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3" r:id="rId1"/>
    <p:sldMasterId id="2147483897" r:id="rId2"/>
  </p:sldMasterIdLst>
  <p:notesMasterIdLst>
    <p:notesMasterId r:id="rId9"/>
  </p:notesMasterIdLst>
  <p:handoutMasterIdLst>
    <p:handoutMasterId r:id="rId10"/>
  </p:handoutMasterIdLst>
  <p:sldIdLst>
    <p:sldId id="712" r:id="rId3"/>
    <p:sldId id="582" r:id="rId4"/>
    <p:sldId id="713" r:id="rId5"/>
    <p:sldId id="711" r:id="rId6"/>
    <p:sldId id="714" r:id="rId7"/>
    <p:sldId id="645" r:id="rId8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200" b="1" kern="1200">
        <a:solidFill>
          <a:schemeClr val="hlink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00"/>
    <a:srgbClr val="FF0000"/>
    <a:srgbClr val="0000CC"/>
    <a:srgbClr val="0033CC"/>
    <a:srgbClr val="FFFF99"/>
    <a:srgbClr val="996633"/>
    <a:srgbClr val="66003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176" autoAdjust="0"/>
    <p:restoredTop sz="95363" autoAdjust="0"/>
  </p:normalViewPr>
  <p:slideViewPr>
    <p:cSldViewPr>
      <p:cViewPr varScale="1">
        <p:scale>
          <a:sx n="82" d="100"/>
          <a:sy n="82" d="100"/>
        </p:scale>
        <p:origin x="89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214"/>
    </p:cViewPr>
  </p:sorterViewPr>
  <p:notesViewPr>
    <p:cSldViewPr>
      <p:cViewPr varScale="1">
        <p:scale>
          <a:sx n="64" d="100"/>
          <a:sy n="64" d="100"/>
        </p:scale>
        <p:origin x="-3086" y="-67"/>
      </p:cViewPr>
      <p:guideLst>
        <p:guide orient="horz" pos="3020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956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08450" y="0"/>
            <a:ext cx="319405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32888"/>
            <a:ext cx="31956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08450" y="9132888"/>
            <a:ext cx="3194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2813" eaLnBrk="0" hangingPunct="0">
              <a:defRPr b="0">
                <a:solidFill>
                  <a:schemeClr val="tx1"/>
                </a:solidFill>
                <a:effectLst/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F77FF8FE-D21A-4208-AC06-6BD0169CE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1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5713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98" tIns="48250" rIns="96498" bIns="4825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 b="0">
                <a:solidFill>
                  <a:schemeClr val="tx1"/>
                </a:solidFill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07FC395-63E0-410D-9B8A-7A7F32A63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50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75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57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6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D27F2-B0AA-4B6F-A671-40AAEB50C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3E34-2BA3-4EF7-B445-7004FB7A1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C53CE-771E-4955-B029-AB728D873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7E9F-01EB-4581-BBE2-C576083C09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C376B-B4BF-4C61-B24B-D7116F23B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FD02C1-7C30-4FA8-B73C-EB611B170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7620-8B9E-4793-9705-21121664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A464F-9791-455E-8B83-07FC456C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DDAC-336C-49AE-83FA-CB95C29B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BEA6E-1516-493C-83F0-A46F67D7C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6D002-ED6A-4C3F-8DD7-B40835D7F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A7E86-2065-41B4-BCB9-4A79B252F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FBB3-7D8A-4DE2-A609-2671B7D48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8C529D9-3F17-4651-93C4-35FCB64F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C529D9-3F17-4651-93C4-35FCB64F81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mailto:ikar@udm.ru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ikar.udm.ru/" TargetMode="External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emf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audio" Target="../media/media2.m4a"/><Relationship Id="rId16" Type="http://schemas.openxmlformats.org/officeDocument/2006/relationships/image" Target="../media/image19.emf"/><Relationship Id="rId20" Type="http://schemas.openxmlformats.org/officeDocument/2006/relationships/image" Target="../media/image23.gif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23" Type="http://schemas.openxmlformats.org/officeDocument/2006/relationships/image" Target="../media/image26.jpeg"/><Relationship Id="rId10" Type="http://schemas.openxmlformats.org/officeDocument/2006/relationships/image" Target="../media/image13.emf"/><Relationship Id="rId19" Type="http://schemas.openxmlformats.org/officeDocument/2006/relationships/image" Target="../media/image22.gif"/><Relationship Id="rId4" Type="http://schemas.openxmlformats.org/officeDocument/2006/relationships/image" Target="../media/image7.png"/><Relationship Id="rId9" Type="http://schemas.openxmlformats.org/officeDocument/2006/relationships/image" Target="../media/image12.gif"/><Relationship Id="rId14" Type="http://schemas.openxmlformats.org/officeDocument/2006/relationships/image" Target="../media/image17.png"/><Relationship Id="rId2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8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kar.udm.ru/files/video/01os-ph-uzi-d-180605.mp4" TargetMode="External"/><Relationship Id="rId13" Type="http://schemas.openxmlformats.org/officeDocument/2006/relationships/image" Target="../media/image45.jpeg"/><Relationship Id="rId18" Type="http://schemas.openxmlformats.org/officeDocument/2006/relationships/image" Target="../media/image48.jpe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51.png"/><Relationship Id="rId7" Type="http://schemas.openxmlformats.org/officeDocument/2006/relationships/image" Target="../media/image41.jpeg"/><Relationship Id="rId12" Type="http://schemas.openxmlformats.org/officeDocument/2006/relationships/image" Target="../media/image44.png"/><Relationship Id="rId17" Type="http://schemas.openxmlformats.org/officeDocument/2006/relationships/image" Target="../media/image47.jpeg"/><Relationship Id="rId25" Type="http://schemas.openxmlformats.org/officeDocument/2006/relationships/image" Target="../media/image4.png"/><Relationship Id="rId2" Type="http://schemas.openxmlformats.org/officeDocument/2006/relationships/audio" Target="../media/media3.m4a"/><Relationship Id="rId16" Type="http://schemas.openxmlformats.org/officeDocument/2006/relationships/image" Target="../media/image46.jpeg"/><Relationship Id="rId20" Type="http://schemas.openxmlformats.org/officeDocument/2006/relationships/image" Target="../media/image50.jpeg"/><Relationship Id="rId1" Type="http://schemas.microsoft.com/office/2007/relationships/media" Target="../media/media3.m4a"/><Relationship Id="rId6" Type="http://schemas.openxmlformats.org/officeDocument/2006/relationships/image" Target="../media/image40.jpeg"/><Relationship Id="rId11" Type="http://schemas.openxmlformats.org/officeDocument/2006/relationships/hyperlink" Target="http://ikar.udm.ru/files/video/01os-ph-uzi-d-180605.mp4" TargetMode="External"/><Relationship Id="rId24" Type="http://schemas.openxmlformats.org/officeDocument/2006/relationships/image" Target="../media/image28.png"/><Relationship Id="rId5" Type="http://schemas.openxmlformats.org/officeDocument/2006/relationships/image" Target="../media/image39.jpeg"/><Relationship Id="rId15" Type="http://schemas.openxmlformats.org/officeDocument/2006/relationships/hyperlink" Target="https://www.youtube.com/watch?v=Sdux-Gw9MnE" TargetMode="External"/><Relationship Id="rId23" Type="http://schemas.openxmlformats.org/officeDocument/2006/relationships/image" Target="../media/image52.png"/><Relationship Id="rId10" Type="http://schemas.openxmlformats.org/officeDocument/2006/relationships/image" Target="../media/image43.gif"/><Relationship Id="rId19" Type="http://schemas.openxmlformats.org/officeDocument/2006/relationships/image" Target="../media/image4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2.jpeg"/><Relationship Id="rId14" Type="http://schemas.openxmlformats.org/officeDocument/2006/relationships/hyperlink" Target="https://myscaner.su/" TargetMode="External"/><Relationship Id="rId22" Type="http://schemas.openxmlformats.org/officeDocument/2006/relationships/hyperlink" Target="https://ikar.udm.ru/pr-1.ht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kar.udm.ru/files/pdf/sb82-2-14.pdf" TargetMode="External"/><Relationship Id="rId3" Type="http://schemas.openxmlformats.org/officeDocument/2006/relationships/image" Target="../media/image53.jpeg"/><Relationship Id="rId7" Type="http://schemas.openxmlformats.org/officeDocument/2006/relationships/hyperlink" Target="https://ikar.udm.ru/files/pdf/sb78-1-4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&#1048;&#1089;&#1089;&#1083;&#1077;&#1076;&#1086;&#1074;&#1072;&#1085;&#1080;&#1077;%20&#8220;&#1072;&#1085;&#1086;&#1084;&#1072;&#1083;&#1100;&#1085;&#1099;&#1093;&#8221;%20&#1089;&#1074;&#1086;&#1081;&#1089;&#1090;&#1074;%20&#1074;&#1086;&#1076;&#1085;&#1099;&#1093;%20&#1088;&#1072;&#1089;&#1090;&#1074;&#1086;&#1088;&#1086;&#1074;.%2025.05.22.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s://ikar.udm.ru/mis-rt.htm#2019" TargetMode="External"/><Relationship Id="rId4" Type="http://schemas.openxmlformats.org/officeDocument/2006/relationships/image" Target="../media/image54.jpe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4.emf"/><Relationship Id="rId18" Type="http://schemas.openxmlformats.org/officeDocument/2006/relationships/hyperlink" Target="https://ikar.udm.ru/pr.htm" TargetMode="Externa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69.jpeg"/><Relationship Id="rId7" Type="http://schemas.openxmlformats.org/officeDocument/2006/relationships/image" Target="../media/image58.jpeg"/><Relationship Id="rId12" Type="http://schemas.openxmlformats.org/officeDocument/2006/relationships/image" Target="../media/image63.jpeg"/><Relationship Id="rId17" Type="http://schemas.openxmlformats.org/officeDocument/2006/relationships/image" Target="../media/image67.jpeg"/><Relationship Id="rId2" Type="http://schemas.openxmlformats.org/officeDocument/2006/relationships/audio" Target="../media/media4.m4a"/><Relationship Id="rId16" Type="http://schemas.openxmlformats.org/officeDocument/2006/relationships/image" Target="http://www.scottsdalebariatric.com/2003/images/enews2004_11_12/water.jpg" TargetMode="External"/><Relationship Id="rId20" Type="http://schemas.openxmlformats.org/officeDocument/2006/relationships/image" Target="../media/image68.png"/><Relationship Id="rId1" Type="http://schemas.microsoft.com/office/2007/relationships/media" Target="../media/media4.m4a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24" Type="http://schemas.openxmlformats.org/officeDocument/2006/relationships/image" Target="../media/image4.png"/><Relationship Id="rId5" Type="http://schemas.openxmlformats.org/officeDocument/2006/relationships/image" Target="../media/image56.jpeg"/><Relationship Id="rId15" Type="http://schemas.openxmlformats.org/officeDocument/2006/relationships/image" Target="../media/image66.jpeg"/><Relationship Id="rId23" Type="http://schemas.openxmlformats.org/officeDocument/2006/relationships/image" Target="../media/image28.png"/><Relationship Id="rId10" Type="http://schemas.openxmlformats.org/officeDocument/2006/relationships/image" Target="../media/image61.jpeg"/><Relationship Id="rId19" Type="http://schemas.openxmlformats.org/officeDocument/2006/relationships/hyperlink" Target="https://ikar.udm.ru/rt.htm" TargetMode="External"/><Relationship Id="rId4" Type="http://schemas.openxmlformats.org/officeDocument/2006/relationships/image" Target="../media/image55.jpeg"/><Relationship Id="rId9" Type="http://schemas.openxmlformats.org/officeDocument/2006/relationships/image" Target="../media/image60.jpeg"/><Relationship Id="rId14" Type="http://schemas.openxmlformats.org/officeDocument/2006/relationships/image" Target="../media/image65.jpeg"/><Relationship Id="rId22" Type="http://schemas.openxmlformats.org/officeDocument/2006/relationships/image" Target="../media/image7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ChangeArrowheads="1"/>
          </p:cNvSpPr>
          <p:nvPr/>
        </p:nvSpPr>
        <p:spPr bwMode="auto">
          <a:xfrm>
            <a:off x="304800" y="749582"/>
            <a:ext cx="8305800" cy="119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64563" y="5626739"/>
            <a:ext cx="4838700" cy="813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800" spc="-5" dirty="0">
                <a:solidFill>
                  <a:srgbClr val="0000FF"/>
                </a:solidFill>
                <a:latin typeface="Cambria"/>
                <a:cs typeface="Cambria"/>
              </a:rPr>
              <a:t>Научно-исследовательский центр </a:t>
            </a:r>
            <a:r>
              <a:rPr lang="en-US" sz="1800" spc="-5" dirty="0">
                <a:solidFill>
                  <a:srgbClr val="0000FF"/>
                </a:solidFill>
                <a:latin typeface="Cambria"/>
                <a:cs typeface="Cambria"/>
              </a:rPr>
              <a:t>“</a:t>
            </a:r>
            <a:r>
              <a:rPr lang="ru-RU" sz="1800" spc="-5" dirty="0">
                <a:solidFill>
                  <a:srgbClr val="0000FF"/>
                </a:solidFill>
                <a:latin typeface="Cambria"/>
                <a:cs typeface="Cambria"/>
              </a:rPr>
              <a:t>ИКАР</a:t>
            </a:r>
            <a:r>
              <a:rPr lang="en-US" sz="1800" spc="-5" dirty="0">
                <a:solidFill>
                  <a:srgbClr val="0000FF"/>
                </a:solidFill>
                <a:latin typeface="Cambria"/>
                <a:cs typeface="Cambria"/>
              </a:rPr>
              <a:t>”</a:t>
            </a:r>
            <a:endParaRPr lang="ru-RU" sz="1800" spc="-5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12700" algn="r">
              <a:spcBef>
                <a:spcPts val="0"/>
              </a:spcBef>
            </a:pPr>
            <a:r>
              <a:rPr lang="en-US" sz="1400" i="1" spc="-20" dirty="0">
                <a:solidFill>
                  <a:srgbClr val="0000FF"/>
                </a:solidFill>
                <a:latin typeface="Cambria"/>
                <a:cs typeface="Cambria"/>
                <a:hlinkClick r:id="rId5"/>
              </a:rPr>
              <a:t>https://ikar.udm.ru/</a:t>
            </a:r>
            <a:r>
              <a:rPr lang="en-US" sz="1400" i="1" spc="-20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endParaRPr lang="ru-RU" sz="1400" i="1" spc="-20" dirty="0">
              <a:solidFill>
                <a:srgbClr val="0000FF"/>
              </a:solidFill>
              <a:latin typeface="Cambria"/>
              <a:cs typeface="Cambria"/>
            </a:endParaRPr>
          </a:p>
          <a:p>
            <a:pPr marL="12700" algn="r">
              <a:spcBef>
                <a:spcPts val="100"/>
              </a:spcBef>
            </a:pPr>
            <a:r>
              <a:rPr lang="en-US" sz="1400" i="1" spc="-20" dirty="0">
                <a:solidFill>
                  <a:srgbClr val="0000FF"/>
                </a:solidFill>
                <a:latin typeface="Cambria"/>
                <a:cs typeface="Cambria"/>
                <a:hlinkClick r:id="rId6"/>
              </a:rPr>
              <a:t>ikar@udm</a:t>
            </a:r>
            <a:r>
              <a:rPr lang="en-US" sz="1400" spc="-20" dirty="0">
                <a:solidFill>
                  <a:srgbClr val="0000FF"/>
                </a:solidFill>
                <a:latin typeface="Cambria"/>
                <a:cs typeface="Cambria"/>
                <a:hlinkClick r:id="rId6"/>
              </a:rPr>
              <a:t>.ru</a:t>
            </a:r>
            <a:r>
              <a:rPr lang="en-US" sz="1400" dirty="0">
                <a:latin typeface="Cambria"/>
                <a:cs typeface="Cambria"/>
              </a:rPr>
              <a:t> </a:t>
            </a:r>
            <a:endParaRPr lang="ru-RU" sz="1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872545"/>
            <a:ext cx="8686800" cy="12618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ПРОБЛЕМЫ СОВРЕМЕННОЙ БИОМЕДФИЗИКИ, </a:t>
            </a:r>
          </a:p>
          <a:p>
            <a:pPr algn="ctr"/>
            <a:r>
              <a:rPr lang="ru-RU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МОДЕЛИРОВАНИЯ И ПУТИ ИХ РЕШЕНИЯ</a:t>
            </a:r>
          </a:p>
          <a:p>
            <a:pPr algn="ctr"/>
            <a:endParaRPr lang="ru-RU" sz="2800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mbria" panose="02040503050406030204" pitchFamily="18" charset="0"/>
              <a:ea typeface="+mj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2286000"/>
            <a:ext cx="4724400" cy="318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0" y="2499511"/>
            <a:ext cx="2401812" cy="288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2783633" y="333778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Математика. Компьютер. Образование –  2023</a:t>
            </a:r>
            <a:r>
              <a:rPr 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1600" spc="300" dirty="0">
              <a:solidFill>
                <a:schemeClr val="bg1"/>
              </a:solidFill>
            </a:endParaRPr>
          </a:p>
          <a:p>
            <a:pPr lvl="0" algn="ctr"/>
            <a:endParaRPr lang="ru-RU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8BF019-0287-61BA-FB4D-3C1EE137BE9E}"/>
              </a:ext>
            </a:extLst>
          </p:cNvPr>
          <p:cNvSpPr txBox="1"/>
          <p:nvPr/>
        </p:nvSpPr>
        <p:spPr>
          <a:xfrm>
            <a:off x="76200" y="5940623"/>
            <a:ext cx="4572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Широносов </a:t>
            </a:r>
            <a:r>
              <a:rPr kumimoji="0" lang="ru-RU" sz="18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Валентин</a:t>
            </a:r>
            <a:r>
              <a:rPr kumimoji="0" lang="ru-RU" sz="1800" b="1" i="0" u="none" strike="noStrike" kern="1200" cap="none" spc="-1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lang="ru-RU" sz="1800" b="1" i="0" u="none" strike="noStrike" kern="1200" cap="none" spc="-2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Георгиевич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               +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7 (912)</a:t>
            </a:r>
            <a:r>
              <a:rPr kumimoji="0" lang="ru-RU" sz="1600" b="1" i="0" u="none" strike="noStrike" kern="1200" cap="none" spc="-9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 </a:t>
            </a:r>
            <a:r>
              <a:rPr kumimoji="0" lang="ru-RU" sz="1600" b="1" i="0" u="none" strike="noStrike" kern="1200" cap="none" spc="-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/>
                <a:ea typeface="+mn-ea"/>
                <a:cs typeface="Cambria"/>
              </a:rPr>
              <a:t>003-71-71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844B57-00D1-576C-41A1-9CA1C5FBD4BD}"/>
              </a:ext>
            </a:extLst>
          </p:cNvPr>
          <p:cNvSpPr txBox="1"/>
          <p:nvPr/>
        </p:nvSpPr>
        <p:spPr>
          <a:xfrm>
            <a:off x="282294" y="351023"/>
            <a:ext cx="1583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НИЦ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ИКАР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1900-2023</a:t>
            </a:r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C32F204-EF23-5873-8E02-1624527E7E5A}"/>
              </a:ext>
            </a:extLst>
          </p:cNvPr>
          <p:cNvSpPr/>
          <p:nvPr/>
        </p:nvSpPr>
        <p:spPr>
          <a:xfrm>
            <a:off x="2781300" y="33408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Математика. Компьютер. Образование –  2023</a:t>
            </a:r>
            <a:r>
              <a:rPr lang="en-US" sz="1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1600" spc="300" dirty="0">
              <a:solidFill>
                <a:schemeClr val="bg1"/>
              </a:solidFill>
            </a:endParaRPr>
          </a:p>
          <a:p>
            <a:pPr lvl="0" algn="ctr"/>
            <a:endParaRPr lang="ru-RU" sz="1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60FD557-7F8D-8D1D-A9A7-7974931BB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0" y="320827"/>
            <a:ext cx="528450" cy="53333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17DAEDA-5B25-11A6-F26A-41C3180558EF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93120" y="326191"/>
            <a:ext cx="822441" cy="542106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033AD111-FE58-12FF-1C21-8193ABD8A3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1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30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1254369" y="266001"/>
            <a:ext cx="6629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  </a:t>
            </a:r>
            <a:r>
              <a:rPr lang="ru-RU" sz="28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Модель</a:t>
            </a:r>
          </a:p>
          <a:p>
            <a:pPr algn="ctr"/>
            <a:r>
              <a:rPr lang="ru-RU" sz="16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Как посредник между истиной и мозгом</a:t>
            </a:r>
            <a:r>
              <a:rPr lang="en-US" altLang="zh-CN" sz="3600" spc="300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mbria" panose="02040503050406030204" pitchFamily="18" charset="0"/>
                <a:ea typeface="+mj-ea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683559" y="6572743"/>
            <a:ext cx="463682" cy="261825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2057400"/>
            <a:ext cx="6004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ru-RU" altLang="ru-RU" sz="1400" kern="0" dirty="0">
                <a:solidFill>
                  <a:srgbClr val="000000"/>
                </a:solidFill>
                <a:latin typeface="Times New Roman" pitchFamily="18" charset="0"/>
              </a:rPr>
              <a:t>Маятник</a:t>
            </a:r>
            <a:r>
              <a:rPr kumimoji="1" lang="en-US" altLang="ru-RU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ru-RU" altLang="ru-RU" sz="1400" kern="0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kumimoji="1" lang="en-US" altLang="ru-RU" sz="14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1" lang="ru-RU" altLang="ru-RU" sz="1400" kern="0" dirty="0">
                <a:solidFill>
                  <a:srgbClr val="000000"/>
                </a:solidFill>
                <a:latin typeface="Times New Roman" pitchFamily="18" charset="0"/>
              </a:rPr>
              <a:t>Диполь, как прародитель всей </a:t>
            </a:r>
            <a:r>
              <a:rPr kumimoji="1" lang="en-US" altLang="ru-RU" sz="1400" kern="0" dirty="0">
                <a:solidFill>
                  <a:srgbClr val="000000"/>
                </a:solidFill>
                <a:latin typeface="Times New Roman" pitchFamily="18" charset="0"/>
              </a:rPr>
              <a:t>…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ru-RU" sz="1400" kern="0" dirty="0">
                <a:solidFill>
                  <a:srgbClr val="000000"/>
                </a:solidFill>
                <a:latin typeface="Times New Roman" pitchFamily="18" charset="0"/>
              </a:rPr>
              <a:t>		… </a:t>
            </a:r>
            <a:r>
              <a:rPr kumimoji="1" lang="ru-RU" altLang="ru-RU" sz="1400" kern="0" dirty="0">
                <a:solidFill>
                  <a:srgbClr val="000000"/>
                </a:solidFill>
                <a:latin typeface="Times New Roman" pitchFamily="18" charset="0"/>
              </a:rPr>
              <a:t>экспериментальной и теоретической физики. </a:t>
            </a:r>
            <a:endParaRPr kumimoji="1" lang="en-US" altLang="ru-RU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47631"/>
            <a:ext cx="1143000" cy="89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 descr="RIS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743200"/>
            <a:ext cx="2372695" cy="10282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8" descr="RIS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3200" y="2667000"/>
            <a:ext cx="1219200" cy="10809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7" descr="RIS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1143000" cy="11056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737647"/>
            <a:ext cx="265168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XIV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век, Бомбей</a:t>
            </a:r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;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Andrew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Stephenson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1908</a:t>
            </a:r>
            <a:endParaRPr kumimoji="1" lang="en-US" altLang="ru-RU" sz="1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819401" y="3733800"/>
            <a:ext cx="129539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П.Л.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Капица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1951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4114800" y="3737647"/>
            <a:ext cx="132440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В.Н. </a:t>
            </a:r>
            <a:r>
              <a:rPr lang="ru-RU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Челомей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en-US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1956</a:t>
            </a:r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3733800"/>
            <a:ext cx="138050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van der </a:t>
            </a:r>
            <a:r>
              <a:rPr lang="en-US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Heid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1974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5" y="767925"/>
            <a:ext cx="828873" cy="70592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glow rad="127000">
              <a:schemeClr val="accent1">
                <a:alpha val="0"/>
              </a:schemeClr>
            </a:glow>
          </a:effectLst>
          <a:scene3d>
            <a:camera prst="isometricLeftDown"/>
            <a:lightRig rig="threePt" dir="t"/>
          </a:scene3d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870941" cy="650624"/>
          </a:xfrm>
          <a:prstGeom prst="rect">
            <a:avLst/>
          </a:prstGeom>
          <a:noFill/>
          <a:ln>
            <a:noFill/>
          </a:ln>
          <a:effectLst/>
          <a:scene3d>
            <a:camera prst="isometricRight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743200"/>
            <a:ext cx="1412631" cy="9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39000" y="3657600"/>
            <a:ext cx="157126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Roy </a:t>
            </a:r>
            <a:r>
              <a:rPr lang="en-US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Harrigan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1983-1995</a:t>
            </a:r>
          </a:p>
        </p:txBody>
      </p:sp>
      <p:pic>
        <p:nvPicPr>
          <p:cNvPr id="1035" name="Picture 11" descr="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134461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029200"/>
            <a:ext cx="143089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Hans G. </a:t>
            </a:r>
            <a:r>
              <a:rPr lang="en-US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Dehmelt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 </a:t>
            </a:r>
          </a:p>
          <a:p>
            <a:pPr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Wolfgang Paul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1989</a:t>
            </a:r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62400"/>
            <a:ext cx="1119623" cy="10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00200" y="5029200"/>
            <a:ext cx="15520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algn="ctr" eaLnBrk="0" hangingPunct="0"/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Green N.G., Morgan H., </a:t>
            </a:r>
            <a:endParaRPr lang="ru-RU" alt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marR="0" algn="ctr" eaLnBrk="0" hangingPunct="0"/>
            <a:r>
              <a:rPr lang="en-US" alt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Rixon</a:t>
            </a:r>
            <a:r>
              <a:rPr lang="en-US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F.J.  …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1994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67000"/>
            <a:ext cx="1872713" cy="89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838200" y="1295400"/>
            <a:ext cx="73193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dirty="0">
                <a:solidFill>
                  <a:schemeClr val="tx1"/>
                </a:solidFill>
              </a:rPr>
              <a:t>    </a:t>
            </a:r>
            <a:r>
              <a:rPr lang="ru-RU" dirty="0">
                <a:solidFill>
                  <a:schemeClr val="tx1"/>
                </a:solidFill>
              </a:rPr>
              <a:t>Селективное удержание и управление движением тел и частиц (от элементарных до макро) в неоднородных электромагнитных полях без внешней обратной связи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906" y="1600200"/>
            <a:ext cx="6286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686918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539750" cy="863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6477000" y="381000"/>
            <a:ext cx="20494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НДС  с резонансом “3/2”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676400" y="1752600"/>
            <a:ext cx="6324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'' + 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sz="1600" i="1" baseline="-25000" dirty="0" err="1">
                <a:solidFill>
                  <a:schemeClr val="tx1"/>
                </a:solidFill>
                <a:latin typeface="Times New Roman"/>
                <a:ea typeface="Times New Roman"/>
              </a:rPr>
              <a:t>r</a:t>
            </a:r>
            <a:r>
              <a:rPr lang="en-US" sz="1600" i="1" dirty="0" err="1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' + (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sz="16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 + 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sz="16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cos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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) sin x - 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sz="16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-1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 cos(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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 + </a:t>
            </a:r>
            <a:r>
              <a:rPr lang="ru-RU" sz="1600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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) cos </a:t>
            </a:r>
            <a:r>
              <a:rPr lang="en-US" sz="1600" i="1" dirty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sz="1600" dirty="0">
                <a:solidFill>
                  <a:schemeClr val="tx1"/>
                </a:solidFill>
                <a:latin typeface="Times New Roman"/>
                <a:ea typeface="Times New Roman"/>
              </a:rPr>
              <a:t> = 0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kumimoji="1" lang="ru-RU" altLang="ru-RU" sz="1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(Решено-1988)</a:t>
            </a: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248400" y="685800"/>
            <a:ext cx="1841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уравнение Матье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kumimoji="1" lang="ru-RU" alt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</a:t>
            </a:r>
            <a:r>
              <a:rPr kumimoji="1" lang="en-US" alt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838</a:t>
            </a:r>
            <a:r>
              <a:rPr kumimoji="1" lang="ru-RU" altLang="ru-RU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143000" y="685800"/>
            <a:ext cx="15712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'' +(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o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 +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lang="en-US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1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cos 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  <a:sym typeface="Symbol"/>
              </a:rPr>
              <a:t>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) </a:t>
            </a:r>
            <a:r>
              <a:rPr lang="en-US" i="1" dirty="0">
                <a:solidFill>
                  <a:schemeClr val="tx1"/>
                </a:solidFill>
                <a:latin typeface="Times New Roman"/>
                <a:ea typeface="Times New Roman"/>
              </a:rPr>
              <a:t>x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=0</a:t>
            </a:r>
            <a:endParaRPr lang="ru-RU" dirty="0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1"/>
            <a:ext cx="224341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029200" y="5029200"/>
            <a:ext cx="144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Широносов В.Г.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1984</a:t>
            </a: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038600"/>
            <a:ext cx="1447800" cy="11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3124200" y="49530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Филатов А.И.,  </a:t>
            </a:r>
          </a:p>
          <a:p>
            <a:pPr algn="ctr" eaLnBrk="0" hangingPunct="0"/>
            <a:r>
              <a:rPr lang="ru-RU" alt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Широносов В.Г.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1974</a:t>
            </a:r>
          </a:p>
        </p:txBody>
      </p:sp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86400"/>
            <a:ext cx="213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Прямоугольник 42"/>
          <p:cNvSpPr/>
          <p:nvPr/>
        </p:nvSpPr>
        <p:spPr>
          <a:xfrm>
            <a:off x="1066800" y="6457890"/>
            <a:ext cx="2438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Точки Хаоса -  Бифуркации,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1990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81000" y="2286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1000" dirty="0">
                <a:solidFill>
                  <a:schemeClr val="bg1"/>
                </a:solidFill>
              </a:rPr>
              <a:t>Резонансные ловушки 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для частиц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altLang="ru-RU" sz="1000" dirty="0">
                <a:solidFill>
                  <a:schemeClr val="bg1"/>
                </a:solidFill>
              </a:rPr>
              <a:t>1838…202</a:t>
            </a:r>
            <a:r>
              <a:rPr lang="en-US" altLang="ru-RU" sz="1000" dirty="0">
                <a:solidFill>
                  <a:schemeClr val="bg1"/>
                </a:solidFill>
              </a:rPr>
              <a:t>3</a:t>
            </a:r>
            <a:r>
              <a:rPr lang="ru-RU" sz="10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1" name="Picture 6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486400"/>
            <a:ext cx="991419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Рисунок 61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886200"/>
            <a:ext cx="10668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Прямоугольник 62"/>
          <p:cNvSpPr/>
          <p:nvPr/>
        </p:nvSpPr>
        <p:spPr>
          <a:xfrm>
            <a:off x="6705600" y="4876800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Рис.1. Устойчивость маятника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и диполя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0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↓↑µ) при резонансе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 [4]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1988</a:t>
            </a:r>
          </a:p>
        </p:txBody>
      </p:sp>
      <p:pic>
        <p:nvPicPr>
          <p:cNvPr id="64" name="Рисунок 63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5410200"/>
            <a:ext cx="1143000" cy="767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Рисунок 64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5334000"/>
            <a:ext cx="12192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5334000"/>
            <a:ext cx="990600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Прямоугольник 66"/>
          <p:cNvSpPr/>
          <p:nvPr/>
        </p:nvSpPr>
        <p:spPr>
          <a:xfrm>
            <a:off x="3352800" y="63246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Рис.2. Динамика изомеров из диполей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[7]</a:t>
            </a: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953000" y="6150114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Рис.3.Динамика изомеров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точечных диполей,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а) 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↑↑µ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поле Hµ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↑↓µ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; 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б) 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↑↓µ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поле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H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↑↑µ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[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]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6934200" y="6304002"/>
            <a:ext cx="1905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Рис.4. Спиновые изомеры в воде [2] а) </a:t>
            </a:r>
            <a:r>
              <a:rPr lang="ru-RU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орто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(µ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↑↑µ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б) пара (µ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↑↓µ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) 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[10]</a:t>
            </a: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-80150" y="6324600"/>
            <a:ext cx="10967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Резонансная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ловушка в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~ H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6CE08DD0-4EBA-4893-AB95-34D2C26B7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8" name="2">
            <a:hlinkClick r:id="" action="ppaction://media"/>
            <a:extLst>
              <a:ext uri="{FF2B5EF4-FFF2-40B4-BE49-F238E27FC236}">
                <a16:creationId xmlns:a16="http://schemas.microsoft.com/office/drawing/2014/main" id="{6CE08DD0-4EBA-4893-AB95-34D2C26B7B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 cstate="print"/>
          <a:stretch>
            <a:fillRect/>
          </a:stretch>
        </p:blipFill>
        <p:spPr>
          <a:xfrm>
            <a:off x="4343400" y="3200400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08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7081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805881" y="6381750"/>
            <a:ext cx="338119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D02C1-7C30-4FA8-B73C-EB611B17096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73E8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73E8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486" y="845921"/>
            <a:ext cx="5943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30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Резонанс как наиболее устойчивое состояние движения в природе</a:t>
            </a: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5898557" y="4862968"/>
            <a:ext cx="22175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=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&gt;=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1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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/2</a:t>
            </a:r>
            <a:r>
              <a:rPr kumimoji="1" lang="el-GR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π</a:t>
            </a:r>
            <a:r>
              <a:rPr kumimoji="1" lang="en-US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  </a:t>
            </a:r>
            <a:r>
              <a:rPr kumimoji="1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1" lang="en-US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 d</a:t>
            </a:r>
            <a:r>
              <a:rPr kumimoji="1" lang="ru-RU" alt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</a:t>
            </a:r>
            <a:endParaRPr kumimoji="1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6" name="Picture 17" descr="формул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62199"/>
            <a:ext cx="8884829" cy="66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01529" y="2403475"/>
            <a:ext cx="7605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'' +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kumimoji="0" lang="en-US" sz="2400" b="1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r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' + 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+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cos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) sin x -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</a:t>
            </a:r>
            <a:r>
              <a:rPr kumimoji="0" lang="en-US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-1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cos(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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+ 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Symbol"/>
              </a:rPr>
              <a:t>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) cos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x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= 0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8" y="4400424"/>
            <a:ext cx="2749839" cy="61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20214" y="4490513"/>
            <a:ext cx="16540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,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х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' =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f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(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x</a:t>
            </a:r>
            <a:r>
              <a:rPr kumimoji="0" lang="ru-RU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k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y</a:t>
            </a:r>
            <a:r>
              <a:rPr kumimoji="0" lang="ru-RU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k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x</a:t>
            </a:r>
            <a:r>
              <a:rPr kumimoji="0" lang="ru-RU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k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', </a:t>
            </a:r>
            <a:r>
              <a:rPr kumimoji="0" lang="ru-R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y</a:t>
            </a:r>
            <a:r>
              <a:rPr kumimoji="0" lang="ru-RU" sz="1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k</a:t>
            </a:r>
            <a:r>
              <a:rPr kumimoji="0" lang="ru-RU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'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), 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5032245"/>
            <a:ext cx="28289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5311209" y="4532037"/>
            <a:ext cx="896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0080FF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=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 –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y</a:t>
            </a:r>
            <a:r>
              <a:rPr kumimoji="0" lang="en-US" sz="12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0</a:t>
            </a:r>
            <a:r>
              <a:rPr kumimoji="0" lang="en-US" sz="12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Arial" pitchFamily="34" charset="0"/>
              </a:rPr>
              <a:t>,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64" y="4709420"/>
            <a:ext cx="20764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91198"/>
            <a:ext cx="771144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78500"/>
            <a:ext cx="12192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75" y="1249326"/>
            <a:ext cx="1828800" cy="117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52400" y="1797453"/>
            <a:ext cx="47058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    </a:t>
            </a:r>
            <a:r>
              <a:rPr kumimoji="1" lang="ru-RU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Нелинейный маятник</a:t>
            </a:r>
            <a:r>
              <a:rPr kumimoji="1" lang="en-US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1" lang="ru-RU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и диполь</a:t>
            </a:r>
            <a:r>
              <a:rPr kumimoji="1" lang="en-US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</a:t>
            </a:r>
            <a:r>
              <a:rPr kumimoji="1" lang="ru-RU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ru-RU" sz="14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реальная модель для нелинейных систем</a:t>
            </a:r>
            <a:endParaRPr kumimoji="1" lang="en-US" altLang="ru-RU" sz="140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72393" y="1513199"/>
            <a:ext cx="39645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НДС - ОДУ с резонансом “3/2” 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“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/2”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7" y="712754"/>
            <a:ext cx="990601" cy="1038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D04277-FA70-9A2A-EAB9-BD94CC00BA33}"/>
              </a:ext>
            </a:extLst>
          </p:cNvPr>
          <p:cNvSpPr/>
          <p:nvPr/>
        </p:nvSpPr>
        <p:spPr>
          <a:xfrm>
            <a:off x="99974" y="2921119"/>
            <a:ext cx="74545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ru-RU" sz="1400" kern="0" dirty="0">
                <a:solidFill>
                  <a:schemeClr val="tx1"/>
                </a:solidFill>
                <a:latin typeface="Times New Roman" pitchFamily="18" charset="0"/>
              </a:rPr>
              <a:t>1988 - </a:t>
            </a:r>
            <a:r>
              <a:rPr kumimoji="1" lang="ru-RU" altLang="ru-RU" sz="1400" kern="0" dirty="0">
                <a:solidFill>
                  <a:schemeClr val="tx1"/>
                </a:solidFill>
                <a:latin typeface="Times New Roman" pitchFamily="18" charset="0"/>
              </a:rPr>
              <a:t>получено 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аналитическое решение на основе</a:t>
            </a:r>
            <a:r>
              <a:rPr kumimoji="1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метода </a:t>
            </a:r>
            <a:r>
              <a:rPr kumimoji="1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S-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функции</a:t>
            </a:r>
            <a:endParaRPr kumimoji="1" lang="en-US" alt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988F96F-F29B-1DD0-1228-A68859DEA24E}"/>
              </a:ext>
            </a:extLst>
          </p:cNvPr>
          <p:cNvSpPr/>
          <p:nvPr/>
        </p:nvSpPr>
        <p:spPr>
          <a:xfrm>
            <a:off x="29547" y="3228084"/>
            <a:ext cx="80368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ru-RU" sz="1400" kern="0" dirty="0">
                <a:solidFill>
                  <a:schemeClr val="tx1"/>
                </a:solidFill>
                <a:latin typeface="Times New Roman" pitchFamily="18" charset="0"/>
              </a:rPr>
              <a:t>P.S. 1984 - </a:t>
            </a:r>
            <a:r>
              <a:rPr kumimoji="1" lang="ru-RU" altLang="ru-RU" sz="1400" kern="0" dirty="0">
                <a:solidFill>
                  <a:schemeClr val="tx1"/>
                </a:solidFill>
                <a:latin typeface="Times New Roman" pitchFamily="18" charset="0"/>
              </a:rPr>
              <a:t>получено 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решение для системы из двух диполей </a:t>
            </a:r>
            <a:r>
              <a:rPr kumimoji="1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</a:t>
            </a:r>
            <a:r>
              <a:rPr kumimoji="1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“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Спиновых Изомеров</a:t>
            </a:r>
            <a:r>
              <a:rPr kumimoji="1" lang="en-US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”</a:t>
            </a:r>
            <a:r>
              <a:rPr kumimoji="1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)</a:t>
            </a:r>
            <a:endParaRPr kumimoji="1" lang="en-US" altLang="ru-RU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28AF2E-D285-C972-7D37-36FF2511B06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479050" y="3525060"/>
            <a:ext cx="4333622" cy="976255"/>
          </a:xfrm>
          <a:prstGeom prst="rect">
            <a:avLst/>
          </a:prstGeom>
        </p:spPr>
      </p:pic>
      <p:pic>
        <p:nvPicPr>
          <p:cNvPr id="15" name="Picture 4" descr="ris41">
            <a:extLst>
              <a:ext uri="{FF2B5EF4-FFF2-40B4-BE49-F238E27FC236}">
                <a16:creationId xmlns:a16="http://schemas.microsoft.com/office/drawing/2014/main" id="{B277B89C-7B6F-D186-600B-D579AECB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3006" y="3228084"/>
            <a:ext cx="1708797" cy="1262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10D9C0B0-AE7C-87F1-22CB-D4CA21126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54635" y="3489627"/>
            <a:ext cx="1805026" cy="79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C4B35F6-7825-F87C-E3D7-0A5E1E9B6F40}"/>
              </a:ext>
            </a:extLst>
          </p:cNvPr>
          <p:cNvSpPr/>
          <p:nvPr/>
        </p:nvSpPr>
        <p:spPr>
          <a:xfrm>
            <a:off x="453191" y="4206846"/>
            <a:ext cx="1503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В.В. Козорез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1981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40DAB0-506A-B4A9-D445-FDEBC7B77E8B}"/>
              </a:ext>
            </a:extLst>
          </p:cNvPr>
          <p:cNvSpPr txBox="1"/>
          <p:nvPr/>
        </p:nvSpPr>
        <p:spPr>
          <a:xfrm>
            <a:off x="5414945" y="6481375"/>
            <a:ext cx="17087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Широносов В.Г. </a:t>
            </a:r>
            <a:r>
              <a:rPr lang="en-US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1984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08465EF-03B6-0DF7-ADDF-1DF943A8FE29}"/>
              </a:ext>
            </a:extLst>
          </p:cNvPr>
          <p:cNvSpPr/>
          <p:nvPr/>
        </p:nvSpPr>
        <p:spPr>
          <a:xfrm>
            <a:off x="2286000" y="164699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ru-RU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Математика. Компьютер. Образование –  2023</a:t>
            </a:r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”</a:t>
            </a:r>
            <a:endParaRPr lang="ru-RU" sz="1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1713C-7A22-A71A-FD3C-E26694FD386A}"/>
              </a:ext>
            </a:extLst>
          </p:cNvPr>
          <p:cNvSpPr txBox="1"/>
          <p:nvPr/>
        </p:nvSpPr>
        <p:spPr>
          <a:xfrm>
            <a:off x="351194" y="286096"/>
            <a:ext cx="1583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НИЦ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ИКАР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1900-2023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F8AC5E-E1AB-F79A-B532-B12EE29E937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0" y="357000"/>
            <a:ext cx="528450" cy="5333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361406" y="238193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ru-RU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Математика. Компьютер. Образование –  202</a:t>
            </a:r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3”</a:t>
            </a:r>
            <a:endParaRPr lang="ru-RU" sz="1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1295400" cy="1241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862" y="2895600"/>
            <a:ext cx="1447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862" y="2895600"/>
            <a:ext cx="1432705" cy="116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7062" y="2895600"/>
            <a:ext cx="1219200" cy="11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Прямоугольник 18"/>
          <p:cNvSpPr/>
          <p:nvPr/>
        </p:nvSpPr>
        <p:spPr>
          <a:xfrm>
            <a:off x="152400" y="4038600"/>
            <a:ext cx="4343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Рис.9. Водные растворы в емкостях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1-стекло,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 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,3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полипропилен (ПП),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4-5 анод-катод и датчик Т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1999-202</a:t>
            </a:r>
            <a:r>
              <a:rPr kumimoji="1" lang="en-US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kumimoji="1" lang="ru-RU" altLang="ru-RU" sz="1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52862" y="3962400"/>
            <a:ext cx="15872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Рис.10.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Штрих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рентгенограмма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в стекле</a:t>
            </a:r>
            <a:r>
              <a:rPr lang="en-US" sz="10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K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MnO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76862" y="3962400"/>
            <a:ext cx="16193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Рис.11.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Штрих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рентгенограмма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в ПП</a:t>
            </a:r>
            <a:r>
              <a:rPr lang="ru-RU" sz="1000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K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MnO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77062" y="4114800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Рис.12. “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hlinkClick r:id="rId8"/>
              </a:rPr>
              <a:t>Ball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hlinkClick r:id="rId8"/>
              </a:rPr>
              <a:t>-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hlinkClick r:id="rId8"/>
              </a:rPr>
              <a:t>light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”.</a:t>
            </a:r>
          </a:p>
        </p:txBody>
      </p:sp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47800" y="3048000"/>
            <a:ext cx="152896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62800" y="4495800"/>
            <a:ext cx="1447800" cy="85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6" descr="pic_2s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6477000" cy="9770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0" y="5334000"/>
            <a:ext cx="853440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Детектирование резонансных микрокластеров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сканером </a:t>
            </a:r>
            <a:r>
              <a:rPr lang="ru-RU" sz="1000" u="sng" dirty="0" err="1">
                <a:latin typeface="Times New Roman" pitchFamily="18" charset="0"/>
                <a:cs typeface="Times New Roman" pitchFamily="18" charset="0"/>
                <a:hlinkClick r:id="rId14"/>
              </a:rPr>
              <a:t>LogicScan</a:t>
            </a:r>
            <a:r>
              <a:rPr lang="ru-RU" sz="1000" u="sng" dirty="0">
                <a:latin typeface="Times New Roman" pitchFamily="18" charset="0"/>
                <a:cs typeface="Times New Roman" pitchFamily="18" charset="0"/>
                <a:hlinkClick r:id="rId14"/>
              </a:rPr>
              <a:t> 128EX</a:t>
            </a:r>
            <a:r>
              <a:rPr lang="ru-RU" sz="1100" u="sng" dirty="0">
                <a:hlinkClick r:id="rId14"/>
              </a:rPr>
              <a:t>T</a:t>
            </a:r>
            <a:r>
              <a:rPr lang="en-US" altLang="zh-CN" sz="11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в неравновесных водных растворах </a:t>
            </a:r>
            <a:r>
              <a:rPr lang="en-US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</a:t>
            </a:r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  <a:hlinkClick r:id="rId15"/>
              </a:rPr>
              <a:t>Видео</a:t>
            </a:r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  РМ в воде </a:t>
            </a:r>
            <a:r>
              <a:rPr kumimoji="1" lang="en-US" altLang="zh-CN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2007</a:t>
            </a:r>
            <a:r>
              <a:rPr kumimoji="1" lang="ru-RU" altLang="zh-CN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13716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914400"/>
            <a:ext cx="1382400" cy="14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914400"/>
            <a:ext cx="1332000" cy="1498500"/>
          </a:xfrm>
          <a:prstGeom prst="rect">
            <a:avLst/>
          </a:prstGeom>
        </p:spPr>
      </p:pic>
      <p:pic>
        <p:nvPicPr>
          <p:cNvPr id="36" name="Рисунок 35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914400"/>
            <a:ext cx="1404000" cy="151434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0" y="2514600"/>
            <a:ext cx="16049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Рис.5. Схема опыта </a:t>
            </a:r>
            <a:r>
              <a:rPr kumimoji="1" lang="ru-RU" altLang="ru-RU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1984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43727" y="2419290"/>
            <a:ext cx="1763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Рис.6. Стандартный посев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и рост бактерий P</a:t>
            </a:r>
            <a:r>
              <a:rPr lang="en-US" sz="1000" dirty="0" err="1">
                <a:solidFill>
                  <a:srgbClr val="000000"/>
                </a:solidFill>
                <a:latin typeface="Times New Roman"/>
                <a:ea typeface="Times New Roman"/>
              </a:rPr>
              <a:t>roteus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429000" y="2419290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Рис.7. Рост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Proteus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с синхронизацией, без СВЧ.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95365" y="2419290"/>
            <a:ext cx="16626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Рис.8. Рост 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Proteus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с СВЧ и синхронизацией.</a:t>
            </a: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53200" y="914400"/>
            <a:ext cx="24384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spc="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Селективный Резонансный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spc="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Пинцет 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spc="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Скальпель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spc="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для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spc="30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Биотехнологий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895600" y="2971800"/>
            <a:ext cx="162223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Схема опыта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по возбуждению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</a:rPr>
              <a:t>Спиновых Изомеров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</a:rPr>
              <a:t>при электролизе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/>
              </a:rPr>
              <a:t>водных растворов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6" name="Picture 4" descr="pic1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5638800"/>
            <a:ext cx="6324600" cy="99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1219200" y="6611779"/>
            <a:ext cx="33281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Влияние  неравновесных водных сред на биосистемы</a:t>
            </a:r>
            <a:r>
              <a:rPr lang="en-US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543800" y="5562600"/>
            <a:ext cx="1447800" cy="8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Прямоугольник 48"/>
          <p:cNvSpPr/>
          <p:nvPr/>
        </p:nvSpPr>
        <p:spPr>
          <a:xfrm>
            <a:off x="6858000" y="6457890"/>
            <a:ext cx="2036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Бесконтактное изменение</a:t>
            </a:r>
          </a:p>
          <a:p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</a:rPr>
              <a:t> –ОВП при неизменном рН </a:t>
            </a:r>
            <a:r>
              <a:rPr lang="ru-RU" altLang="zh-CN" sz="1000" dirty="0">
                <a:solidFill>
                  <a:srgbClr val="000000"/>
                </a:solidFill>
                <a:latin typeface="Times New Roman"/>
                <a:ea typeface="Times New Roman"/>
                <a:hlinkClick r:id="rId22"/>
              </a:rPr>
              <a:t>1999</a:t>
            </a:r>
            <a:endParaRPr lang="ru-RU" altLang="zh-CN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477000" y="5562600"/>
            <a:ext cx="1066800" cy="86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Записанный звук">
            <a:hlinkClick r:id="" action="ppaction://media"/>
            <a:extLst>
              <a:ext uri="{FF2B5EF4-FFF2-40B4-BE49-F238E27FC236}">
                <a16:creationId xmlns:a16="http://schemas.microsoft.com/office/drawing/2014/main" id="{4001A1FB-D0C8-4496-859D-8038C9DBAB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976919-2892-9FEC-C115-C1F0C27035C0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0" y="357000"/>
            <a:ext cx="528450" cy="533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E3B7DA-B1D2-A381-A5FE-32CE327039FF}"/>
              </a:ext>
            </a:extLst>
          </p:cNvPr>
          <p:cNvSpPr txBox="1"/>
          <p:nvPr/>
        </p:nvSpPr>
        <p:spPr>
          <a:xfrm>
            <a:off x="351194" y="286096"/>
            <a:ext cx="1583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НИЦ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ИКАР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1900-2023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02214" y="219173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ru-RU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Математика. Компьютер. Образование –  2023</a:t>
            </a:r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”</a:t>
            </a:r>
            <a:endParaRPr lang="ru-RU" sz="1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763000" y="6553200"/>
            <a:ext cx="381000" cy="304800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133874-5BEB-910B-464A-10534DF118A9}"/>
              </a:ext>
            </a:extLst>
          </p:cNvPr>
          <p:cNvSpPr txBox="1"/>
          <p:nvPr/>
        </p:nvSpPr>
        <p:spPr>
          <a:xfrm>
            <a:off x="321388" y="281473"/>
            <a:ext cx="1583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НИЦ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ИКАР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1900-2023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23BE6B-8DCF-57F2-DF66-3A40FE68BB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762" y="1905000"/>
            <a:ext cx="6610054" cy="193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ED37C-4501-D2F7-E8B1-E865EEC886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95" y="5106669"/>
            <a:ext cx="5233148" cy="1666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0AB1FC-B073-0FD5-7F92-5CE878D854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0" y="357000"/>
            <a:ext cx="528450" cy="5333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EB706DB-2D6C-39FE-D74E-78573C24FF5E}"/>
              </a:ext>
            </a:extLst>
          </p:cNvPr>
          <p:cNvSpPr txBox="1"/>
          <p:nvPr/>
        </p:nvSpPr>
        <p:spPr>
          <a:xfrm>
            <a:off x="6036129" y="5334000"/>
            <a:ext cx="2803071" cy="998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29.09.08-11.09.09 г. Ижевск, НИЦ “ИКАР”,  МРТ БАЖ физ. р-р на уст. “ИКАР”(мод.04)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 action="ppaction://hlinkfile"/>
              </a:rPr>
              <a:t>sb79-1-15.pdf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стр.9.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5F51BA-8E05-C5C1-4F5B-FF85C8D52896}"/>
              </a:ext>
            </a:extLst>
          </p:cNvPr>
          <p:cNvSpPr txBox="1"/>
          <p:nvPr/>
        </p:nvSpPr>
        <p:spPr>
          <a:xfrm>
            <a:off x="321388" y="3873126"/>
            <a:ext cx="2803071" cy="1233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22.02.22  МРТ позвоночника,  рядом 2 бутылки с водой: слева вода Икар, справа Водопровод. Справа - почти не видно. Слева - хорошо "Ярко".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F11AE6-FDE5-98A9-105F-96049D1641DA}"/>
              </a:ext>
            </a:extLst>
          </p:cNvPr>
          <p:cNvSpPr txBox="1"/>
          <p:nvPr/>
        </p:nvSpPr>
        <p:spPr>
          <a:xfrm>
            <a:off x="3316039" y="3932131"/>
            <a:ext cx="3454875" cy="983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22.12.21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sb78-1-4.pdf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стр.13,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МРТ - слева вода через 7 месяцев после 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кавитационной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обработки, справа обычная вода -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sb82-2-14.pdf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стр.24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E068A46-DBD2-5FF3-C14D-CA88A09EADC3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4980" y="2701250"/>
            <a:ext cx="1570264" cy="143187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605F1068-0CBA-3120-146A-DCCC0974145B}"/>
              </a:ext>
            </a:extLst>
          </p:cNvPr>
          <p:cNvSpPr/>
          <p:nvPr/>
        </p:nvSpPr>
        <p:spPr>
          <a:xfrm>
            <a:off x="6917612" y="4379621"/>
            <a:ext cx="1905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Спиновые Изомеры в воде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а) орто (µ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↑↑µ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</a:rPr>
              <a:t>;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ctr"/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б) пара (µ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↑↓µ</a:t>
            </a:r>
            <a:r>
              <a:rPr lang="ru-RU" sz="1000" baseline="-25000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</a:p>
          <a:p>
            <a:pPr algn="ctr"/>
            <a:r>
              <a:rPr lang="en-US" sz="1000" dirty="0">
                <a:solidFill>
                  <a:srgbClr val="000000"/>
                </a:solidFill>
                <a:latin typeface="Times New Roman"/>
                <a:ea typeface="Times New Roman"/>
                <a:hlinkClick r:id="rId10"/>
              </a:rPr>
              <a:t>sb69</a:t>
            </a:r>
            <a:endParaRPr lang="ru-RU" sz="1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B5A697-1BA3-B77A-8991-DAF663D6FC24}"/>
              </a:ext>
            </a:extLst>
          </p:cNvPr>
          <p:cNvSpPr txBox="1"/>
          <p:nvPr/>
        </p:nvSpPr>
        <p:spPr>
          <a:xfrm>
            <a:off x="2065165" y="946381"/>
            <a:ext cx="53262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СПИНОВЫЕ ИЗОМЕРЫ И МРТ</a:t>
            </a:r>
          </a:p>
        </p:txBody>
      </p:sp>
    </p:spTree>
    <p:extLst>
      <p:ext uri="{BB962C8B-B14F-4D97-AF65-F5344CB8AC3E}">
        <p14:creationId xmlns:p14="http://schemas.microsoft.com/office/powerpoint/2010/main" val="142916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Овал 40"/>
          <p:cNvSpPr/>
          <p:nvPr/>
        </p:nvSpPr>
        <p:spPr>
          <a:xfrm>
            <a:off x="3908759" y="3870153"/>
            <a:ext cx="1341887" cy="1280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7155" name="Picture 11" descr="Municipal 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830" y="2532846"/>
            <a:ext cx="1629890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56" name="Rectangle 13"/>
          <p:cNvSpPr>
            <a:spLocks noChangeArrowheads="1"/>
          </p:cNvSpPr>
          <p:nvPr/>
        </p:nvSpPr>
        <p:spPr bwMode="auto">
          <a:xfrm>
            <a:off x="0" y="1166813"/>
            <a:ext cx="215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100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57" name="Rectangle 14"/>
          <p:cNvSpPr>
            <a:spLocks noChangeArrowheads="1"/>
          </p:cNvSpPr>
          <p:nvPr/>
        </p:nvSpPr>
        <p:spPr bwMode="auto">
          <a:xfrm>
            <a:off x="0" y="2209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58" name="Rectangle 15"/>
          <p:cNvSpPr>
            <a:spLocks noChangeArrowheads="1"/>
          </p:cNvSpPr>
          <p:nvPr/>
        </p:nvSpPr>
        <p:spPr bwMode="auto">
          <a:xfrm>
            <a:off x="0" y="3135313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59" name="Picture 8" descr="3 after Fe+CaCO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5389" y="2525899"/>
            <a:ext cx="68835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0" name="Rectangle 16"/>
          <p:cNvSpPr>
            <a:spLocks noChangeArrowheads="1"/>
          </p:cNvSpPr>
          <p:nvPr/>
        </p:nvSpPr>
        <p:spPr bwMode="auto">
          <a:xfrm>
            <a:off x="0" y="4276725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1" name="Picture 7" descr="4 after bio-fil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706" y="2532846"/>
            <a:ext cx="838681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Rectangle 17"/>
          <p:cNvSpPr>
            <a:spLocks noChangeArrowheads="1"/>
          </p:cNvSpPr>
          <p:nvPr/>
        </p:nvSpPr>
        <p:spPr bwMode="auto">
          <a:xfrm>
            <a:off x="0" y="5418138"/>
            <a:ext cx="22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3" name="Rectangle 53"/>
          <p:cNvSpPr>
            <a:spLocks noChangeArrowheads="1"/>
          </p:cNvSpPr>
          <p:nvPr/>
        </p:nvSpPr>
        <p:spPr bwMode="auto">
          <a:xfrm>
            <a:off x="0" y="-55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7164" name="Rectangle 54"/>
          <p:cNvSpPr>
            <a:spLocks noChangeArrowheads="1"/>
          </p:cNvSpPr>
          <p:nvPr/>
        </p:nvSpPr>
        <p:spPr bwMode="auto">
          <a:xfrm>
            <a:off x="0" y="1201738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5" name="Picture 6" descr="used_stainless_steel_winery_tanks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7200" y="5486400"/>
            <a:ext cx="93176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6" name="Rectangle 55"/>
          <p:cNvSpPr>
            <a:spLocks noChangeArrowheads="1"/>
          </p:cNvSpPr>
          <p:nvPr/>
        </p:nvSpPr>
        <p:spPr bwMode="auto">
          <a:xfrm>
            <a:off x="0" y="3254375"/>
            <a:ext cx="260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67" name="Rectangle 56"/>
          <p:cNvSpPr>
            <a:spLocks noChangeArrowheads="1"/>
          </p:cNvSpPr>
          <p:nvPr/>
        </p:nvSpPr>
        <p:spPr bwMode="auto">
          <a:xfrm>
            <a:off x="0" y="5326063"/>
            <a:ext cx="4127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>
              <a:ea typeface="SimSun" pitchFamily="2" charset="-122"/>
              <a:cs typeface="Times New Roman" pitchFamily="18" charset="0"/>
            </a:endParaRPr>
          </a:p>
        </p:txBody>
      </p:sp>
      <p:pic>
        <p:nvPicPr>
          <p:cNvPr id="177168" name="Picture 49" descr="DSC0030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1800" y="5486400"/>
            <a:ext cx="966176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9" name="Rectangle 380"/>
          <p:cNvSpPr>
            <a:spLocks noChangeArrowheads="1"/>
          </p:cNvSpPr>
          <p:nvPr/>
        </p:nvSpPr>
        <p:spPr bwMode="auto">
          <a:xfrm>
            <a:off x="0" y="3016250"/>
            <a:ext cx="222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US" altLang="zh-CN"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0" name="Rectangle 381"/>
          <p:cNvSpPr>
            <a:spLocks noChangeArrowheads="1"/>
          </p:cNvSpPr>
          <p:nvPr/>
        </p:nvSpPr>
        <p:spPr bwMode="auto">
          <a:xfrm>
            <a:off x="0" y="5568950"/>
            <a:ext cx="4127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zh-CN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   </a:t>
            </a:r>
            <a:endParaRPr lang="en-US" altLang="zh-CN"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177171" name="Rectangle 386"/>
          <p:cNvSpPr>
            <a:spLocks noChangeArrowheads="1"/>
          </p:cNvSpPr>
          <p:nvPr/>
        </p:nvSpPr>
        <p:spPr bwMode="auto">
          <a:xfrm rot="10800000" flipV="1">
            <a:off x="304800" y="912912"/>
            <a:ext cx="320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</a:rPr>
              <a:t>Области применения</a:t>
            </a:r>
          </a:p>
        </p:txBody>
      </p:sp>
      <p:sp>
        <p:nvSpPr>
          <p:cNvPr id="177173" name="Rectangle 6"/>
          <p:cNvSpPr>
            <a:spLocks noChangeArrowheads="1"/>
          </p:cNvSpPr>
          <p:nvPr/>
        </p:nvSpPr>
        <p:spPr bwMode="auto">
          <a:xfrm>
            <a:off x="3810000" y="4114800"/>
            <a:ext cx="15240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 dirty="0">
                <a:solidFill>
                  <a:schemeClr val="tx1"/>
                </a:solidFill>
              </a:rPr>
              <a:t>«Икар»</a:t>
            </a:r>
          </a:p>
          <a:p>
            <a:pPr algn="ctr">
              <a:spcBef>
                <a:spcPct val="50000"/>
              </a:spcBef>
            </a:pPr>
            <a:r>
              <a:rPr lang="ru-RU" sz="1400" i="1" dirty="0">
                <a:solidFill>
                  <a:schemeClr val="tx1"/>
                </a:solidFill>
              </a:rPr>
              <a:t>01</a:t>
            </a:r>
            <a:r>
              <a:rPr lang="en-US" sz="1400" i="1" dirty="0">
                <a:solidFill>
                  <a:schemeClr val="tx1"/>
                </a:solidFill>
              </a:rPr>
              <a:t>os, 04</a:t>
            </a:r>
            <a:r>
              <a:rPr lang="ru-RU" sz="1400" i="1" dirty="0">
                <a:solidFill>
                  <a:schemeClr val="tx1"/>
                </a:solidFill>
              </a:rPr>
              <a:t>, 2000</a:t>
            </a:r>
            <a:endParaRPr lang="ru-RU" sz="1400" i="1" dirty="0"/>
          </a:p>
        </p:txBody>
      </p:sp>
      <p:cxnSp>
        <p:nvCxnSpPr>
          <p:cNvPr id="42" name="Прямая со стрелкой 41"/>
          <p:cNvCxnSpPr>
            <a:stCxn id="41" idx="1"/>
            <a:endCxn id="177180" idx="2"/>
          </p:cNvCxnSpPr>
          <p:nvPr/>
        </p:nvCxnSpPr>
        <p:spPr>
          <a:xfrm rot="16200000" flipV="1">
            <a:off x="2337990" y="2290359"/>
            <a:ext cx="533285" cy="30012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cxnSpLocks noChangeShapeType="1"/>
            <a:stCxn id="41" idx="2"/>
          </p:cNvCxnSpPr>
          <p:nvPr/>
        </p:nvCxnSpPr>
        <p:spPr bwMode="auto">
          <a:xfrm rot="10800000" flipV="1">
            <a:off x="1820485" y="4510282"/>
            <a:ext cx="2088274" cy="747863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1" idx="7"/>
            <a:endCxn id="177185" idx="1"/>
          </p:cNvCxnSpPr>
          <p:nvPr/>
        </p:nvCxnSpPr>
        <p:spPr>
          <a:xfrm rot="5400000" flipH="1" flipV="1">
            <a:off x="5939594" y="2529638"/>
            <a:ext cx="642543" cy="24134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1" idx="6"/>
          </p:cNvCxnSpPr>
          <p:nvPr/>
        </p:nvCxnSpPr>
        <p:spPr>
          <a:xfrm>
            <a:off x="5250646" y="4510283"/>
            <a:ext cx="1777572" cy="4731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7179" name="Picture 27" descr="tez_0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2716" y="2514600"/>
            <a:ext cx="901005" cy="720000"/>
          </a:xfrm>
          <a:prstGeom prst="rect">
            <a:avLst/>
          </a:prstGeom>
          <a:noFill/>
        </p:spPr>
      </p:pic>
      <p:sp>
        <p:nvSpPr>
          <p:cNvPr id="177180" name="Rectangle 28"/>
          <p:cNvSpPr>
            <a:spLocks noChangeArrowheads="1"/>
          </p:cNvSpPr>
          <p:nvPr/>
        </p:nvSpPr>
        <p:spPr bwMode="auto">
          <a:xfrm>
            <a:off x="582725" y="3247359"/>
            <a:ext cx="10425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Чистка труб</a:t>
            </a:r>
          </a:p>
        </p:txBody>
      </p:sp>
      <p:sp>
        <p:nvSpPr>
          <p:cNvPr id="177181" name="Rectangle 29"/>
          <p:cNvSpPr>
            <a:spLocks noChangeArrowheads="1"/>
          </p:cNvSpPr>
          <p:nvPr/>
        </p:nvSpPr>
        <p:spPr bwMode="auto">
          <a:xfrm>
            <a:off x="3962400" y="3276600"/>
            <a:ext cx="1245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Чистка сосудов</a:t>
            </a:r>
          </a:p>
        </p:txBody>
      </p:sp>
      <p:pic>
        <p:nvPicPr>
          <p:cNvPr id="177182" name="Picture 30" descr="tez_0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3676" y="2521308"/>
            <a:ext cx="899331" cy="720000"/>
          </a:xfrm>
          <a:prstGeom prst="rect">
            <a:avLst/>
          </a:prstGeom>
          <a:noFill/>
        </p:spPr>
      </p:pic>
      <p:sp>
        <p:nvSpPr>
          <p:cNvPr id="177183" name="Rectangle 31"/>
          <p:cNvSpPr>
            <a:spLocks noChangeArrowheads="1"/>
          </p:cNvSpPr>
          <p:nvPr/>
        </p:nvSpPr>
        <p:spPr bwMode="auto">
          <a:xfrm>
            <a:off x="7086600" y="4876800"/>
            <a:ext cx="2057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Обеззараживание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Воды и водных растворов</a:t>
            </a:r>
          </a:p>
        </p:txBody>
      </p:sp>
      <p:sp>
        <p:nvSpPr>
          <p:cNvPr id="177184" name="Rectangle 32"/>
          <p:cNvSpPr>
            <a:spLocks noChangeArrowheads="1"/>
          </p:cNvSpPr>
          <p:nvPr/>
        </p:nvSpPr>
        <p:spPr bwMode="auto">
          <a:xfrm>
            <a:off x="4114800" y="5257800"/>
            <a:ext cx="8883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 и Н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Х</a:t>
            </a:r>
          </a:p>
        </p:txBody>
      </p:sp>
      <p:sp>
        <p:nvSpPr>
          <p:cNvPr id="177185" name="Rectangle 33"/>
          <p:cNvSpPr>
            <a:spLocks noChangeArrowheads="1"/>
          </p:cNvSpPr>
          <p:nvPr/>
        </p:nvSpPr>
        <p:spPr bwMode="auto">
          <a:xfrm>
            <a:off x="7467600" y="3276600"/>
            <a:ext cx="5597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ЖКХ</a:t>
            </a:r>
          </a:p>
        </p:txBody>
      </p:sp>
      <p:pic>
        <p:nvPicPr>
          <p:cNvPr id="177186" name="Picture 34" descr="раст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05000" y="5334000"/>
            <a:ext cx="2035792" cy="1080000"/>
          </a:xfrm>
          <a:prstGeom prst="rect">
            <a:avLst/>
          </a:prstGeom>
          <a:noFill/>
        </p:spPr>
      </p:pic>
      <p:pic>
        <p:nvPicPr>
          <p:cNvPr id="177187" name="Picture 35" descr="рыб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62400" y="5562600"/>
            <a:ext cx="1274754" cy="1080000"/>
          </a:xfrm>
          <a:prstGeom prst="rect">
            <a:avLst/>
          </a:prstGeom>
          <a:noFill/>
        </p:spPr>
      </p:pic>
      <p:pic>
        <p:nvPicPr>
          <p:cNvPr id="177188" name="Picture 3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5439" y="5386227"/>
            <a:ext cx="147670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89" name="Picture 4" descr="DSC0178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16117" y="2546054"/>
            <a:ext cx="835647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2613" name="Picture 5" descr="http://www.scottsdalebariatric.com/2003/images/enews2004_11_12/water.jpg"/>
          <p:cNvPicPr>
            <a:picLocks noChangeAspect="1" noChangeArrowheads="1"/>
          </p:cNvPicPr>
          <p:nvPr/>
        </p:nvPicPr>
        <p:blipFill>
          <a:blip r:embed="rId15" r:link="rId16" cstate="print"/>
          <a:srcRect/>
          <a:stretch>
            <a:fillRect/>
          </a:stretch>
        </p:blipFill>
        <p:spPr bwMode="auto">
          <a:xfrm>
            <a:off x="7391400" y="3733800"/>
            <a:ext cx="1128071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7192" name="Picture 4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2400" y="3886200"/>
            <a:ext cx="91428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94" name="Rectangle 42"/>
          <p:cNvSpPr>
            <a:spLocks noChangeArrowheads="1"/>
          </p:cNvSpPr>
          <p:nvPr/>
        </p:nvSpPr>
        <p:spPr bwMode="auto">
          <a:xfrm>
            <a:off x="152400" y="5029200"/>
            <a:ext cx="16680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Питьевая вода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51764" y="6553200"/>
            <a:ext cx="333854" cy="286871"/>
          </a:xfrm>
        </p:spPr>
        <p:txBody>
          <a:bodyPr/>
          <a:lstStyle/>
          <a:p>
            <a:pPr>
              <a:defRPr/>
            </a:pPr>
            <a:fld id="{7D75D0FE-407C-4A34-B79F-682400893B0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6" name="Содержимое 3"/>
          <p:cNvSpPr txBox="1">
            <a:spLocks/>
          </p:cNvSpPr>
          <p:nvPr/>
        </p:nvSpPr>
        <p:spPr>
          <a:xfrm>
            <a:off x="3733800" y="990600"/>
            <a:ext cx="5257801" cy="914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1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Нелинейных резонансных технологий и у</a:t>
            </a:r>
            <a:r>
              <a:rPr lang="ru-RU" sz="1600" i="1" dirty="0"/>
              <a:t>становок «ИКАР» мод.</a:t>
            </a:r>
            <a:r>
              <a:rPr lang="ru-RU" sz="2000" b="0" i="1" dirty="0"/>
              <a:t>01</a:t>
            </a:r>
            <a:r>
              <a:rPr lang="en-US" sz="1400" i="1" dirty="0"/>
              <a:t>os, </a:t>
            </a:r>
            <a:r>
              <a:rPr lang="ru-RU" sz="1600" i="1" dirty="0"/>
              <a:t>мод.</a:t>
            </a:r>
            <a:r>
              <a:rPr lang="ru-RU" sz="2000" b="0" i="1" dirty="0"/>
              <a:t>04</a:t>
            </a:r>
            <a:r>
              <a:rPr lang="ru-RU" sz="1600" i="1" dirty="0"/>
              <a:t> и мод.</a:t>
            </a:r>
            <a:r>
              <a:rPr lang="ru-RU" sz="2000" i="1" dirty="0"/>
              <a:t>2000</a:t>
            </a:r>
            <a:r>
              <a:rPr lang="ru-RU" sz="1600" i="1" dirty="0"/>
              <a:t> </a:t>
            </a:r>
            <a:endParaRPr lang="en-US" sz="1600" i="1" dirty="0"/>
          </a:p>
          <a:p>
            <a:pPr marL="0" indent="0" algn="ctr" fontAlgn="auto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1600" i="1" dirty="0">
                <a:hlinkClick r:id="rId18"/>
              </a:rPr>
              <a:t>получение неравновесных водных растворов </a:t>
            </a:r>
            <a:endParaRPr lang="ru-RU" sz="1600" i="1" dirty="0"/>
          </a:p>
          <a:p>
            <a:pPr marL="0" indent="0" algn="ctr" fontAlgn="auto">
              <a:lnSpc>
                <a:spcPts val="1500"/>
              </a:lnSpc>
              <a:spcAft>
                <a:spcPts val="0"/>
              </a:spcAft>
              <a:buNone/>
            </a:pPr>
            <a:r>
              <a:rPr lang="ru-RU" sz="1600" i="1" dirty="0"/>
              <a:t>высшего качества  для  </a:t>
            </a:r>
            <a:r>
              <a:rPr lang="ru-RU" sz="1600" i="1" dirty="0">
                <a:hlinkClick r:id="rId19"/>
              </a:rPr>
              <a:t>различных областей </a:t>
            </a:r>
            <a:endParaRPr lang="ru-RU" sz="1200" i="1" dirty="0"/>
          </a:p>
        </p:txBody>
      </p:sp>
      <p:cxnSp>
        <p:nvCxnSpPr>
          <p:cNvPr id="48" name="Прямая со стрелкой 47"/>
          <p:cNvCxnSpPr>
            <a:cxnSpLocks noChangeShapeType="1"/>
            <a:stCxn id="41" idx="4"/>
            <a:endCxn id="177184" idx="0"/>
          </p:cNvCxnSpPr>
          <p:nvPr/>
        </p:nvCxnSpPr>
        <p:spPr bwMode="auto">
          <a:xfrm rot="5400000">
            <a:off x="4515655" y="5193751"/>
            <a:ext cx="107387" cy="20710"/>
          </a:xfrm>
          <a:prstGeom prst="straightConnector1">
            <a:avLst/>
          </a:prstGeom>
          <a:ln>
            <a:headEnd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41" idx="0"/>
            <a:endCxn id="177181" idx="2"/>
          </p:cNvCxnSpPr>
          <p:nvPr/>
        </p:nvCxnSpPr>
        <p:spPr>
          <a:xfrm rot="5400000" flipH="1" flipV="1">
            <a:off x="4424174" y="3709128"/>
            <a:ext cx="316554" cy="54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56" y="2422424"/>
            <a:ext cx="989319" cy="92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6" name="Picture 2" descr="http://ikar.udm.ru/files/pic/bass0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295400" y="3898958"/>
            <a:ext cx="1425324" cy="990600"/>
          </a:xfrm>
          <a:prstGeom prst="rect">
            <a:avLst/>
          </a:prstGeom>
          <a:noFill/>
        </p:spPr>
      </p:pic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2743200" y="40386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Бассейны 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без хлора</a:t>
            </a: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5562600" y="3975158"/>
            <a:ext cx="152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Жизнь без лекарств</a:t>
            </a:r>
          </a:p>
        </p:txBody>
      </p:sp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62600" y="5105400"/>
            <a:ext cx="884629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Прямоугольник 54"/>
          <p:cNvSpPr/>
          <p:nvPr/>
        </p:nvSpPr>
        <p:spPr>
          <a:xfrm>
            <a:off x="2604632" y="298231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“</a:t>
            </a:r>
            <a:r>
              <a:rPr lang="ru-RU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Математика. Компьютер. Образование –  202</a:t>
            </a:r>
            <a:r>
              <a:rPr lang="en-US" sz="18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3”</a:t>
            </a:r>
            <a:endParaRPr lang="ru-RU" sz="18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24000" y="6477000"/>
            <a:ext cx="19602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Биотехнологии, селекция</a:t>
            </a:r>
            <a:endParaRPr lang="ru-RU" dirty="0"/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F1B57764-FB42-401D-BBD4-31428EDF5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 cstate="print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0E1551-7E45-47F9-226A-AE31C26B43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750" y="357000"/>
            <a:ext cx="528450" cy="5333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7FBFF7-F8A3-5A45-37D6-ECC051B21F64}"/>
              </a:ext>
            </a:extLst>
          </p:cNvPr>
          <p:cNvSpPr txBox="1"/>
          <p:nvPr/>
        </p:nvSpPr>
        <p:spPr>
          <a:xfrm>
            <a:off x="351194" y="286096"/>
            <a:ext cx="158361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НИЦ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r>
              <a:rPr kumimoji="0" lang="ru-RU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ИКАР</a:t>
            </a:r>
            <a:r>
              <a:rPr kumimoji="0" lang="en-US" sz="1400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</a:t>
            </a:r>
            <a:endParaRPr kumimoji="0" lang="ru-RU" sz="1400" b="1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ru-RU" b="1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1900-2023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40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17717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30171</TotalTime>
  <Words>911</Words>
  <Application>Microsoft Office PowerPoint</Application>
  <PresentationFormat>Экран (4:3)</PresentationFormat>
  <Paragraphs>141</Paragraphs>
  <Slides>6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Arial</vt:lpstr>
      <vt:lpstr>Calibri</vt:lpstr>
      <vt:lpstr>Cambria</vt:lpstr>
      <vt:lpstr>Candara</vt:lpstr>
      <vt:lpstr>Garamond</vt:lpstr>
      <vt:lpstr>Symbol</vt:lpstr>
      <vt:lpstr>Times New Roman</vt:lpstr>
      <vt:lpstr>Custom Design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spicer randolph,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Cleaning With RE-Ox</dc:title>
  <dc:creator>deby becker</dc:creator>
  <cp:lastModifiedBy>Valentin</cp:lastModifiedBy>
  <cp:revision>1263</cp:revision>
  <dcterms:created xsi:type="dcterms:W3CDTF">2005-11-26T03:15:07Z</dcterms:created>
  <dcterms:modified xsi:type="dcterms:W3CDTF">2022-12-17T08:33:59Z</dcterms:modified>
</cp:coreProperties>
</file>