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  <p:sldMasterId id="2147483897" r:id="rId2"/>
  </p:sldMasterIdLst>
  <p:notesMasterIdLst>
    <p:notesMasterId r:id="rId34"/>
  </p:notesMasterIdLst>
  <p:handoutMasterIdLst>
    <p:handoutMasterId r:id="rId35"/>
  </p:handoutMasterIdLst>
  <p:sldIdLst>
    <p:sldId id="371" r:id="rId3"/>
    <p:sldId id="705" r:id="rId4"/>
    <p:sldId id="582" r:id="rId5"/>
    <p:sldId id="681" r:id="rId6"/>
    <p:sldId id="695" r:id="rId7"/>
    <p:sldId id="694" r:id="rId8"/>
    <p:sldId id="680" r:id="rId9"/>
    <p:sldId id="704" r:id="rId10"/>
    <p:sldId id="700" r:id="rId11"/>
    <p:sldId id="701" r:id="rId12"/>
    <p:sldId id="703" r:id="rId13"/>
    <p:sldId id="702" r:id="rId14"/>
    <p:sldId id="696" r:id="rId15"/>
    <p:sldId id="660" r:id="rId16"/>
    <p:sldId id="697" r:id="rId17"/>
    <p:sldId id="645" r:id="rId18"/>
    <p:sldId id="683" r:id="rId19"/>
    <p:sldId id="684" r:id="rId20"/>
    <p:sldId id="685" r:id="rId21"/>
    <p:sldId id="686" r:id="rId22"/>
    <p:sldId id="687" r:id="rId23"/>
    <p:sldId id="669" r:id="rId24"/>
    <p:sldId id="690" r:id="rId25"/>
    <p:sldId id="691" r:id="rId26"/>
    <p:sldId id="693" r:id="rId27"/>
    <p:sldId id="692" r:id="rId28"/>
    <p:sldId id="688" r:id="rId29"/>
    <p:sldId id="689" r:id="rId30"/>
    <p:sldId id="679" r:id="rId31"/>
    <p:sldId id="620" r:id="rId32"/>
    <p:sldId id="667" r:id="rId33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b="1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b="1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b="1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b="1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00"/>
    <a:srgbClr val="0000CC"/>
    <a:srgbClr val="0033CC"/>
    <a:srgbClr val="FFFF00"/>
    <a:srgbClr val="FFFF99"/>
    <a:srgbClr val="996633"/>
    <a:srgbClr val="6600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6" autoAdjust="0"/>
    <p:restoredTop sz="95303" autoAdjust="0"/>
  </p:normalViewPr>
  <p:slideViewPr>
    <p:cSldViewPr>
      <p:cViewPr varScale="1">
        <p:scale>
          <a:sx n="58" d="100"/>
          <a:sy n="58" d="100"/>
        </p:scale>
        <p:origin x="-127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76" y="-84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956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b="0">
                <a:solidFill>
                  <a:schemeClr val="tx1"/>
                </a:solidFill>
                <a:effectLst/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08450" y="0"/>
            <a:ext cx="31940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b="0">
                <a:solidFill>
                  <a:schemeClr val="tx1"/>
                </a:solidFill>
                <a:effectLst/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32888"/>
            <a:ext cx="31956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b="0">
                <a:solidFill>
                  <a:schemeClr val="tx1"/>
                </a:solidFill>
                <a:effectLst/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08450" y="9132888"/>
            <a:ext cx="31940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b="0">
                <a:solidFill>
                  <a:schemeClr val="tx1"/>
                </a:solidFill>
                <a:effectLst/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fld id="{F77FF8FE-D21A-4208-AC06-6BD0169CE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01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8" tIns="48250" rIns="96498" bIns="48250" numCol="1" anchor="t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 b="0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8" tIns="48250" rIns="96498" bIns="48250" numCol="1" anchor="t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 b="0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8" tIns="48250" rIns="96498" bIns="482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8" tIns="48250" rIns="96498" bIns="48250" numCol="1" anchor="b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 b="0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8" tIns="48250" rIns="96498" bIns="48250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 b="0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07FC395-63E0-410D-9B8A-7A7F32A63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50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57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D27F2-B0AA-4B6F-A671-40AAEB50C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73E34-2BA3-4EF7-B445-7004FB7A1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C53CE-771E-4955-B029-AB728D873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E7E9F-01EB-4581-BBE2-C576083C0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C376B-B4BF-4C61-B24B-D7116F23B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8F05BE-F8FC-4478-8C93-0F8C46FDB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6DB780-9E5D-454D-A9E0-1085B55A7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FD02C1-7C30-4FA8-B73C-EB611B170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824FD7-9BE6-4319-98B7-E69F84544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7620-8B9E-4793-9705-21121664C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A464F-9791-455E-8B83-07FC456C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ADDAC-336C-49AE-83FA-CB95C29B8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BEA6E-1516-493C-83F0-A46F67D7C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6D002-ED6A-4C3F-8DD7-B40835D7F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A7E86-2065-41B4-BCB9-4A79B252F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FBB3-7D8A-4DE2-A609-2671B7D48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8C529D9-3F17-4651-93C4-35FCB64F8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C529D9-3F17-4651-93C4-35FCB64F81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10" r:id="rId12"/>
    <p:sldLayoutId id="2147483912" r:id="rId13"/>
    <p:sldLayoutId id="2147483913" r:id="rId14"/>
    <p:sldLayoutId id="2147483914" r:id="rId1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jpeg"/><Relationship Id="rId11" Type="http://schemas.openxmlformats.org/officeDocument/2006/relationships/image" Target="../media/image27.emf"/><Relationship Id="rId5" Type="http://schemas.openxmlformats.org/officeDocument/2006/relationships/image" Target="../media/image21.jpeg"/><Relationship Id="rId15" Type="http://schemas.openxmlformats.org/officeDocument/2006/relationships/image" Target="../media/image30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http://www.scottsdalebariatric.com/2003/images/enews2004_11_12/water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6.jpeg"/><Relationship Id="rId5" Type="http://schemas.openxmlformats.org/officeDocument/2006/relationships/image" Target="../media/image21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6.xml"/><Relationship Id="rId1" Type="http://schemas.openxmlformats.org/officeDocument/2006/relationships/video" Target="file:///G:\Archive\ppt\clean_tube.mpe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G:\Archive\ppt\&#1089;lean_blood.wmv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greenmd.files.wordpress.com/2008/04/bottled-water-jj-0011.jpg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ng.grnt.biz/pages/our_viewpoints.html" TargetMode="Externa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ikar@udm.ru" TargetMode="External"/><Relationship Id="rId2" Type="http://schemas.openxmlformats.org/officeDocument/2006/relationships/hyperlink" Target="http://grnt.biz/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2.jpeg"/><Relationship Id="rId5" Type="http://schemas.microsoft.com/office/2007/relationships/hdphoto" Target="../media/hdphoto3.wdp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k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22" y="2961800"/>
            <a:ext cx="2329078" cy="145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130" name="Rectangle 2"/>
          <p:cNvSpPr>
            <a:spLocks noChangeArrowheads="1"/>
          </p:cNvSpPr>
          <p:nvPr/>
        </p:nvSpPr>
        <p:spPr bwMode="auto">
          <a:xfrm>
            <a:off x="414122" y="619145"/>
            <a:ext cx="8305800" cy="119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16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59436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проблемы обеспечения населения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питьевой водой высшего качества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резонансных технологий и модуля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ИРС-УР «ИКАР»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23621" y="619145"/>
            <a:ext cx="8686800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2800" spc="3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ea typeface="+mj-ea"/>
              </a:rPr>
              <a:t>Новый автомат из УР</a:t>
            </a:r>
            <a:r>
              <a:rPr lang="en-US" sz="2800" spc="3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ea typeface="+mj-ea"/>
              </a:rPr>
              <a:t> – </a:t>
            </a:r>
            <a:r>
              <a:rPr lang="ru-RU" sz="2800" spc="3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ea typeface="+mj-ea"/>
              </a:rPr>
              <a:t>ИРС-УР «ИКАР»</a:t>
            </a:r>
          </a:p>
          <a:p>
            <a:pPr lvl="0" algn="ctr"/>
            <a:r>
              <a:rPr lang="ru-RU" sz="1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Изобретено</a:t>
            </a:r>
            <a:r>
              <a:rPr lang="ru-RU" sz="1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, Разработано и Сделано в </a:t>
            </a:r>
            <a:r>
              <a:rPr lang="ru-RU" sz="1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Удмуртии</a:t>
            </a:r>
            <a:endParaRPr lang="ru-RU" sz="1800" dirty="0"/>
          </a:p>
        </p:txBody>
      </p:sp>
      <p:pic>
        <p:nvPicPr>
          <p:cNvPr id="10" name="Picture 10" descr="F:\Temp\mod-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0" y="2683226"/>
            <a:ext cx="1649413" cy="188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0"/>
          <p:cNvSpPr>
            <a:spLocks noChangeArrowheads="1"/>
          </p:cNvSpPr>
          <p:nvPr/>
        </p:nvSpPr>
        <p:spPr bwMode="auto">
          <a:xfrm>
            <a:off x="6538117" y="45720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“</a:t>
            </a:r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ИКАР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”</a:t>
            </a:r>
            <a:endParaRPr lang="ru-RU" sz="1800" dirty="0">
              <a:solidFill>
                <a:schemeClr val="bg1">
                  <a:lumMod val="6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4" name="Rectangle 0"/>
          <p:cNvSpPr>
            <a:spLocks noChangeArrowheads="1"/>
          </p:cNvSpPr>
          <p:nvPr/>
        </p:nvSpPr>
        <p:spPr bwMode="auto">
          <a:xfrm>
            <a:off x="609600" y="45720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АКМ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C</a:t>
            </a:r>
            <a:endParaRPr lang="ru-RU" sz="1800" dirty="0">
              <a:solidFill>
                <a:schemeClr val="bg1">
                  <a:lumMod val="6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3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06" y="2362200"/>
            <a:ext cx="2429294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3" descr="F:\Temp\image-4big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66800"/>
            <a:ext cx="868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9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</p:spTree>
    <p:extLst>
      <p:ext uri="{BB962C8B-B14F-4D97-AF65-F5344CB8AC3E}">
        <p14:creationId xmlns:p14="http://schemas.microsoft.com/office/powerpoint/2010/main" val="3148763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2" descr="F:\Temp\image-5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66800"/>
            <a:ext cx="868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0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</p:spTree>
    <p:extLst>
      <p:ext uri="{BB962C8B-B14F-4D97-AF65-F5344CB8AC3E}">
        <p14:creationId xmlns:p14="http://schemas.microsoft.com/office/powerpoint/2010/main" val="284022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2" descr="F:\Temp\image-6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49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9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</p:spTree>
    <p:extLst>
      <p:ext uri="{BB962C8B-B14F-4D97-AF65-F5344CB8AC3E}">
        <p14:creationId xmlns:p14="http://schemas.microsoft.com/office/powerpoint/2010/main" val="1019245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D0FE-407C-4A34-B79F-682400893B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591183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Эти решения не обеспечивают приготовление питьевой ионизированной воды высшего качества с заданным минеральным составом и антиоксидантными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свойствами: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микроэлементами </a:t>
            </a:r>
            <a:r>
              <a:rPr lang="ru-RU" sz="3200" b="1" i="1" dirty="0" err="1">
                <a:solidFill>
                  <a:schemeClr val="bg2">
                    <a:lumMod val="25000"/>
                  </a:schemeClr>
                </a:solidFill>
              </a:rPr>
              <a:t>Са</a:t>
            </a: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</a:rPr>
              <a:t>++, </a:t>
            </a:r>
            <a:r>
              <a:rPr lang="ru-RU" sz="3200" b="1" i="1" dirty="0" err="1">
                <a:solidFill>
                  <a:schemeClr val="bg2">
                    <a:lumMod val="25000"/>
                  </a:schemeClr>
                </a:solidFill>
              </a:rPr>
              <a:t>Mg</a:t>
            </a: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</a:rPr>
              <a:t>++, йод 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...</a:t>
            </a:r>
            <a:b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рН</a:t>
            </a: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</a:rPr>
              <a:t>, отрицательным 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ОВП и </a:t>
            </a:r>
            <a:b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Резонансными </a:t>
            </a:r>
            <a:r>
              <a:rPr lang="ru-RU" sz="3200" b="1" i="1" dirty="0" err="1" smtClean="0">
                <a:solidFill>
                  <a:schemeClr val="bg2">
                    <a:lumMod val="25000"/>
                  </a:schemeClr>
                </a:solidFill>
              </a:rPr>
              <a:t>Микрокластерами</a:t>
            </a:r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1720840"/>
            <a:ext cx="739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514600" y="13694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sp>
        <p:nvSpPr>
          <p:cNvPr id="9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Temp\image-7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66800"/>
            <a:ext cx="8694684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6483" y="465851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kern="0" dirty="0" smtClean="0">
                <a:ln w="660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j-ea"/>
              </a:rPr>
              <a:t>РЕШЕНИЕ ЕСТЬ</a:t>
            </a:r>
            <a:r>
              <a:rPr lang="en-US" sz="3200" kern="0" dirty="0" smtClean="0">
                <a:ln w="660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j-ea"/>
              </a:rPr>
              <a:t>!!!</a:t>
            </a:r>
            <a:br>
              <a:rPr lang="en-US" sz="3200" kern="0" dirty="0" smtClean="0">
                <a:ln w="660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+mj-ea"/>
              </a:rPr>
            </a:br>
            <a:endParaRPr lang="ru-RU" dirty="0">
              <a:ln w="6600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1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8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sp>
        <p:nvSpPr>
          <p:cNvPr id="5" name="AutoShape 2" descr="data:image/png;base64,iVBORw0KGgoAAAANSUhEUgAAAhAAAAH0CAYAAABsPRSAAAAgAElEQVR4Xuy9aZAc13Uu+OVSe1Xv2AECBAhwk2TS2jdbMkVLsizLlmw/2VosP/t5Jjz2hOdN+MdMTIxnJmYJz/b+vJhny8+WLK8SrZUURVuWLMraKO6ECJIASexAL+ilurrW3Ca+c/Nm3cqu3gRuALIQHd2oyszKPHnznu9+55zvWFEYRchemQUyC2QWyCyQWSCzQGaBLVjAygDEFqyVbZpZILNAZoHMApkFMguIBTIAkQ2EzAKZBTILZBbILJBZYMsWyADElk2W7ZBZILNAZoHMApkFMgtkACIbA5kFMgtkFsgskFkgs8CWLZABiC2bLNshs0BmgcwCmQUyC2QWyABENgYyC2QWyCyQWSCzQGaBLVsgAxBbNlm2Q2aBzAKZBTILZBbILJABiGwMZBbILJBZILNAZoHMAlu2QAYgtmyybIfMApkFMgtkFsgskFkgAxDZGMgskFkgs0BmgcwCmQW2bIEMQGzZZNkOmQUyC2QWyCyQWSCzQAYgsjGQWSCzQGaBzAKZBTILbNkCGYDYssmyHTILZBbILJBZILNAZoEMQGRjILNAZoHMApkFMgtkFtiyBTIAsWWTZTtkFsgskFkgs0BmgcwCGYDIxkBmgcwCmQUyC2QWyCywZQtkAGLLJst2yCyQWSCzQGaBzAKZBTIAkY2BzAKZBTILZBbILJBZYMsWyADElk2W7ZBZILNAZoHMApkFMgtkACIbA5kFMgtkFsgskFkgs8CWLZABiC2bLNshs0BmgcwCmQUyC2QWyABENgYyC2QWyCyQWSCzQGaBLVsgAxBbNlm2Q2aBzAKZBTILZBbILJABiGwMZBbILJBZ4Eq2QBSfvAUgBGDztwc4FkK+EeRhOUAEH5Hv8m3A7iEI8rCd/r5RfByLnwOIQsCO/76SzZOd+4tngQxAvHi2zY6cWSCzQGaBF9cCVuz1QwuwlNO3BEAEgG0D8fuICChcIFKIILR8RIjghDnA5jGIPMyXnWz74l5AdvQr2QIZgLiS71527pkFMgtc4xbwYsSQcvjEBMQKRBT8g+Ai8mHZFqLAFbjgOD0Audh+JoDIwMM1Pqg2ffkZgNi0qbINMwtkFsgs8AqzgGYgeFpkFzRwiN/3EcD2XQlhCPfgd4GcgzCyYfdswDWuZ1i4IgthvMJu+CvrdDIA8cq6H9nZZBbILJBZYPMW0DkPeo8YOEQIJURhRS74FrGFxhrEDSs+MOEBKPVDIFEUwbIsJLkQDIVkr8wC61ggAxDZ8MgskFkgs8CVagH6f8068Boslc2gEyEtn//pwPfycAsKEfzxnz2ET/3d1/DlP/9dHN5fg+3oTEpJnogtEedFRPkr1TLZeb8EFsgAxEtg5OwrMgtkFsgs8KJaIAYRZBqYP8lESjIJDhMk/RCh4yBEgMh38Lo7/xMWW0Xc/ec/h8OHJlAs5gRwhKy6IIaQfIkQlkUGQ4OLF/Xss4NfoRbIAMQVeuOy084skFkgs4CUa9L7s94yctDzIpw/N4eFxRXU6w2ElXHU3AAollB0fFRRxf/2pw/CLY7jt+8cR3EqD8fJodfrwfM8lEoFjI1XMTZWQ6XqqAKN7JVZYA0LZAAiGxpXtAUkbyzi/Bmo60gCuA4iWYmlssCSmnnWu3FnXfTOlVdM32r+V46XZZFd0QPkaj/5MELokHWI4MLHA9+Zx6/+P2dwYWkRftQFrArKUQ0tLMEp2Ti4YwznLwBdsg5ehLzXRisXwcoBUXsWOctGGC7jw2/chj/9o/egUrzaDZhd3+VYIAMQl2O9bN+X3QLav0uCmGSLRX1gYK6e1sIBZvxYX428lwIYL/uVZieQWWCIBXpAQHkHR8k5fPYLx/A7n+2hUpvATGMJk2MVLM/58P0Goo6PYtVCZ7kA1AoS67CaNvJjOUS9AKFrY2e1iHMXp/Hq4gy+87fvwUhNl3lm1s8ssNoCGYDIRsUVbYEojIazDAIk+BOnkptqfQNAIf7PRp9f0VbKTv6qtQCJNzIQjGJEIe7+3I/wm3c1sTM3gWeXF9C1fRQaBYTCrhWxf2IE8w1gsTuDUj6Htm8jV4wQ9Lpw3DHsK+cw3VjAq8e7+Pp/vgW1kamr1nTZhV2+BTIAcfk2zI7wCrNA5AN+0JEkMC+IwxKse7dtOI4jP6tCGxKuiC8ki1q8wu5odjprWoAAwo3QiyxEVoSvf+4p/PJfz+H6aBue931E5RDesgd0Oqg429BCC1ZURdidh8QnggrAHAmnDteawr5uD51SHTsqTXz1k+/E7rEsiTIbfWtbIAMQ2ei48i1gOv4IaCwvYXl5CUEQwHJsqW23bVcABH9c15Ufx84hl1M/CaDIQMRLOx4ye1+mvSPpexE6eVBX8it/80N87O9ncXNhF47W2wijKnKtHrzeErZvP4Kl2YuwcpPo9pZQcArowke+aKHnLAF+GTeNFNGwZ3FgPMAX/8PbsG2idpnnl+1+NVsgAxBX8929Bq4tCWEwXBEG6HbbaDSW0e1yOmU6hKITJF9SauYteY+Z58JI5FwBEPl8XkAFgUb2egktkAGIyzM27ed1EDlFeC7wxb96BP/VX5/FocIUjtV7qOYnML1wFlhZxK2H34pj82dh+0W4rQa6UqLpolBxEdgh/EIF+yZszHXqOOQ08J3PvBljE+OXd37Z3le1BTIAcVXf3mvj4qIoQKe9jJXmEjqdlrQjdOwCLMkop9weAYQTgwkFICwGjuMiC4Y0hJFwFJAo5EuKkRiWYHltmPTlvcrNJL++vGf4yvl2GaOBZFF2AXz1Syfw7z95DMVuiOcWe/B7FSBsAd0GilOvQafgAqENdBeQh4twZRk+x3rPgTOahxXUYY2PYnvvAv717z+E6/dlZRivnJv9yjuTDEC88u5JdkZbsEBzpY1WewnN5jx6XhO5nINqZQxR6KLZZGKYKu8kYFA5EBTNIStByd4IYRSpEIZlIQg4G9soFAool6rIFzIVvi3cihdmUwM8iLRy1k96Xbv2LECCF74FOB4uPnMO//hgF3sncjgzu4JuM49m1MLi9CyeONrAuaCFA9ftx23XjcDzu7C8HhphHoUeR34TE+U8itdP4qdfuxuvPhjBKu18Ye5rdpSr0gIZgLgqb+vLcFHrUdHrfBaKdC7zFIafc9IrKJXnQNEb/jDPQTMIBAI9r4N6vS6fKeAQIAxDlQ9hRQIaKNercx/U+y4s5OC4/CxAjw2HohyKhRHA8oW90HkTttXPpSAgSZR2eNzIjjsWxdcS9yCITyS5wJCVI2RBpElifGFav8I0Q/p4L/Rt1QzLqvsTl7BqimbY9651T7cSkkh9P++Nuj/9l9hY3cjsNcwCErpT3Tb5mpuZRaNRR6mYl/HOkBzHbqvdxmOPPSF/33bbbcK0cQyGIbWuVagvZPZxZEvi8a6de+S5sZ2sIUY28Na2QAYgstFxeRZYS0fBPKrI64bCAIhMbuxAB5zCZmjrQd8y4Gw42fGn022h2WzK36oxEAFC/7f4RIr6BoGAjEqpCN8PhXUIA5Vs6TgWVlorCXggQGFX5CAI5Tsdh9uoEAgZDRX+UNUd/NHVHvxN8JG80rbSXY42cwc265hTNkpsvBn76vPQ21JYgM4pdS83c7qb3YZjIQ0adN6KdmwZgFjHmnoMxWMr9AMsLFzCzPQFAcqdTi+uOrLluXDdPCqViihPKnAWwvd9eV4iBBK+K5YrOHL4poz92ewgvoa3ywDENXzzX5BLXwtADFkxJsBBPMMmvj3tNEUnqu8JJQRBAX9OgwlgiOAHvYR10NsQMASBJ/sLjokpj26nDZcqfFGEfK6C0Fcrs2IZaKzMSZG9TLSRLaBDdyxUZ28L6NDHCil9yXclVKKqP/hDgJFzC30WI64GiSILjhuHSUx7bBYsbMKEa5amxra0Eq3iH2Olmb73afCSvs/G/dP3Uf9Ogwbz/xmAWO9GG+044/vRqC/hmaePoVDIodv1ZNyR7iLrViiUkjHKcUqALeBBwnkBHFYruTnsv+76BPBvZphl21ybFsgAxLV531+8qx6yym41mZuQk0lKO+BOpyMTWz83QTlqzVIkJ5gw/Gpf/aMZBx6D76lQRN+Z82+urPi9OtQRsNwtZip8v6fAhAQRfPS8lpxLsViRZkSkc0ulPJorK8mxda4Ej6uAiI0odJJrIh2sGApHVnM8J+ZY6BJSDTpUWSkrQRzYVn5An6LPZqi8DCtmbQZumGETgiXTJqaNNJjR+6rvVVoY2qn0uy/GAEIzDhrQbBbMbBDSMM/LBIFJiCI1IvvVM/GJbAZwvnij+pV7ZIblDMn2KAhRry/i9KnnUatVhTVjuCKIgbauNOJvBRwUgFAhjACuk0Nk2dizZ1+WRPzKveuvmDPLAMQr5lZc4ScyxIGQcZiZPS90KZ2GzjvQDp9hA67CE8dmx6WVRihAhR8UcNArJe1czJi5Bg8aIIgTl/0stNvtGER4EqrgDxPI6OAJILgPhafanSWEkYdaZQSuXUGvGyGXh5w/t9HhicHzYPIlwzOKBeGPTM5RH2TwzgpwgpNso527Tznh2LHra7BtVTEi7EWuZJSi9r1o3yYqhm2u5AePp+3Qt58QAwmY0PkYCsAx5KKAjau2iSMwJjiTXI8ElawxbmO2gTZOvwaOtc6wH9guAxDDLZUOg4URFhfncf7cGZRKRRmbcj+N0Fp/vBCwMzSnmDUNICzHxd69113hE1J2+i+FBTIA8VJY+Wr+DpNxMP4meOBK/dFHf4B9+/bB81Sclc6VE1Y+T0YCcNx4pS0OUzlO5cjUb9dht0Dl3MyQhXYu/C0rfSZ8xdswtMC/yTzo+C5/E0i4ro2RkZEkaazX9YUhiMIevGAZ9fpFOdbYyA7k3JEEGKjjkE1Q58V2x8JEiL5EpHIowgi9nkre1KGV/upfMRN6xa3Bhu3ESpkyqyvHbF4bq0nM/6eHkptTdjFDAoOOd9Cm2oYaBCFikmj/e83jRyEZEA0wVOmrBhn95MbB3A8T8GmWxjxmmiUy2Yi+rbR2h4EaMgCxxiyiQhimpPvCpTmcO3sa5bIRrnAUUyegNGbthHWIQa+AcitCjiE128Hu3XszBuJqnrdfoGvLAMQLZMhr9jDrAAg69oce+i727NmLXI6UqaIpOFfRmYqzNeh85VwGHV4Y2MJcKOpVOTrTWWqHq397nkqO7Ha7WF5eFtDApLGxsbH4uyOhdNksi+fAcAW3dR1SuD1EYRcXp89gcX4ON998I/ywFn+vWsFrYMNwBQGEmy/I5+Njk3BJVwhTAng9tfLudlpyvgyZdLptxXpIDkYczokHjp7cxQboMxDSpjkFKgac/JC8A9NJayVv0zmbgCQMlOCWBiE8LxMEKCZHOxodO+kDDttRuR3mPVoL8GjmSJ+Lvub0szOUocgAxNAphuNQxM+M5/DS7IwwEKOjI2CoUCouHObrqLAb7xV/q7GofssYYHVSBiCu2an8x7nwDED8OFbL9ulbIA0gxNtprwjU6zO4cOFC4mD4CScwOmNObH3qvU+Lm1UMnY6a9HRuwDAgIdUXnY4AhmaTLIOLUqmkchdcR75vdHRUqisYjlA5EZ5sgwASznBtMhkWHGrq+A2cP/8kLi2cxmte/fNyMWbiJfMbtPNjE2X+PToyjmKR4QZy/ky6jO0Q/+b3LS0toNVqCnjRIQ8nUiEG/VL5ErHYFcM3SR3r8EGnQY12zqucr6UYChNAmEdy6VikzFXlh5BxkF4hceUKwQOZCHW9usJElQYy1GLbxYQx0sBDAx7eN83EmOdnfr8JKoYBiuTzDEAMHwCpHAiEEebn5wRAjNSq8Hxf5eRQL4JAAgowmCxEEmYyGIhdu/Zks1xmgQ0tkAGIDU10jWyQZOXHM/WwDPv0JL5G3oMW/yGtemnuorAAerVDmjRxvuKUlMPSAEFT7HQcfL+QK6DbC9Fst+AWuHQPYIUBSoUaFXxhu31mgM6KAIEvggP+MDWyQJlq0vRkQAJVwqlzGnyvLZnqdiwwFTEREj10O8s4+dyzKLghrr/hJji5Irq+hXyuICyDzZwIC2h7KgehVCqjUh2Bm6dynzKUIpcDREGAxaV5LC834lJP7ZAtBGp32I7OBemDB7FBqMIhQegjCLroBT10ex2R7CarUciPJLZTjjvqV3s4liTFCcUtWhsEBoNATSefKnZHJaNyVavvSRAqMJGUq9o65NQHGRowDAMpadYhvS3/b4Y6zFBUAjoyMam1J6EhVVBkIKYvnkcxlwMchgEJIFRYUINDBYoJJniAWCfF0eyEi507d2chjGtk6r+cy8wAxOVY7yrZd6AlNkv/tyggw/3FMRgTvdfzpO58YfFSEnclA9B3MgpIOJKroMIBimlQVQLaeTCrPF8oI4SFZrMBx2X4w4Lfi1BwS5R9So6pwIei4PUq3o7LLOV4ji3JZJFLh6okDvIEHV1fjq/ZjU67IaEMz+vi1HNPY8/eAygSHORKUuYW+D4sqeAALMeJwZGDUrmKSqUGJqFpAAG/i6WlJaysrMj1FUuq6kKVlQZJuELZr58syuQ33oduu6XyNRIxLFWOp1f3DKGo8INiRfTfSTKpDan9zxcYalAlo2QO5PwIguJ4uJmzQYyhAYTrUBK8H1rSEuDCsvSvMrlf64GJtQCGBhD6HPq5LGqPTI1yExONAebn52YFQJTI8LHahzk7MYCQ6pv4pezMZ1IBCIbLpDLKcpAxEJuwebYJMgBxrQ+CdUIQA8DCsBNFoTSLwPwBOn/+aCpUCyqp6gYlWEMnpLdTDil2drHAlDjJiMehI1QUK8GErPadvOQq5IsF6XXRbjVRLpdliU/5G+U0Y2ejCZSYUSmEkQCFQH5i9iOykeOKPALaYVfYA1iOCErJdyKEY8fiU35Hvt+LbFhSHeFAQE3OERHKjsdqDqWnWSqWURsdk8RP5QxttJp1YWAIekghawVNnVCp8zoSwBSXf2p7+pQbjisjXDcnHUSTMImAAFXt0QcACnjo5NFut4HAjxLnwHMoFlXYQZJASWqLeFZfAEv3BTHDIXJ+cZKnComo0Ajvowka0ozDRgyEDnvwt2apMgCxhUmJ4N2UcbUAxUCcRTFXkBCeAAgm/8bjyAwnaQAh4ydOECbbJAxE9sossIEFMgBxrQ8RI1Y/wDzokIYWUoy1FugAWy2l9kjwwH24Iu7HzZVDSSopLJVgp1fN/Iw5BHRePBbLBZkToFezUpcutenKMVKSlwxBLleUWDyrDjhfckUvyZDxStrUgdBARio+IgIbxUqIemTMlhAEBJ4Hy2X2OasNeKw+Q0KHT6CUs0JEBA0U4skX1SpeWI5IMRFOLEoVqTyNfLEkNuE562uV64xBlP6b564qRboDOQr6evT1+4ESAmJym3K2lPVUIRA5fiqsZAoD8XMnXl22ux20202V+BmrETK5NCSYkvsTMw1aOEvdRVHjVF80TGhKgS0TJGwVQJiPH8NPZigrC2FsYnIaortyaWYaszPTKOb6DISwb9QAsftVPXJbjRJpJloqFjCP7duzHhibsP41v0kGIK75IbBaWtqUnZY1fhSh0Whgbm5OwIM4yth5a3ElvVrlBJSU+HGCioWJzBIynbFvshJMZBSHJ7kAkcT8ZbXea6FYKMv3+T1qJtjCRLCMks5XOxldlmiuxvlZx7JhBxFyEbtdWAitEIFjIcg78KIQY0GEHhkVcZZM+mPSZl87gfhCVuxOTsIcyXXK38qJE5gEkWZlHDlvJnXqCVongWrnqFfbWuhKhxsGwxBxiMdRYIHOVYOJUkGBCe7PkjvtBOT7YiyWJE6KkFBOgJS2kZI3zmFsbFTCMhrckOXRyZL9VWo/AdNMxtSPzXqAYRj7wP2GAQ6eG5ka2lrLhCffkeVAbHqW4hhiCGNudgbFvItQcl8s2G5fqI1MhMku6RwbR7Yh4C9gcmLb5tRiN31m2YZXowUyAHE13tUtXlPgB+DkoRxQvwOi7/loNRtSRcEVf7ValdABHRcnIE72XAFrByQTVVxqqZ1VX9ApprrjNtrcVoUp4nyBONyhV95aIdHrddFqLyPn2PL9UeRI6+JcgRUcCkTo7zT1IPg3GZJyZQIBV1kstwh8BL4HOwzgkrJleIOAh3Ffx0YktfKAH7CqQ4GTcrGirjN24v2QiSp942H0NaprUgBKV0fIOj62iQ4V6NujAUUa/NAG+r2u70kCqDAikSdloUygLBTyqFXLCCNVBSLbx2BNhwXkHCLmewToMuMUkPAKS12Z2zA+PimsyiDo6jsXBRgMnYoh42otALEWeBgGIDSgIqtFVsS0pwCaDECs80RHAhrF3tJkNsLC3Cxmpi8iRzAeJwdrAKGfUTIRGuAKgGXYMMfKGlc0TcbGJ1fTW1ucV7LNr34LZADi6r/H61/hGjkQ7VYbMzMzmJu9IBMKGQCd26DDEZIEmcvHiVeDKom6FJOVAsqB6pi5inXT2fF4QuXHYQCdKGj+pkP2vAbOnzuJibERbJvajWYrgCtaDtRMUIJV2jGZjpsswLaxHbAY9rABqbhYWkTz4iwa58+js9RA9bbXCHtQLJdRGR1Dzyd7oEo9y6WKSj6LE0u5uuNErBLNLIkr52xWOZhKkKrsVL+4j/TMiJUsFWOjwJoALwKqJIQzSCnL99m2sBkEFUVhHiK0Wyvo9ZibYaFcUaJYvBfarvr/kpga55uEcVdS36PyoIVKeQRTkzslh0SDFVMDon9NagWrXoPhimFgQF/3ZgGEtgPPnSC1VlO6GybbkQGI9R5h5kD0Y1kcM8yBIANRyDmq/phjjfkzcQM4xYgpoOh7ijmjBgQBBP8uFssCLgcawV3r82R2/UMtkAGIa31gxADCZB7qS3WcOXNGwhUjNSWlrLPy02wDKw60Q9WrGx2u4D5eqOL/mqbXWfyaKo8CT0CE1oTQ1Qmk0/liEqbrstKihVPPPY9Cvobr9t+ITteHk3NRyDviePjdovkfVzfo0Eqn1UPVcWF3emjMXEB9Zhq9bhPV0TImpqbgTeyFF/golcsInQhz84tw8xSuUseizgGTO/Mu8wRUuECcrqRO9NUZ3UTkSjl9fqYSG/tOl0mafCnhJSVAlbAGseKjCUbk+mMAxvJShjFY/SHVInEXRdpX56Dw+AKgYiEqAQZQmhdakKrXY8tmshcTqFZGERrNQnViK8GKvucIBlUqFSDqv4aFI9LAIv2ImfvoCgwNIKgSqseLPk4GIDYAEKwpimx5VhgGYgijvrSAWoXVS7Fsuasqd/hSz7ICEJJgq5OLbYbFAhQKRYyNTUgDuKyd97XuINa//gxAXAvjIyVqJE7KCFVIzoOjdADmZmZw8vlnZZKhjoIVTzw6t8GsHhDAwOVPLHykt0lWsnyfcshGlng6jq6rBzRAUU5TUfjcr2d78FsBSnYVefcivveDL+KGg2/G5M4jlHSAbwXIO8yP8FVZpa26blIhkdUTfq+NcGkRxZUG6mdP49yZ89h/y2vgTOxAddc+rIAVEgoYUKeBzANDFnoVn47HD3OGZjxZS10LiOBP1M8JSUINcSMu0sVWXAGhv0+DL20zdT2sSnHQ6bRlsm83V1CuUG+CjEUOgd8V8SuAjAPDFAU4dhmdZg8+mDfCHhyUDXfRaq9IJcfU5C4UCzVYdr+Xhk6IpQ10syUTDOhzHPbImDZYC2AMAxbCYjGHJFTJuQyR8TxDf5DJ2VT31pfzWU4rgm5W+GqIlsrQy9AioEZDOZ37ohgEnZjcRbfdEa0QjsFAKotU4yz9fJp5SrS7HnMazOYKRWEdGe4iOE2AXNyfJQmXxAEuswhk1fORtov5//VstFm7vJz3PPvurIzzqh8DawlEDXlAuXJ55plnUCyozpmczAkgNLOgV9YmiNAAQn+mfsdyyDGAGOaE9OSnnZJe8eqVe5IDEPioFipoty+iWqhKw6tvfOvzeNMb34vR0b3w4SPnFhF4IXyvg1xeJTdSfIqxkXK+iOXZaTRmL8INfeTzRUzu3ofC2HbMLjdh2Z4AB4IWHVLR5yCObUgzKD1mZCJl0iXZBs1IxJOstgclvCWcEwswcV8z54HnqENDeh9zTMqkbqmyTLIZDF00lhuYmBhTDAY9K8tfgzY8vy0lpmQ3mCfSarQwsX2XJJ6qUs4I9eUlWa1OjO+QyhZ7CPPBa9bASTsXfQ+HJVKaDmY9tmEYgNDvMYmWTJIohlKbIiY6EvC5WYf8Uj/QGzm6tAOVC17jJONn1UyK1WNFgcW48sYAEQmosxT7JBLrPU9k0zk8ed91SMh8RjVo1gBCnZZKtCSAENXKmGEzx7sJFBOQawALE1y81Lci+76X3gIZA/HS2/yl/0Yjz2EtbQc24Dl27JisOCyEkrAoMfSc0gjQCX+DQMGCywQGQ3rZdBJmjsCA0zXKx7Sks3ZUmmbVIQ/XKaPbq8N1fYSBi0KuhLm5p/HQI/fjZ3/mI/BtFy4zx518nBfAFa2FTpe0vYOqW4grSGawZ+8u0XtwcgWstLtodz20GouqsoNqlUZrcC33awKItDPVACJxcqm+FbxmDQ4cKgK67gCQkLyF2GnonBGzHFa+D6qqgz+lckEAApMoc3kFPKhAQRBHpoJlmt2OahgmDsIPUK7tkO/U9f5z83NyK7Zv34Wcy2ZLKqyir0GXw+rQwosNIPT3drotEdzasWOHotojFfZK8kleqQBirad5PWBhgAqTRdBgIQ0azG3SQELCPVFcaivnEioA0elIXoOuytGLAH1f+ZxLuC8ul2Y2tMqNcKW/i34WEvsbY8QEDrxP+tgaXKR/qwH20k972Te++BbIAMSLb+NXzjeka8blzCK0VlYEPHB1y1elXJbVjrTbppJd3F5bOzdzwiCA0FoEemJRzjAnCVxOit/Uq6j+JKTKFSUBMKH2VRKdOLPAgluw0O74sB0PFvJS3/7Qw3djfGwM+/a/FqEPFAolOU8KL0W2H/dvsIOJpl0AACAASURBVOB6BEF5LC3X5T07l5PJlXS5SDYzj6KgSgfppE2nlchvp+7gQMginhn19aRtoZ2zZli0poPOWyCA0EmjGnDoFaMGUTw3bu/3VAvycqWEdrul8kakF4JytMyX6HXbTCuFxdAOFTetMRXLtilu5ePCxbOSfLpnz3XI53if+zkNQnnHfRJMIGE6jBeagdDHbneamJ+fx549e+ISQ0eF2fT4uRocUJKMq8XP1BgXt898FaNlfTLkqENiMA76ffM+mMwE2bfQDxSAiJ8nvY8AzjiZV8qiKf7GEEZcvZOEKXMqYTr9rJpAM7kvhubLUEbCaAw3ACw2qqzZiNl55cyq1/SZZADiWrn9qQcymZytAEcfe0xW6XxJgl5cHcEHngmFOmRhhi607DNTJ0KZ4Pr9HRTgUABCJJ/jpEJzotSTkXZgevLk+6YDLdo2Wp0Q+bIteg2S4Mc8QL+Lp07ci1tv+lnYbhG2VYDLeK2lRKh47ixXhOPBtXNoLKwo7eogwvzSPPJFxncdWE4hSbxkWSjZiGE07VqTpwkQBI6lHJ3WilDDTB2bYIDaDLLaiwWceP2iDBm3XNa24jmyHJXKmNyPf7PckY25du3ahZGxcVlxamdB9igIO+j1Wgj9HmCPoFiswLGV5PXp0yclJLL/wEEU8pUBWlxftwYSsrqNc1H692sYJ99vQZ5+nExHY9rQ3I7bkIHQAEI5uZzqxaBfVyiAYH6RvpcaEJpAQecAmSBhAByw/Nhg7Ey76bEy+JsoRemGJKA2Dn0MBRAxcDeBCSuN+gCiX4UzwDzEO+hn27zP5jhKMxRpBjMZE8Pu79AFz7UyYV8Z15kBiCvjPv34Z2kmUMrTOnioC2dP4tSpU2i3O5I0qZyaUo6UpLqCovbTIYxkNUEKPNZ/4KTfn1BIr6uOCZqe15OMXnGrSZNJfnHzKala6L+4nYs8QqsDn1jALsAPWiLNS2By6swPUM5PYeeu62DZJVGLZLKhLp3kxTatpoQ3onaIZr2JxUuXUCwVpLTTDz1YQV/3QNO1ui+HBjKm4xvmEE3AYYKIYRMuL1GzEZyki4WSMAmaUk6DCD/oyufLy0tC8VPMi3bbtm0brj9wABFzKJjjII6AvTVU5Qep6U5zBZHlIl+oIOeW5XtPnX5eDHzo4GHk82XVNDSWkdbnxUx+XjsZKM1EvBQAgt1Ut2/fHq+Sr1wAQXCuGQVWRmgAkGYZhoUm9Ht6H94T8700gDBDUApIKLVVrdWiwTT3M3MhkhCGASA0wNEAQvaJxdMSHBc/q8lzIPLug4nS/L+5aDCZBxNwyPsxQzEARK5QsPjjT9JX7p4ZgLhy793WznxIJUa308UPv3u/OK9mR6kAMumPOQ1UfxS9h3g1YsbmNQBQJYOBVBJodcp8vhDLVrvi0LUiggYRehLTfTH0BJimxvUqze/aqI1F6LbpJD1pOCUTHVYQ9CycPvkE9u09iJHxnWBrbeUEOQPZiMg21BfE8VbKNSwtLvQ7VcrEJz0qxY7aUZoT2XohDHNCTU+g8pmmaHVzLyOUQ8aGaoAEXo5LNiIvzpr2NsM5wgDlLJw8eRJnz54VjQRS/OPj48g5rpTsWTkH5WJJBLVIR5O+ptNQyp09aTbmsOW2Q8VJB6dPn5bvOHzDjcjlSsIeaaaBp837TOEwgsmxsbGXjIFgCIO0O79Tma/f9EneeIU7FQ0azGdDHH/c+j3NMAwDDxo0mIBBM1hmOMEMWZjjULEZqussw3EaNGgQYjryJIkyUOyV+d1pAGFONGkAnYzzVI5E/7v6AMME1AlLYfWltU3gkQCQV/h939okfPVtnQGIq++err6itFgUiweCEOfPn8dzT/8oiXsz36FUKopUNB9gxs6ZI5Be9QysiCiRzIZWIcMfdIYFcT7MSWCnykLMZHAfnYzJiUIDiL7ypPoWc8WlqGwLQa8AN99BGHgIAweR3ZaQSRjmcfKZ+1GuTmDn7kMolmrwwwjFPFfOIVorbZw7dgKFapm1jeghFEctIEOVvyN0+rFnrYqpKzLMVZSeYFdNgnQSQ+rY9HbSfkPHmNPb8f9xZ0wqSzJxNZdjbNpLxLG8XiDhJYIH/vDle9R2UC3JIzsSgalurymaQYHnS3ty2p9JlIHNzqJ5IMrBcQui78HruvHIzXBZvRInKpoOipU4rIZgiOTFDmFoOzVbDbkmXqNemQ4MvFeoI9GN5RL9kjiXQYcVyECsBR70mEo/X4PvK1bODG2Zzt4cjyYDofvU6OdOh0o0y6aBvGYBTSDCZ14DDA2w15omzSRL/fwO/HYGAUL6+dFAMc1SJPkYsULutTBNX4nXmAGIK/GubeGcGZOnWmMk3fYcRVmL4q2Pb371S+J85xfmkS/kRI2RLARVHlkDrsBD3IgqEUrS9fmqbIwvlbzIJk1KyY4vHoeyxHDzKOULSYKiduDCMPgRvJji1ZdkOjKZiCLFDogUtUyk6nt106jF+jTOP/8QfuKWdyA3Mgm34MIKXHR7K3jm+CkU82ZYJW6oFTf0kknS0KkYWF3pioq4SkJPiibboCZsNUHqc+t/3rdNMnnrUE18LXLMuLkRV448n0pZyYUTIHV6bLSldCC02JZONuV3M87NzwWYMZ+DdHfgi9aDvhfcxrZC8M4zX/LsuTmUK+M4cOgGdtoSDQ2Wf4rMtl1EL+jizLkTKBUr2LProMqj2OBl2i39t3Z8OjmVd5IsF1u4i5OQZpKWsCkcQwQQ3GfAMb1c4GFYDD5OhNR0v7A+Uj65OglyGHBIgwYzB2iomePmb8NAhho/w3NS9PZUHjWfrTTTx5wh03n3/9ZN4tQCQgN78zzUe2sLi8m2RmWS/DfOh0ozFOmQhy57JkBWzIQqh+4DEHUmcTsa4yLjP1+uMbPRw3KVfZ4BiKvshqYvRwMI6ULJZlEiewusLM7iB9/+JnKFGpqtJqq1ivSEkHbPFPOJJZrdvHpwqXWgX9ohKoGavoy0OTnp/hHF6ghytqoi4HF0N0oCCSb/UQVyGCWrv4sThGggxHLPYahi/TrE4fktPP7gvbjp0BsxufeQdNfM2yURkHrkiaMYrSmpZz0JaoVKAhJ5P+4ymZ5EyarwxfwCEzSkJ1CdGKmbjmmHqSd2E6CYzoPMBIWmkmZjoiOhpL0poa3r8AkiTKCmww3aYZHi1uCNQFFpRfQSe4ntWObHPiBeiIvTi6jWJnHw8BHYORuhF8JxuZ8t7E4uZ+OpE09g+/YdqJa3wd3AQWm7JvfLGCeaktbnKlLJjM9HqmpEVsdxjJ0AgmNDGAg6nVdYAuWwEIVcVywRrq9xvdCEvv/mc7KWA9ZjliGpVc+07l3Pu51y4Ks37o/99HMm32F44KFA0MgKHvb5AOhONUqT642njVXMnfFMctxrwKjHjIAFjo4EQKj/axAh228VJGRJmS+4t8sAxAtu0lfWAQVAyGTMpTT7NyjfcvzJx3H62afQ8Rl6cCRsQcaAdDyp9J7vo5AvSb8FrUYnSY2s0jB6Pei4vS6D5Gd0YAQI4vhcF+UCcysUgNCOX1bNtpMACD0Br5osWXmR1Lnr5LQ+gIDl4YkH/xHjtb248bY3inOqlcaxsryEp04cR61SHVDC1JUkNII4MNFIUGV1JojgyklNuMMBhKZYJS8jaSIWS0nH/xf632iDLSDMSBjldbmCJFSLbi1GRbGrcrmEUqksjb3oWHW5n7kS7DMfTJ7k6k4ls+kW4arO3xOlytDvwOuEmF9ooDY6hUOHb4aTz0mYw3ZU7DwKSV0DTx9/HDu278TYKEMYxhJ2jaG9PgOhzkm0OaQLqBpPmpHQIRKtdSHiZbZqpZ6Ms606ih/nEVyjbFADBzNEYTIOOsfBBBAmUNTgT5/SIHgg09IXiDL366P1PpJaxR7IU725ZmfDGAQN/oYd1zShGT5ZBRji52MtAKmB+HogvP9Z/1kzS8b18yW/rXhBk2IyVoGJ9P3MykJ/nKdiw30yALGhia7sDQRAiCC+ASCiEN/95tfhteqYW1IdEFkuWB2pIVekiqEtJZg1Y/VOK2inyQeZhIaaeFRug9IqYI+HnAAIUtRSNmZZqBT7LaO1rC4nViYC6iZPaQCRrJbCMElwFD8bd6qk85UcCQs4f+oRXJpZwuvf/nMs1UDRLePMydNYai6hUmJegVLT1BO/rGLilfWqZD29ikrq1PtCOSb9qkcFHaI5wZpVC6KpYCtnqZkazeQweVHZNJ7ZYmARV/1JHgmdaaFYEXtq++gqjSSGHYQoFJW2BcWqFJDryu9etyshIip0EkB0WiwB9TAytgMHDh4RACF64KyLBVkmgj4PZ88fR7U6gqmJfcl5r/cUrAcgGCcha0ThK74IDGiXHFuM+4oFSoc5NMvyggOINUIScmImSDH0GqiQyfPTOSdpoGCGlNIAQMawbuqybhhgMInRZArYBG6ztt/qTNUHoGuHQdYCHkmoMUmTVt8+jJEw2YdV55jSg1BgYpBpGAAQMXDgc6uAqZGkuZG2xFYNlG2/oQUyALGhia7sDdIAQpSPAx9f/dI/oFZ0MD27JACiOlpVTZ4KefT8UMoEWZbJPAgmZHEyF1YhYN6CL07ZrBygk9N15lqkhsdrdVQDKG5PhUS+dGdPNogijW+u6LS1Eyo4ARA6DhsII6FXhAQhCzPH8Ngjj+Edd/4yKmPjaCw1cOrZs3DLQKU4krAm+ntkkoodt4hLMURjxFdlcoxX85SF1iskvY1KBo0lqGOAoM9XOxR+lwhTxeEWNQn2RaOSSTHi9Sg5bNqCSY26RTjtWxsZT5ysCP8EqueBXrn7Xk80JQjYCBwIBPOywuf/PXg+ZbBb8HstNBsrCIIcxiZ24roDh0VllOft2mRjWFKXl94Yzxx/Atsmt2O0tpPCnRu+1gUQoojJZFgyU6oklQxD4PXgSJ8Fg22Ik3tXOZwXgoHYJH1NxsFkG3SOg2bO9O8+kFBs2FB2gPd1CM9uAoSNGIRhxk876fVv0OoOqnp7BQ7WN266CsQESQr4rT9AyIqlX+b97UOXwaZt6VwJ9Yz2EzKTZzGWiDdBhhz/hRgzG478bIMMQFzlY2AYgOisrODL//A3mBqpYHq+gbHxERSoAZGzUV9ewd69ezE5tR09CjHFSZIs7eKk6XuBgIxKpZZ00Ew6X3Y6qNfrkkDJbbkqloRMo1OlDoFwYioVdUOovjKfnqD0JMvVa79dd7wdVGIhlRfzbgELF5/CDx74V7z7fR9HeXQSzx0/ge4KUJlgu22lf2CGXTSAELbAiKvqFZRsb4jpaB0Mvm86F25PZ8/rz7mqo6juTKq34wqWHQ77zITuWaBCKAzjCJ1vhjfiBACeM8MYZIJoBwICghcCulZLNQGjDWgf2rzVWiEtJH0yRGkz8MDmm0HQRrddx9JCHflCFZNT+wRAqD4nKm+CIM9CTiSxv/jFv8Eb3/Bm7N51SMDNRq/1AAR1KsSuYZxzYoXotJrSKp7XceNNrxJAoSXWyVCo+xO/91I4A0MNlPdC3zthHuJmUwmgjcFCnzFT9zH90u9pADEAGgzAQQCRBkzrAYStgYf+Wa3X8Mo89/Sl6P02MQySw5j2SDMY/WtVmw8ky8rDPyhcJfNX/Pz28x9WAwlzEaD/ltDgBgBpo7Gdfb6+BTIAcZWPkIEcCDWVY2l+Fvf8w2cxUSvhEhsujU/IirzrKw39N735rYL2mQfBh5cxeTqvdqebgAfJi2Cpp6FaSZEjzVTwN5sjVWo1FPPsU8GwBlfIObRaquZ/anJioGlTenWjKOB4Jc98AmEN1ITN3AM6Tooh1Wefxv3fuhfv/9B/iVYXOHfqtCQAlkYD2Cj1VRrNxK1YT0Ini2oaXU8+BBD8O/BV+CBNXZtggzYSdsCPVBJqsSg/dP5kMnjt3S5/FB0u+V9xSGVVFnlMAydJnE4OtZpihxLWwffRbLbkO6k4yQREyVvxOlhZbmByclwBjV4HnkfQowDEpdk51EamsH3H9dh//RG255QREYY91ckUOfheG3/yyf+A977753DTkdslp2Sj13oAohcQ3BTgdTvIFwrotVuYX5jDv3zjX/D5z38ef/bnn8HE5ISENjTTo78vCQ29GKvJ2Ofre6tBQzpUEYTqnqUBgDlW17KP7BPbz9zf3H5den9ISECNOxMYrG+cJNSQVAqpCx8GRIYDocHvS1/rsPFrbmOOnmHHNxmK5P4beUORxXExKPbWZxsG30+eXYNR5AIhud4XYxxt9HBc5Z9nAOIqv8FaDbKf1m7h0swF3PuFuzBadtHohChXKsI+nDxzGgcOHMBrX/cGkYH2Y42AXs9Ho7EM28lhYmoSrqt09MkucOXKFwHGxYsXcfjw4aSsU/QLRsfBZhVq9aCSIHksOtXxsVFxuPoBHzZJE0BwW64E1UtLA/sxlW+jt3wWX/rSZ/Brv/GHuDCzhKDbwVh1L1BswLHKspdevehkRMeNZ5N4xcNJSUITcVJjEJeLEkBoR8bP+eL5UE6ajtt1IfkKOhZL2+iJkMCLIQhdukrQ1OmwqkIBM7leL5K8DQ0ohA0wJ3tbVWZUqxU4jithAH5Oey8sLKLTWVH5D65qbHbhwjmMjNaEReI5siAjDDsCIGanZzA+sRO7dt8gDATZAXWuzNUgWLLg9Vr4m7/7z3jHT70Th66/hbUqGz4h6wEIi/obvY6ASIK+MPCFffjmP38dt956q+Rj3HDDDYmDZlt5shEDTm7jU9jwHNMb6O8g6DJBRBosmhU/OiFyLTCw6jsMALEWaDCVWNNO3QwRbJZBWOXgYwe6poHi6ib9efocmMJhvpdmF6TCZ51XmgBYbbt+6EKRcP3nUp5bHSFJVUslIY5YZyINHhK2IhYkS8DJizCWtjz4rqIdMgBxFd3MoZdidYGQiZGxrjSAhbnzuPuuv8RUdQozjWVJ1iMgePKpZ/D+978f+/ZfhyDQjX5CLNSX8MjDj+F1b3gDJia3CSORo1CUJFNacBGhvjCP48eP49W3v5rae/C7PnqdLmoTIwjjhEp+R6VcFOnsI0eO4NixJ7FtcgqTk5NJqaKepLVDDWT152OluSwOku8LCAgZ328jF5VwYfo4vvHNr+MXfuGjWFrqolItiB4E5Zt54TopTwMA/l+xF2ww1XfYdPRAgOVGQ76HLIIVMMcgj8XFRTnv5557DrOzM9KA7NKlS3j7O+7Er37410GQRcal02lJUuJItQDmeHRDSkmXMDY6KeJO9XpDylCZu0AgQYrbnJQ1WEkYilgmuFQpS9OvNAuxOH9JvpcAolpV6qGB1xX1ysnxCRRLFaysLIDlrk2yE1N7MbXjAPbsOwjLycO12BCdibAFSahs1KfxT//4RbzxzT+F/de9WoEVJhJSS0IUPmVal5JQaoXw/WHORzuCQBI/IuTZNMX3sLxSl+vlvR8ZG8VoLcL41B6Uq5SwtiThl3LclmMnUujre6j1VSr12ZlUvM4jkXyVWIlRM0w64bXPOPW1DtJMhLKEKnPSgFDrkwye82B8P2EdyPvES/i0494sYBjGJAwDK5c7zaXZgwGQaxzcfF/to9gbPW61Y+/bsp8lOoyhMMeWBhgaDMjvWB/CzJGQv+MkyyjuTMtybHW/yGSy9CU58uWa5prePwMQV/3t90SFkLMxOzfyoVtamMbdn/9LTBTHMFNfFge70moKAPj4J/4ttu3YrsIEkQW/28Td99wrq8TrDx3GxNQ2uKKWqMrs2Ey6nM/hiUcexoWZabz9p98uehNkHzg30vHpvAB2kBwdqeH555/HkSOHcd999+Etb3wTxsbHE5o47Uw1gGisLMYJaTYsJrqFPfS8FuzAwvmLz+Luu+/GBz/4Cdh2BeVKXkSSSkWl3MiX5BnEuRg8H81E8DN9firpUCX68YcMQ9Dr4tlnn5X9KbM8NlqTpFPqFZw4cQIHDt+CHTt2IfBDtU9nBV/4/GdRKeXxhtffDsstCbiw7DxGRkYxUhsTh9/usJumKyBrPQChwQ/LbItxNQvPmfuQCWk3mwIa6suLqNcXpVnWzu3b0agvCwNx4023YGFhGo2VBbQaK7jh8Ksxse06ARDsUmqHAQKWtLLriO1gdvokvvUvX8XbfuoO7Np5o1RxaJaIDa+0+BZZF1X50U+iG8ZExCKcUi7K5M75S9MIvA6+973v4OabjqDTbWBi217s2neDhM0iPxIwxAoNMjPpbq5bARMDretjQTKdiKptrpUiNfOglVHTISvt8JKwSiywxpwTfT/Ub5U3NOjYhwMIxufNKouNQMMwsLARgHghp7d0OEQfexi4SI9pnUNhsgzKpqvPML2vuUX6u9j4jw3wdCUYnxeygDrXyg+V0J38xJojMg+sx0RkJZ+bHjYZgNi0qa7UDSkkFMtRxyJS7eYSvvTZT6EQWuj4IbpeDwsLdTx3+iR+9/d/D+MTU1JpwYfz7LPH8aUvfQnvfNedyOWL2LVrDya37UAQRqplsGtjtFTBF+66S0R13vWed0vcv75YF0npYqUqzAGTxZjYNzExjjNnTgsD8ejDj+DgwYMim6wnBs1A6ElZWkMFPdTr89IgyuakKzkHXXQ7KyjkbDxx9BGcOnkO77rzg1JlUCi6KFZImVOBU23PH8lpCJRyo14x8j3+n9fCz0rlgvyf50pHz1LIbdu3S5hCKgjiZEaCjcceeww/dcd7peSR/2eVCdtpnzr5LJ48+gieefoY3vdz78d1B/ZTxwleGGFifAr5Ip1vGyvNFuw4VKKdjjlJ82+Vh8GW5K7kVGiwkzitUNn16I8eFe0L5lmwIVWpUMTTTz+Nwzcegdfjdy3i0swcbv/Jt2Bscg/2XndIwhNkj0KbYBEo54o4ffIZPPzQt/H2n34Xxieugx+xq6NqdU7miefDXBZZzdnEaesDCM32MN+Co+D0qWeBoIPP/d2n8a53/hS++4OH8ZGP/ztM7rhOnInkvamOYwhssLvJ+g9euroiPfkzbBYEA6WwAo61FLjRQluzDyZYWO3MUuGVIRUYunKh79xXd7RUqKNfDbQadKx92S8maBgWRtnMzLcqtBHvlA5ZrHf8jRI1hwEL83lRLIQl2i66+Z8CD6qMm/NSWkdio+G1mWu/lrfJAMRVf/f7WRDJpfpdfOWuv0ZrcQ6tdiDOc2m5jrPTF/CJ3/wt7D2wHyvtluQ8PPH97+KxJx7HjTfehNGxCezasw8FChx5AcYnJ9H2eqiWivirT30a27ZN4h133gHP93Fpdl76YIxOTsnX8kFu1JekPPTcuXPYtn1SJvVqZUQSANMTjZ7EpRzSb2Nx6ZKsYjkREJCQfeh0m6iUgW9+435sm9qLPXuPoFweU6EHNnOkzDMrC+KlnZnxnbznqqZUdLwMYWhNBV3ZUCpXkzLPoOeh53kolvLCovB4t73u7eKMCgWlf7G0MIdahSqbLZw+eRJf++rduP321+Inbr9duHaWVU5t3y35I+1OD16nFXfS7K9kTRpYMxCc/BjC0AqVycQZRVhYvITFS3M4feZ5dNsd2WbHjp144oknsPe6fSJlzWTL6fPTeMvb3onKiNKBIKDJUUDK9oVtIkA48/wzOHHiqOTBjI3tRWixHDQQ9oNhKaGj2YRMFtWUyF4fQFA/23Hz8l2ua+G5E0+jYPu47567sHv7BP7i01/EX3zmbzG6fbdIJgi7zBwR5nuEgbAi670GWAZxyvHWcZlut9NRCa5x10ltW92LRQPJNHjoAzTF2skrDjeYY9V0YBqoqn37TIQudVzl+COrH+M3LtLcbi3HrDe/XDCxFquQBrTr3oONPP86O5sLhmGbbXRolqQn9yo+gFosUHCKzwwXBDmZfzifSQhFykHZU8dCjk1x5AA/hrLlVe87Nr7ADEBsbKOrYIsUiIgifO+f78Hp44+j3QrRaDXRbLVwaXER77jjZ/D6N70ZS/W6VGU88b3v4Nnnn8PExDZhHd70lrfCZn+LUkWYi1ypiKJt46/+8i+xd+9uvPPOd6EXhJi5MCOr4Nr4uMzqzLMgcDh85JAkW5J1KBYKcF3VfMuclDkBJBNL6KPdaWB+flYcAVt5cxLotpflfVhdfPOfv4+3vuVdUmFAcENQ4oUe3BxXyErISZdApvMeqLXP/AbRXKjV0OsqZ6MaghWkOVf/3OhIi1Lp8Pjjj+MNzAnZsS8+tgV2lOy12xipVRAGXfjdnlS83HvvvZLnceedd6LT8+DDwbbtu5idgW5rJdF1SE+EppNgMhonRWo+6KZfOoxBhmbm4llcvHAWc9Mz0iRteaWN3bt34yduvw31pXlJtpybnsM77/g5OPkarj90I0JSv4wxOAQQKg9i+txpzMycxvUHb8DI+G4EZCAiW8CbiE0JRWyjw3vPviNGDt3QEEbgIVcowgsiWI6F5YVLqF86h2/841dw+Pp9mNpxE2593RsQBGr1SEqfToG5New0ugkl7dgBJE1e5P9sOEZAR3CsE+wE/MRlmvqeKmBhKJvG4aHE9jEiGQS4wxpc9VUUNShRDBKPNBjCUM45LllMXeCwFfp6IGEjALHR58PCD+aEl/58K5PhZvbdaJu+3ePbnAoZ2cb90YsODeTkt27iJ12CC3Bcqq2yXDlWtIzxaX9xYSh3bVI7ZCs2udq2zQDE1XZHU9cjz4ClJn+RspacrwjHH/0hHvju1+B3LNRXGrIaJpC4bv8BvOfn3ovl5grmFxdw9IEHpAX07a99PRorTWzbtgM7du2GRw0FKsYVHFAJ+R+/eo8wCT/z7jtF3PDs6XMYqVSxY+9uWd2PjIzg+PGn8ZrXvAanz50Wmp25BK6jVtV8+DVw0KEGmWgjJjUuYP7SxX4eQ8iExbp0oOQqeHL8OnTaEZjxPzo2JoqK5Rp7fNSRi6WqdehCyyhr7Yrz0+cFKDC/gb+5cOQkwxedD52fTrhkFYEAkFjXgYDDyTOsoMSwaD/S9CO1KjqttjiwzRM1qgAAIABJREFUnGNhpbGIL/zDXbj++v14w5veAs+P4BYrqFRHEXpd2U4rTA6bUFWuCYGMJeCBZZF8L3GIfhfPH38Kn/27v2baAH7itp/ESouVGQUcPLQf85dmhYGYvXgJP/vuD6A8MoH91x8W6Ww7cAGnh5B5EGEOywvzWFqcxcS2SdRGd0gORM6xJZTQaSvV0k7XQ+TYqvOpQzEo9RoGIGz26ggiuMLQsNojxPT50/jXb/0T3vzG12HvvpvhFMuIdC4FgQa7ivqh3M8NhBhXPb2SoOr7kswqPUHi8zLt1ddwUH1WzJCFPiCbtonrj6tlTN0HfUwdFusDv9WhChXOGLyKhNAge7NBFcR605PJeLxc09hWQxfp8b0eAzIMyKQBhQjsCqgYosfBElBKxMdjQIUzlFouE5r5nDNZN0nAFPrLCJllAGLDYZUBiA1NdGVvoAAEl4kMLjsKQITA0vnTuO/ez6DTskT8iU2bOj3VUfPd73mvOCwCh1MnnpHPmf/wjjvuwEqjJTR8u6dEjYLIR9F1cPHseZmM3/jWNwsdfv7MeWEgtu3eiW63jfHxcZw+ewa33HKTMBBeGEipYbmsNA70xKCTHXWSY+T1hH2YX5iR1Rx1J9juurHMyoI2crkqbIxII6iJ7TWMjo/CscvoekxqdBB4XqIDoftg8DsIFpg7cGHmgrStJiMiIMNWNKdW1iTHzL9LpQKWl5RIllw38xJENjqQCYnfu9JaERBFI+dzeXTbbdVRkxUj7RV8+i/+DO95z3uwZ//1aLVDjE9NIR/nX5Ah0YAgPeLE+YmMtypHJYDQQIg2P3niGXz6U5/Eof17MTE5hj179uH89CVMz1zCq159M1YadSmhvHB2Gu957wcwOrEL23ftFo2HolWClfcpzSU6EJ1GG0v1WYxNjCNfGhVhKq/bxLPPHMPdX/4Cfuu3fgt7912PwHLgh+ymuX4VhgaDibPl4AsJCpeks+rY+DYJhPR4bRGQY6JvXH8ROVxBbvD8GZM8RbUIVlk2qoGB7tViggba2cyBGGQXBA7IlwqojX+bTa8GVrirMh/NskTuPcj+JeBBkj3ixjRrSEAn57BOduVGDMNGs9dWch7M0Fr6uHoBMMzpDzuHNHBYi4nYKMShbNT/hnR3UwJqnSDLrZhIyTHJhYAsImQB4MZJl7rPz1Zh60ZWvno/zwDE1Xtv5cpYUm/bXIlR8ZArHjVRo93EPV/6EzQakQIQnQ7avS7qSw289e1vQyGvkvBIwTObH7aLsYkJHLrhiDgyVl9wsqaSbcFyUCrkMT09jesPHURg2Vi8tIick8fIZE1WplytX7hwAYcOHxSHfPRHj+PITTfh8OGbk9W0nG9cLaHVJ/1OG7OzF3FpfhpUwhbnzpyN+iUpTRwf3wvXGkfOLWJksoBKrQREJbh5hkV80TdgjoOeNMw8CIZUdu/bLdUBhaJKEOSkzu+mQ+cEox2RlumWBD9S5KEnXUZtEESFIro1TmGsHNtiu/C6Sh1SQhZeGy58XDj7PL7whS/gN37zt+EUyghCG9smJ8T2Zr+LYbQyV0oiNy3CXrkBAHHhzCk8/eRjCPwOZqcvYteevbBzJTz8yON405tfj8WFSwIg5qbn8YFf/DCqI5OojI5JlUMtPwa74CFgYMUuwm97WFicFr0PO1eRFfgzTx3Fjx5/GPd8+S4Jw3z0N/4d/MgB7LwwLvo1jIEgSGEujO+pxmHiEOgQpUyTtR8Rekx0jUtEGZJWtDSVKKWgZ+MX5TQ8D92eymXhtWpWgVLnZkjBVJnkgXnvtKNWX9S/HjlGrNlhgob+CSlwMMgEmBQ4QzJ6G7XXgMOmBsmQGM1WQhYvBIAwx9tajnwtoGHadtX10Zq6DMe4dhOw6RSX1SAuBnBaL8UYBQPnq49vIE0TRIjORvzdcp/CQJWUxu+55bEETLB6Q5KqY3lsdcM2Hn7X8hYZgLjG7r50OYzFen74wx/i3KP3oNEqYLkTIvBWEHpNFHJl7LruAJ4+cwLdpUaiwqhWv0VhE/ijBJKYhNnDyTNnMT42iYOHbsDSckP6afBVKbHRUw9TU1NYrq+gVC7hwKED+Po3/gm/9KEPoZgrwpdO45x4VSiAK1BpPhWEEl45+dzTcNCNVw8uZqZn4QddLNRncfiG16kKC7eA7Tt2SW4GVxdet6cqBgKyByXEpyNkMh1Up9nCyVPP4fDtr8dIuSilqPzECy34zOZjv41uS0BVzikikIkqQKFoicKj6xRgW9RBUCiNFSj0BZzcRsYmlAMkWHNt+L0uum0yNS6+8S93w7J7eOtb3oFup4hyrSQ2JcjRyX46lKMck5OEd2QSZ5Y5QwpxV1TmPzSWFvHYwz/ExfPn4PHcXBe7du/Fgw8/hCO33IycBbRbLZw/P4cP/drHURmZEKYk9D04ubxq2sXwTWgJM8SXSkKz0V65hEcffxCtpo+Hv/8Adm4v4uff90vYfeA1aEUBcjGgMp3HMCBhPmZrOb2h7+sJ3KSTYztL22+pBmqpvh8ewQNVSJR0uFTb2AyP9XMcNLDQjISFwXbZ5ufqmvpqhyZQ0ueaPudV15ByQOttvxkwsGobo4usPj9zdZ8UpaSUKJNreZHmv83mNmz09WuFPNLXah7HZCQ0gyEMiSDSMM6rUSDC5nNrOXDyTKCuIlcqw3FziCyVfC1lxDL2uG+SoZtJZMcGzwDERiP4Kvg8aY2cmoynL07jO1/5tMgd11eaMgEz54CJhOWRUSyuLMNrt8QC0hiKHTTZ9yHubskHrNdpi7w1HTdXm6zUqFZrqjFUwMQ8JeXcbLbluHTILGt8/etfi/GpSXgdT1ajvkcOOxZVkuqJSEIMc3Pncf7MaRTyrjh1AgsyJiw7PP7Ms3jb29+FdquN2tgEdu/ZpxKl2MCJyVOWLSEWKbHMFxXQAFDIuXj04QcF1Ow4cINUkYyP1qR+vNFuS38M6jksXZqR7qTM07AsNhXrIAjbssLltXU7gbRBLxdLUpmhAURERqZUQo7Nx/jP9xAFFiw/RLM9j7//3Kfwax/+OCyMgUJ5zCvQLbv1hNfXqRikxAlKdOdTKZGkfHV9CU88+hDOnj4lZaS0PbUpHnnsUdxw040osSFap4Pp6QX8ykc+gVJ1TECDamilNC8kW535InHzI+04z585gU53CefOzmLH5AT+9D/9X/jEx38Hr3rtO+CUCrB5I/RkYkiFp9/bCECs6TzjBlsEvXxRH0K0JywmSvrw4xwS3RtFAwg6ETY8Y7JcX+NBSZLzpXMcCFbTK/DBuH5fCjkNGoad8yqAkLSF77MPm9lvPXsNshhGlciQuUqFMPsoZlXOwkZlDi/A/LcWmNgIZAyCgsFY1jDGYhiIMLcjgOD/lUQZX6GAa3IUMjdI88AC8sWiiL9xLpHeHHwmNHgQe22GFnsBDHcFHCIDEFfATbrcU0ykgWPnoFkIIutvfeVzmJk+jTYVAkNghcJGFjtmFiWh8NyFs4mQECdnHQLgbzqdvJtTPR4kRq80Jfhicy5S7tLpc6SGg9cfRrFclTLOQol9IiiwpLZleESX2YmTCD0RcKKM9PMnjmJ5aVmce6XkYnruDFrtNu7/9gMYG9uNT3z8Yzh7/oIIXO3afZ089HrSYLKjk7MlRJAvllWyFIWjbAtf/PxdePe7343SBDUTHAFKhXwJ49u2o+t5OH36FEbKBZlc2OPCZkkHm48zkbLgigojK0gojsUQAa9l3+5dsmIlWUEQUiyXBUAwCdHvkaFgEqSPu796F/bsvg43Hnk9ekFPsQFGzw+Z2mKFTN0tUdPkqhrDltbpklwZ9NBcruPoYw/j5HPPSqIjQwNshnb06FHc9KpbhV1pNZuYmV3Ar37k36JUHZHcE06o3JZsA0EhmRBeFwGdimk7eO7pxzA3fw7zMwtYWlzEE49+F7fc+pP49U/8HpwClSxjjRHDUW2VgVh35W2CXhpGuOdIqiw47sg0qTCTYh2oFaLj8QQQjLGZAEIDh+SZisstNfOwGgwZvRRS16jpezmtVJ5C8t8hoMr8jnQuwHq2GAo8DPC2ChwMBGTWmEUuE0CYNlhrntosUNjMdusxEoNAcPBsNAMh2yQshAIRar9YqTIWoiKI4PzmMtlSEoUpsa6OqcNqQwrkL3eqvuL2zwDEFXfLLuOEDRpY18/Pn5vGvV/+NGqFAI3lLhq9AKETwY0sFFCAVXRw5swZmawlFBBnrXPVygmbMWY6T/6/53uS6Mi/WeZHKp2MxOEbb8LB6w9hdHybrHilU2ScyKhbU+uujz2/K4l5XFlOXziP5596DCMjYyiWC5L3sNJeweNP/Ajnz83h3/+3/z3yroNnnz+Jnbv3YMfO3SgWy5KjwYlNei+EoSp7ZLa15co00Wws4957voJf+ZVfQXX7DtTnZvC9b98vlSGTO3aD9Z+Ugc7niQS4imVoRTluydFw2c7blTyRAhM1qXtxaRYLc5ewc+dOaVLFcECxzExvClL4KOZLaDSacG0fc/Nn8NAPH8XPvusD6PieSryMWR6d+6GdoOlgJLQhstPq+1Veho/OSgNPPP4ITjx1DO3WisT1ayNjopR54623oFYqSghjfmEZ/+ajv4VcMRakoppiHITmJCk6GJw0nbyAIL5OHj+GUyeP4qknn8a999yD3//938LCUg+//OHfRnm0gjDGgKYT3QqA2Ii2FzvoltDxKtDr9aTzqJRkeqrsVgHP/t88LgEE70MCDqzVTbHSSXerryOd47ARk5B6PmMRs/RTu1kWYiP7SBfX+JUGEDJe1gEIcuzLBBDp69qIbdDXsxFYWO/zYZ+tx0joS5R8iKRqQ4UlNFB3jWQbPmX6GXNLVSXdny/JokAhCB3BYFjk2k6SyADEZfjjK2LXIaBBzlszghHwvW9+GWePPwbXLaLZC9HstQAvgBPmkCsr3YHZ2Vn50TLPfGBV3wVKRKuW1rKKDlTuASnyHTt2yIp+avsOjE9OwXGVHgBZCSZC8rgakIjGg4Q7OpIDQSf/4AM/QC3noFghE9BBs93Bj44dx7Enn8FHP/pR3Hjzjbh4bg4XL87g4JEj2LZ9p5RnMY7PCYGTlbT8zhelPwfpyGLexXMnnsXTx36E973vvSiMTkoJ5LHHH1WS0M02brjpZtx8882yquU1iWxzryv7s6wzn2PuB/MFfIS9LibGlZLm9PkLEooYY3dJJpoKA1OF53WkjLXb9kSC2+su476vfQ3vvvMXRGCpyHBHLpeEibRWgTm+NPOjAQS3V4DGR7vZwNHHHsGxJx4XLQqlqFnFqbNn8OrXvAYj5RJWGg0s1ZvCQHBVxX0tsg86xk/ZaOmsGq+8HNUU7NTJE3j+2UfxzJPH8KMnjuLnP/Ae5EvjuPPdHwLBHsM7+pWm+E1nbF7LRgBjmFNisi6d3fLykowZVSnTkfcUe6VYm74zVaEOzeCYDIPOiUg7ouHnP8hArA2UBs86cZRD2IlhdlkLKLxQAGIYUyCs1gaT2EaOfjNz4HqgYiNAsR5YGPbdawEJBSIU22CCCO3/BTRIX5p+0iX77XnM+ypUUSrXUChUJMyajDFWDGUA4gWGoJsZUdk2L50F0tK+GlAYwMJbWcR9d9+F1nJdQgXN9orE+H2Pqz+1gufKlEwDG0gxB0FP1qy04OfcR8IV1aqURFJXgc6tWB7B7n37lKR1saRWt2EoyUlMLqRD1JMbHULOtdGoL+Dpp55EfXEBU2PjiKwATt7CAw8+gmdPnMbPv/+X8JO334q5S+ewvOhjqd7ADYePYGL7DmEgCCD0MdnEiddCTQE6GmpTfOfb/4pep4U777wDudoojj7yIE4ce0KucWm5jde96a3Yf/B6qT5hfgTzIdiWOl8oYqQ2hVxe5VkwkTMMPBGWog22TY7joYcewp59+4X25OqvVKoiiBM52dyLSY6B38D93/omXv2qn0SOiVtxXgnBh6wa4/bh+ho46ZkAQoUw+gCi1WzgyccfxeMPPySVCMKSODnpTfL6N75OQhhL83URl9IAQiSx40ZH/B4CCU6OSmdCJVXy74W5Op55+vt48tFHsLy8LFU1P3XH+3DDoZ+EZTPZtB8PfsEBhJ6r45BFs9mI+2+omHWPktrsixIzENp5aM0HdT6KNdJJk2Y5ZhoMDDv/1VUW8SI0CU0MBw4Gqlr1rKdBwfDv3dwUYTIQ6T00A7EeCNkIQGzuLNRWW2UN1jr2ZkBDOvQzGL4wK2mSdmoJ2WKCDN0hWJ4xKqyKnDqfh3heYvJkRHBdQLFcEWDOPIkEeWUAIgMQW3lIrthtTeCQLBm5PFJOYObsGXz//n9EwQrQanbQ9H34ROu+ijGrxL1YCjbuiCm5D1Ekn1P9kQCCkzkVLNlDolqrSay/VKugWK2hUFIInuGJvOOKM5XVdhzv70o2fQ8Xzp3C2VPPi9w1HfjspUUBD/uuOyhlhLYdYmlpFq3WMlbqoahoHjx0BDv27IVbUMmSPC+eC1cRMjnkFHCplSu463N/jx1T23DHHe9EmCvgni98DrbfQa02ivMzl/Cu974PlZFRKWF0rRAnnnsG4xOjollQqU7AtplsRQ2ItvRtYJMq27EwMTYmpaxMomSOAQGEdAS1u9Iyvde1JBk0DFp45thRVIs1jGzboQCV6FsoO+vVsspx6JezySQd50DoKgw6RA0gHn7wAbGtsikwc2kOb3nbmyWJsr64hGbLxy//+sdhu4qBiMJ+TotajdoirEMWgvkQ0p00LOCRB/8J3//2t7CwsICbb7sZv/jLvwHHGUcQdqSUNRlOP0YS5ZrOLQUeCF6oJ5LLxS3VvbgJWdjv9GgCCE1NCxMUcuWpKjGGMQimA1/tzNfoYyHMQn82WAsUpGUs1tpuGCux1nvmHJSYKRXKMBkQfRyThUhs8SJMaOsBgI0Yh/TppI+1UYgkvX8YVxWZ9Zj9kAY79LCzb/8uSXdVMZhiJPJ2JIsHeUbdvCyI+GwzpCE17C8kAnsR7sWLfcgshPFiW/jlPn4MHJKeAWl1NYsTcQGsmpw/fxxHf3g/Oi0P7QhoRx7QUhoKusRQqG+jtwTxPZ1er+vBZxKblM9xFVuUnILRkXHljAs5yS1Q+0eStJgzQhjtbks0G06ffA4XL5zBtqlxqQh57tQJ7NhxPe688wNodXxMz5xGr1tHu7UsnSznZlak7PLGm27Fnv0HEBkOTcIjvqeATZxpXcoX8Kd/8v/h5iOHcccddyBfq+E//r//NxZnzmP3rl3oBMCv/PrHUa6NYKXZhBP28NjjD4l+xdgoG2GNolwZETGnlVZdKHT2n2Ap4eT4uNhpeaUlTAwVGHNOCYUyM7wd+J4jfTxyOYo6nRKVvPLYVNyISyWSEhiYDATBndCusc3NHAj1XojmyrIwEA/98AeSeMrjUOxrdv4S3vWzdyBvW5ifuyQA4oMf/ijcfEWJd8UAQrNJmoVQ5bplCd04TgUri6fxra9/Dd/73vfwh//jf4fRyf0IgzIch4mhq4WkTCc5DCBs9Lk5KdPxU2pchaLYBbYnZbTqRXSgwKLOT9G20r+TRF1TCyBxtv00OAFQKQCkGYzh17AxeIjRyprAxbyvawGp9dgD8XOpxM5VDnfIdZvhnI38348bwtjMfpvZRlt5K6yEOeUSQCgbrs4VIZBgO3oBmzGG0LYRFoJJ170W8oVYXM6nxLqNQqmGamVcErOv9YKMDEC83A7+5f5+DTC4UvdDPHv8GJ5+/BEEnRU48NEigxev5gWpB7EIC7OSCRgQCnCQF3sZcNVeyItwVLVaRqk6mSTnySTP7o8xpSw5E1wh+F1Efhtnnn8W9aVl1EaqOHnuFHbu3oZf+IXfhe0EUily7uwJuE4gmgntZkdyH7xWD3a+iFtedTt27DmAnMT3IeqJXO37lLNFHlbgsMkCKiUHf/4Xn5Qyx1/8wIdE0OlTn/yPuPD8cVRHxnB+bgH/9X/zhxgZrWLu4gU8/dQjKJQiTEyNY88eVpKMolKripQ3JbPZCptAhomUIxXVPrzdDVCpjqDVaYsaZxSoScrNqTyD0PNlJc2W57ZbFIdPu2nhKlG61DY1qGG9ghQbx+p5AXrSpOzYj47igR98D6Gn+j+QHWJp7gc/+EF5b3F+CQvLK/jlf/Mx5IolCRUx/EIpJ71C1Q5N5ULkxGEXiyq/Q1fJsCuoDqfIJBtPvOutrM2VdNpJS8VKPLcH1CgR4TMqhlHEKUS71UAQqFJcVeqaLrsc1HFIn4fOJzGdtX7klJNYu4pkEOisflDXA0ImA7Au65B4SF6zen503gbvA1kula8SM2mxhLkGTRsxHBQ64xPAY1VHRmQcriwvK/DFCpSUUNMwO/EU13L25rVtBRCYwGA9VmGj42/4nQbBrrcd3McY26pxSX+sU1QqUs1eWEWsnz9hJgoq6dgd2QXbdlRehSF8xvCtRR2SqzzEkQGIl9uBv+zfz3bHzBGwYxQe4fzzx/Hg978D+D04LoV6VKq9VpULmUDoeRL6iAJPHiROTNSBkCRLlnfydz6PyuiETF6OqxC9rBvjhkYS7mAYJOjh7MmTqHOl6Vlodz18+Nd/DXuv2yOJgI8//gjGRyuwbF/CHt12TxpG1RfqUpI5MjqFfQeP4LqDh5EvVsFY+WitgpWVZYR2ANcpoZynxHSAXD7CZz79KTmPj3/sN1Gd2IavfuGzePC735bEz0tLDXzk45/Arl078P3vfRdHH/0hXvv6WzEyPoJde25AqTyBUqUooRKKOIShJxoLdHyjo2PodjxpUkXpbyUypWzFS+cExI6epXJZJuTFpXmUS0rK22Qf9CrInOjSTkhXYfhRF51WE/96/7fw0IMPCO1K9mPfvn2ojo7g1KlTOLBvLxr1FcwuLOFjn/gdWGSCWJHASU6ElhTDYX4Hj69ARC0JXcl5sSVy7MRkYo1Xdj8ugGByq7mvjBArEkBGNqfXbcpv/SOrxoGGSsOltE0HpQGrCWT03+lOmWmAo7b78cBDjMxW7TxgK80uRQpc8zMmAvO3Yk9CYezIdJn3KbGBcfRhbAUBhG7EVqkpgNtsUBzOTwDEegAhffJph53+zg0deuqAaaeeAK81IuvrHX/oZ0MAhHm9Ydgff/3nrh/usuMQCO+Byjdhfw1WQtlwcy5y1Ul5hhkiFUNrhjehNDbieF52B3BZJ5ABiMsy39WwsxrxquEMELL6wgUWpy9IK+pqTiVRsnESX3Tu1EmQ1XIQIR+vTugIKEREUSnlfFSTrFw5rwBE3CyJYlVaNIkPbNgNcP7CGcyK3kQRb37T23DzrT+B506dxP3fZZvuAnbt3KnOoRegvlTH+bNn1eodNkZrZZGtHt++BzfdehtsKsoVSmi3m9KaO2BXTB+ieElHUi7lcN+9d+PJHx3DH/zBH2By13489MB38Jk/+xOMj42IQNVNt7xKmn594+v/hNmLZ3Hnz74NbimP7duvl/4Q1LVwi0VpPmXbHQEFTNSs1Ubg9QLkS2V0e76sKLl21J1A9QSlKggUJU82gjLaWjpbgFhcZaCZiWGOj8eQFSp1IFZYsfJ9hL6PqYkxYWgIsE6ePI1zF8/gAz//fiwtLGKx0cZHPv7bEuZh+MixmSsRq39SdS/Ov9B6H7zHbq4oIaB8TlVbaBChR/4LwUAkx4rBA5kH2odJtZJ0GqgGWenJXuU5rC+klJxz3ImzDxz0xN4PyZl27gMJdXbDnPOw91ZtOwR9DDAXsU2FmYqlyhljFzVVz5NxnNDqsSKiuT/zbNY6D54LAYSqHLBRqlTkuW03m6raKabwh81iWwUC+hgv9H7p4w0DMOZ7q74/BUSGARZl30EraNDJ55ehVNUULRTgTZRAmzsEFW4BxVINpeo4LCaIx/Oowg9Xv1JEBiCuBgxwOddAhG2T5uyvtNSzEohA0v33fVko8UJBrVR17wCV0JaTlSKdpggRlWKxJmk7rYCDomXV0ykPKkMeXFl2usI+XDh3AY36JXS6TXjdDm551a049szTcPMObrz5MHZt345qlY45wtlTZ3H+3AV4va4cc3JqXJWbFsoolEdx22vfiFJtDD0RkHLk+DnpdkjRq5KcA3UjHn3sYXz2b/8G//Mf/U8ojG9HZ6WO//WP/gdMjrEpl2JUbr/9tSLE1FpewFt++rWSBLlzzw3Il8ZQHafSJrs45GD5StOCtHOpWBXnLGCHGhm5AlYWZ4Um1yCBuSGSoxCvfMT8cV6J2DPOI9F5J8NockW9K8fX8zqiq2FFHoJuF/fdd5+wDjwngqxiJY8PvP99ePLoMTQ7Pj72if9CdCAc20LgtUXES0+qGkDonAjFHJUEQPC8FZWukhhV6IG9BQYTE/VQXIveT6/wWcTByVuAiJLyFEVUEYliS+6usq+uokivUNdznqYzT7MQmo5OMxCrwdplgAd1sIGncxVTE1PmEm93cnIvOH4ERBQKWK7XxR4J8NGliFqaeoNnX1bNIoduibgb76PX7Qow4WMpSYRrqFVqxsP8is0AhM1skz5tvU/6/g47lvneettzO12lkgYOCeCJBU8SaXhD0E0lGuuQGUs2PQEFKpyhEi3zVKp088hXx0XhlXOpjGcxqiC0y5mdX/H7ZgDiFX+LXvwT1AmWdLVcSbuuJfkQlA8Oem08+cTjePSxRxAGXdQojmSTbQC6rSYi9mQQzYW4URJUnwZm80scP25BHfieABFS+XRMrAqYmb2I5tIyiiUHuTxXwAxfdOEWCti3fw/27NmFvFXE4kIdzz9/Cq1WR5QH83kX4xM1KaOMPBuT23bB8y0cvuVVIgTFRl/CJnLV2esqIBPrHLBqYHZ6Bn/8v/8v+P3f/z3cfNsb0G038X/+8f8BeG3kubL4/9l7DzBJrup6/HTOk8PObM5BuworrVBEEgIRLAxGwgQhEYQAJWNwxOD8N2CDjS0MMhgExoCNJKKQQKCc8+6KlTbH2cmxc+4610vyAAAgAElEQVT+fee+et3VNdXds0KGXf2nvm++memu8OpVvXfPO/fec90O0ZSYjsWRT8dx1nmnItQSwsJFa+Dxt8Ib8MLhcku5bC8rL7DPJLWTWhioVO/k/d71/f/F+Pi4CDspVU4VU7DplFPR0dGBstMv/aKrfJqFpHQmgfUN0OBBjCCKiE3PSHXSnS/sAOubEIjQABNY9PZ34swzzsDw4BAmppN439XXyYRHAIEyA19rV7BWA+dyKplrqoeSIRJRLiOwUxcYsxqg2UZYTaJ27gHl3NcxbgSXqqImmQcV91BVqtIrcTuQYu4jO1Ah74KhE1ELbmZnkVjtvrnddka1XnvU86ndrG0zGzhzPRj2NeOIOIb4HFWKr/GsDPVMu/PP6nv5QGX2UM6dbjrGLiUSCUOJVAcZVts5FwDwcu3DqzY6V7PvNBCsAIIa95Yqx269hvmcFJfT40wYN6kMrFhDsmBqX8aLqPo8mo1QRdDKCHJJxBgITwC+cKvoRXBxIQhbAPE8gPi/t2DzV/it90A+l4fHyyIyakUo7gxRX1TBlaTJd+38FXbteB4zU2PwOIH2jnYRaNIlk3kTNG6ywjY0DSg0RaPIfQJ+r2QrjI6OivwyNz9loT0Qw8GVOp0iC3oXinHlgD06eBBTUzPSFta2IHhoa2+Bx+NEKp1APuvG0qXLMDg0hk2nnY6uBX1qwpQfwFOme6aIQpkpkvT9u1HK5fFPn/57nLRhLS5795UyQT/+2CN48N5foqs1KCW2vcEw4PbhyJFDOP+CMxBuCWH5ig3o7OpH2Q2V4uhwo5wvyiqFhXh0Gia1J1ikadv257Bz6zOYnpqR1FaW/m5pbUco0oLXXnIJurt7kCu6xOXAuAVheIyASgW+qMOh4kbMKzRzJgyFozLJBJgC+9gjD2P/3j3C/sxI/zpxzvlnCps0MzWDPfsH8Gef+BvATX+tKqtNRknHppiZiOo1leYExbMCIepDsNppbWZIIwBRj0ExT/iyj4My4UWh1nkvOUqZF43KiSYjYLf6bAwoqjoVGoDUY0eq56kOR+u+ZgBRZTHqswxmAGEHbAgx3G4lwkZ3BN9RfY/s61AoIumr1CTheFCuwJK8c6rOU/Xa9uc38BkFw1weYTYYbUEAIUXgHCpI0Ly9nOBgLuetd72X0g7zMWYGoh6I4PhS4479qYoFsq4PNwKIdFIzjBznjI1g4CmDfbm/A+5yXrn+HE6Ruw+2tEuqpxS5eYWDBxn35UZap791szbfgP/rHqDPXwL8jJmOdTKEmpYVqqaqje9LLLSVxtT4OPbt34NdL+5EOhGXFWOJpbNFXlnR6z6/Wrn6vVRtLIvLgkGDyVhcBqGXZa9dLlXxMUcRKiUV64QXoWArZmZmEJuZQtGZFWBDHzzb1dvdI9ei0Q0EfNi2bRcWL16KYLgFCxcvwcpVa+EN+KmxKEbbxRLmzhJcXqOwUsEBZ6mMH93+P9i183l86IYb4Q+EMHDkCL79zVvQFvKiLRJBNJOFP9KOCy+4BIuWtKuqnsEOtETa4XCXZaJhBgOZGAaXEvxIzQ2PC85SHsODR7D9uacxMDCA9vZOdPf0YOnyFeju7UMilZKKnVzpsMAY70vLhGujJKtlA8mZaVr+bTb46UxcAlknxsbw0AP3YWpiUvQaOjs78dpLXoep2Lj0+fjoOI4MjuPPP/l3rD8obnFW0M4XqwZET75mgEJmif9TFtrvC4qYjkoBbcAq1GEb7BgIbZD5TGkomRKbLzBuRcmQz2Vr7MYwC12pLjWDMfP57YIl7cCR+TNbo23WZDBdwG7fUlGNG1HSNACEGZi0tHXJGciSaQaPAIJ9Q+0Rifyv13DJHnCgWFL1TrQ+CVm4RDKmsoNAWl5tczHYx7LfXIHJywkgrO2zrv+troxCSfU/U5hVnI2S4idw45iMx6MCJMh8UipdQJehKUIWglkaDOR2MduLmVQ+Zp61wxNok2DqV3rZrXkAMZcZ6hW8jyr8pKrVqsWM8kPLRn14idYvqZWwCVHT7cHBWIhFMT3DPP28DLbDRw5iZmZKVkwjI0MygTEbIpNmOhoQ8HrgdlXVAR1OH9we0ss5KVJFZctSviR+X7pKii7GU7jFIIo4E4WbkhmJL9i/7wAefuxxvP/975dS4VzZn37GFlG9zOZysnJ2OfxIZeKiZCkG3+FFyOfHi88/i//86pdw1Qc+gDXrTsKBAwew9eknsX/X8yI2xeLh77zy/Vi5+jSUHQn4/G44yn443Sw8peIPSlL6Oyfum2JBrQrzuTTGho7gwO4XJbukrXMBunt7EIow/TOCeDItboNIa5uIRLGSJtkHLWWtMzK0ETGveGVFZdLhYF/k8ikxLgf378c9v/i5RNbz8+XLlmPdhpMwPj2CXDqDbc9tQ77kxl/85d8CLr8ACCqB6gqoVmpeAxXxzTvdanJ0exEIhVUZd10XwBgbViNmBxbsPtMLaD5vZs8QoDJtU7EFpNerwlrm4+uBgNlDVVczrRpaBmOqvmTKpPGqN2CaG4GEevddMcoNAIT0seFqk8FXAQLq/WIb3d6gYqeoeJpg/Q8CPqOqJBFgk1Uux1qhyEBoL4qM02G5e5cbyRSBZwnFspFhdQx6gnMFGnbT5rGChWbXava9NTpyFkPhdlbYUpdRuZUuSY5HgohwJCRzF/teCd+VwSJ9arwwpisPJxV3PWV4qK5bcsATbEOwpVdKhL+yHRjzDMQrGBr8pm6tgLJRkZEgJBufxnNPPYqhkUFJdezqXSINIaAgU8GVO/2w/M2JsTPSg4nJMezbtwu7XtyO8bEj8LhKUgmzJRJCe28vwiG6Bwgq8nIe/q1oR6owTmPN6g0YODoK+hZO2/IqdPR2y2pOSlMbSo7UpuBKQisnUrHxK1++WYphXXPNNdizazcO7t+L3bt3K7oYRbz/Ax9AjgqVrcy8aFGlr0VgKaRYGsZacM8CJBPD43Xi2WceQ6lcRCTQgq7OPngjrcK0cDXDyZ/MSltbi1pVZhksWBTpbxHjyhGMGD5bA7TRjUqtDGa41K4UiwLq4hMT+Pa3v4VoIiZZJy0tYUyOj4pIFie6aDwqE99TTz6D9o4+/OGffAoF8VNRPEdV45y9AlUrf7bFRYrXEAsjmKACHydWr0cVLSPjZN7qGVTGaojBJN1rPBNdoruQS4tceCabkFWgWg4rX7QCEVofoVoMSwMc64rSei/M0Tdvjeyktt/1VvTmzxut+s3f1XNhmFkl3dd2vwl4WVqa7086p+Ja6IIQfzx9803UP2UVbLjB6HrSpdsVGGG0kAJr0uVNQIS1zXM5xgpMzdfQIMk6U1mNfE1/2rTRrt0VgGk5uXVfKwFvbW+4tQ3hQFCAbDyWlJoyKqhVFG2EgXBQ6lrSPJn2rvy+bk8ErR2LUDbiolQ1eimQI4GWr5RtnoF4pTzJ39J9lBmZrI1boYChw/uxa8d2qUS5at1a9C5coSY5Ve2IFke1tBJgQYEnWivmpZcwNT6Mw/v3SWnqdCqJ9tYAAn6f1GEgk0HakHEUNDSiaJnJo3/xEsRjacQTaSxdvhrLV60R6WxxYYAFtQoCJmQVzShpChahhF/+8pe455c/FwYjEgpj67NPS+YCmZPpWBSXXnopUpkkurp70dvfp+S4fQG4RdLbJaXMC8za8AYFDLCo1YGDu9Hb3YX29m6RsWZaqRKIysm5lTiTX/5ncGV31wI5n/jAGf+gYx5USVHpNxd1IvKm/z2KweFENjk8iFtvvRUFI1o8Fp9Be0sEF15wPmKxqFRI3b9vD4aHRtHVvQjX/+GfCYCgC6lEN4EBIKoTa63bgACCGw2/uDI8BIBh+LwKRFWMU7NUR4PiFaOh3R9kAIrKdcEsnGxOFQLTAEJKKBsBg3bGdS4GjH7tRpsdA9EMQMwVPEj7TBdvdt56AILVX6k1wHgjuu5KBUMfgkDCJo2zFui4ajQ+yNyxeFsywXo3XEnna4BDMxDRyNjPZQpqdn7r940AiBUs1gJF1fMMorQCEvN7Yw1ytTJbjElh8DPfeQIwVrUlU8Z3li4Np6MoirKkE10Oas5wjmMQmR8hMhFtC2bLXeuLvgLoiXkAMZe3fn6f+j0gNB7T+ZT6494Xtovxb+3qwIaTNqGjZ3GVmtXRmWoEKxyha1UYqDyXy8PnUavtZDSO5x7+Gfbu2y0rawZcJuPTSKVjKFKVsEQ/uVsCLim9fHhgGK2d3Th9yznwBMIoOzyVFZYYJpb05oo+p4SfmO740zt+JEb9d974BuzZtUtkkzk5HDh8COecc46oarIwGKuKcjUSDIUFAJASVrn6rD2hYkToaonGpkC5bNHB8ASQNxYcsZmoMC+kj2n8JycnRZmyvbO3krqpgyZlEtN9ZQAIpsoq3KUULRlsyG3rk4/iqaeekTRcrk6p//Da17wa/X09IJhIpjI4dOAg4vEEFi5agQ98+A9ALEIAoV0YNROqyWDzc8qLq5lY6U5I2W9/SFgYj1tVJdWbrYE0gAODV5Vbola0ikJRmWwKmQwnZFXfQgGMqj6DeVI3AxZ9vkbDsxmAaNj2Osb/WACErQrVHM6rr+GECmzmO0f2S4JM0+mKkqTVAJpBiPHg5Jc+HwEE30MCESVUVWUgzO+BPuZYDX6jZ6GffaNzNgIQ9Y47FgZC32OFdTE12Hoe9pmOiWAqOQXguLH2Dd21ZERLZQrhcfxzFiwIe6qHDPs60NYvMVaUXKvIQpjFpk7wQMt5ANHojZ//rmkPMOhSDDOA+Mw4tj/9OKYnJ9C3eBnWbNiIlvaehucoSqaBMkLGqWRAcrC9+OKLuP7qd8o/137kQxgZOor+BV1obYkgk4qJwdR6ATTmfQsXY8euPTj9zHPR1b1QQESpwHgJVSpbGWAyHWURcKJRf+jh+3H0yAB6ujuxbOlSARUEEJxk3/zWt6gqnIGg6DjQp8lKnAQHyn/NDBKnUtM0fPaFnIrKZtwAf+gK4UTNz2kE/B6vFNwq5PPo6+sTgGHWOKiABzWDq77TYKvkgNvJVNu8YlVQxLe/+TVRCo3FEpiJUWGwiHe8/fcwMTEk++3Ze0hAwNGjg1i/4VS8/0M3CgMhXc4iQRUfPC9TlYXWk2mFgaDSMrNYnLxnr6zIxJVjxELUNao2AMLJCmc0XfksMkZwILMudIS7rvCp4x+0MdOuDLMRsK4YZwOCxi6Wpi+4sUNToFSHgakHIHS7mzE4ZiXJYDgs710mlZJnSyatoiVuuZGqu6Ea7CouKZcq9MZ3kkGZBBB6szOgdqv3Zi4Fuz61PqdGRt98/EsFMBpc2lUrNQNPMwCzu5ZKzVYKuyy2R20OMoXJeELFRZSSxnylGFaPowAP329HHm6697ytaG/rBtxkMHTAmdaI4HirSqnP9V08nvabBxDH09M4EdtiQtPjg4fx9OMPie991YaTsWb9Rjg8vspi2np7FcEVI9tDfV+SCfKB++7Hn/zxx3HKKRtx3XXX4Qe3346nn3xC3ASL+hdizarV2LBhLTrbKQtdEqO8ZNlSTEdjyGTLOO2Ms9HS1i6rbGpScMIkeCCQ8JE5yGSRSiQxOjaERx56UMqLd3V1SWbCyNgo2tvbcf6F5yORSqOtvV3YB5fPUNf0stS11wik5NqfP2WkUmmZoEOUtnUqeWoK9lTzy8sYHRoW4LNi+XKlsCj9p9wrasUzO/NAfNVc1tBgSHpZBh6vC7t378K9P79TCmclk2kMDg/jogvOR//CHiQTUUyMjWJodFJcLdTROGPL2cJApHMFpQNRARBV6V6zcebfWr7XTV1/t0tAEydVfyAsIMvtUgqV1q1i7B0qXoVAQxseFjGkjDZZh3QqoQBWQcV/aL84j5HMAYOx0MGjevK3Yx8q56/JSqgPIOxATz2DZd13Lu4I6RMbHQJzX5kBhAZK5u+Fi3FRYKwMr6QYBlDIUSsjLQCCxaAabWahLN2/PId6N+nLVwDC7r71s7ACjJcbQBwLIzF7DrHjYAzROnnv1GbXZrmuycVh1w63U4m7EXGz36jNwaqcXADQrZrOxFTqNaXIC3k4igQQFJsqiDujVPIiGDJcGSIbr2LTVdobM61O7HiIeQBxIhrt463N4hZI4fCB3dj1/DYEggGsOelUqU/B/GgLI1+h+GRgE4RXRnkR8dg0vnLzzbj5S1/ENR/8AC583Rvxmc98FkNHB5FOZxD0UUmPFSdVpHRfdxDr1q3Fpk2bEAz5sW7tBtz3wP1Yt34Dli1bIeI5TFWkgeJGtoBGMZtKC4CIJ6aEgdi/d68wBP0LeiUugEZ6/caTkM1m0N3bi0h7G7z+AFweH3xePzxer6oAWWR2B/PzKT7Dmp/KwOriU24nszOUH5Ygh6uWJUuWSNsle8MmiFHXmmBWh/SRVsRj1HwxL2qZzCD4wQ9vR3RiCqPjY4jFZmRyu/i1F2FyckIYj717diHc0omhwQFhKM4++wK895rrkEhn4aPmRyEPlkMzG5AqtWtEmlNpz0F9AiVHTmPGdvt8fqFm/T61KtaTtDb4lUnbQYqcAacEEDyXSvnJZlOghkU2zdV0Ve/BarREjNmIv+A5zaqUNYa2ruLj3II8rUbSbojNFTTUGKsmY9Ue9JhEt4z4EwYOO91MLwzJSpfvJ4F60Sj2pC9j10bVp9UaJrp2ja61MZfpxI6dqAc86p1Pvxt2rEajY17qdwq4VrcqK2MKHDaBJzsAIQyQwQAyFoUgoqWlTVxs1M6ZnBoVzRIGtAr4L7DIXhEeIx6C7F+h7EZbZz/cwfYqoKQSLbHDvAtjLq/f/D6v9B7IpOLYse1JDBzcj56eXqw7ZQs6ehdW9CVm3b8pkIhuENLaxVwWt3z9a/jnz30GH7vxBmEZ/uYfPidUqy7LvGLFKjHc+/btk0qX+YJSLAz5ffD7fPj9y38Pq9etwsGD+7B586kItXYrF4HRgFyWGgMF5NIppJJJJGIzmJ6awsjwMGIz06pqYTiM3r4eLF++HIVyThiIQDgkWSVOl7sS/0CjWKSoEldxjgLSqbxU/qSOhayQkQelsdg+1qXIZLPYsGGDFB3TVSArBtuEsipGlK4WU6lqxm0IECoXceDAftx73y/BNP6pqUlEExM4//xzVH2MXA6HDw0gl8lJWfLhoSG5+zPPPA9ve+eVFQaiXMpJv1hX83SNVCjgIgUjlECY5Mu7GZbKkuSsOcKAynZV9lg7fi0TNvtAXBGilUEQwTk2h1SKTFEaBcppG8JUZoOkJ3vlCqqmNWp3j9ngNzbsLx+AaARYKoBp1v3PHvnW1bCde6QCLKBijCSg1MF+94hLiu+B0nGorUZqvZpiclTQrWZ0amueqCOaAQRrHzdzLczV6Dc7z1zYCTNo1feij2sWp6jff3MfmBM96JyV87M6bBlwuZnp1FYRm4pHGdw9o1RxxTXK2qcluEFXZhF+pwO5EhAItSHUvkAqB7PmiQhZNmvcCWA05hmIE+AhHc9NlKwkADPT43jmiQcRmxrD6lXrsObkM+AOtIhLQAanrnrH/03ggTEQko9fLODuu3+G6z78YXz+s5/B4v6F+MSf/ylm4qS3lZIlV99cPV1w4atx//33y8ToD0YkojzoD2BmagIBvwc3f/lfsf35Z9DV04EVq09Rxo052lLdMSsplwykTMQTQvUzG2JyfBypRLxSGdPjc2PZsmUollNo7+xGW0e7lOhmHITb5ZGVCI0o62EUSxlJLnE6PSjDj4A/ImJIXLmPHjmCvXv3om/RQqxcuRpFViI1cv6F+qy4CVQ/abZBAwd+ptUpGbdBw0GthDvv+gkmRseQjGURT8xg0dJerFy1BNHoNKYmpjEyNI6li5dj36HDogDKye2MM87BG99yOcpOt9QT8bhY20QFNlYmasPlIJNhqQRXieCANl75z10etwAIFUTqQzjcKf3L76wrPHHJlJXCKEGCZiCyOebVzyCbS6mKoJJtooycsBWmAlm8jhks2LkuGo0PuyBKO4NtZ0TnMu6auTYqr3qdYFOzgay4fYwL83+6mnJ5ih0pHQfu72HhLUPUSFaxDTZ5vwwAIc/DqL1S6UddDc3mHGY26KUCCDvjri8l7WkiFlYDsE2uiHqfmwEE95E05EapnzYuDPPuLMctIMzoZz7PQCCCSLgVUtq+CExNj4org/fCLGQn5eHJSjoLCDpyKNGd6fAh1NGNUKRD0t6NmlwnPIiYBxBzmSXm96nbAwIgynkMDezD048+Cp8vhDVrNmLpuvWsXCUZTQVOgJ7aYKHaqnXAtmefwhXvfCf+4hN/Jiv/P/3TPxc9BtZiUKso5TekC2LLli1idJ577jlEWtoRDrVgfHxScqwLxQw2n3oSrr7mPSK9vWrFSejuXQCHVK4sSUwCgUg2k0QqEUMiGsPI8AhymQyiUco/K0U5GsSNGzfCw2JSkTAWL18Jjy8EfzgsRpduDJlUHUq2m1HZdI14PC7kMikcOXIYu3btkjTN1atXo7u7u0LVm+WKObnzeEkz1ZOdkebITueKn2CH18pn0mJwd+54AQ88eL+0MRFPo1TO4+RT1iFFcSAU8cKOnejt7cfkRBTJeBqtLQEUkcUZrzoPb7nsKqkbQpEulFUGiXkyrhpoXUTIKJplpGzqokMSTOl2IxRqh9evYkLIMmijw3aoh2akgYrvt6xqXbDvUwkBWTpgsnYFyEwNNWPbMRuNVqXNDLr5RVb71pYxt4KVBiKPCvBZ0kSP1c1h78GvtrLp+Qxr13S/OiNYheDUXwqbAUBlVd8krqPmUg20JebEPjSJUZjTOUwNqrd/dQzM7igFbFUNHw3y6EpqaW0FSkrBcmR0CCVmhRXzSswtX5DYo3IpA5+Dbg2IPH6oayFc3kht6e8T2L7MA4gT+OEdD00ngCjmUti7azt2bt+Ojo4eKavdt3xFpZ4M21lkhUw3qexq1oVu/+jwEN7w+tfhHZdfjre+5c247robJM0x4A+qbANjhaxXuhRwufyyy/Gzn/8MM9GYVOuMRVMyYLm6RSmLqz94JTactBbTk9NYtnQFQq1tYozoDqEKH8WLWOKaNT6mp6aRSqioai1cRJeJTBLtLSp4qrUFExMTCAcD8DDrxMGgyQSKTj9WrFghq4/x0TFMTk5LityiRYuwfv16RDr75HhOPEq7QtHRswplGSX+ZMI2OkZSTouksNWEROM7PHQU37/tVgEjjLsI+ELI5dJY0Ncpaa379u1BMNCCctmJzo5ueDx+7N+3E8lMFBdf8ju49K1XoFiiG4JqTqRdq8ZD97OaTOcGIBhM6fMHhY1RLIORd08mw/C983YotMPvWF2zmkdPl091CV07uatz2Rm33xSAUI+hvonXAMQ6DudqzBVD07gcdyPjLgDGdHE78GRlAKxttTIkdiChGcBoOA/VARBzNfz1dBrMQK/e9a3XaAYeFIi1BxAaaOq+0EJ4XDDRBcuUacYhoVyQsUog4abLzlmUehnMx3KxHlDbAgRamZl2YgdP6l6aBxDHgxU+gdtA+5OKzWDbM49i+MgRLFm2Eus3noZIZ7dKe67j65O4B5cTjJ244YYbkI7H8fnPfQ5XXXUVJiemJFVSUi8FvSvKnNkLLS0tIpW9+fTT4PN58NzW50WZ0u8NyAqYqwSmeDqcBfzxn3wcAS/rcgTQ0aWksHXEP1M4U+mkxD0QOMRmZuT8NMxut6LktTY+gyhpaI8cOYJA0IeO1hZEwkEUWAPEVUQ2m5efnp4eLF+xEp1dPWgJt0qgZdlLBUojE8FYxXPVrzMrFLtCWSsV76AnOZp4/k0xLJ/bg+npSSkytXXrVvgZAFkuSvAndSu4sg8GfThwcJ+qnOkNoK21W1icm266CQNHDsDjc+HVr7kE517wBuTET0vlPKa2Vot1VVdh5qwMozaKURNDBzTqmAi3J4hAkNoYKke+AiIIeuQDp5T8ZoVT0u50GRFAMA5CaFwTB282XnZltpsZHTGodYMpZw+yZgyEFUBYjasCS3O/pi0YagAAKpN0A4bAjjvQ16mAOeNEdtdvBGDsjjc/A+v3dkbdrn3NnqP5+2YAQhn9+pkY5qc+F0BhPpWZmVPnqTJsZN841rhgIsYkeB8aOioFt0r5nAAI9o/EB5Vz8DrySism1Iq27sWkI5R+TjMK6ji3DfMA4jh/QMd780jnRyeG8cxjDyGdTGDl2o1YvW4TfIwW1+DBNEgIClgci1+WCgXcc+/P8NEbbsQv774Hn/3MZ/DkEyxH7RNjTqO0YuVCDAwMIpflilvlZAsNnkvhzW9+I5548lmkEik4nV5QbImr//bWCEbHBtHT043PfvovMTw6ImxCV1c3fF6fxEwwFmJichKx6BTiiQSSIlHLiplKL4KiUNwCbj/OPPscZItFbDxlM1zeIJwej0wehSKjrdPClmRZZtzPHHGpYCSKlWQ7fO7qSkNnEJhFksTE0o0hB/JQpwqclOiuomRuTk6Og2mUlMAO+n0YHh7E448/jh07npeS6j293RgYOCwTaVdnJwYHRxEMRMSNceToYQnq8gW8OPfVr8Xr3vRWqRTIIk7002rWQU/EWgvCDCZ0ECPdFprG5W8p2+5kmprShJAgPcONIdU15T4Yf6LEdZjRwrLjfEYiwywxHypV07wp5kHRxc2MjXV8NF2xz4pFaMZyqLZZDacGKzX+8jmAF2v77OxHo3uYBZBsJohj6QMt5Wx3jP7MjpXQ7601hmHWs7S0r9nztH5vBThWo67fETPTYv7MDmDUBxzVxtaAmJr3U72TGhx0dnaLsie3sdFRxUoW8qJMydLfRYcT7nIOftbMcJQkKyzSvgDeVmZ7sXjgib3NA4gT+/n91lvPeALKVz/3xGOSBrlm48lYsnKtGHvzVnVdqCmTSpI0sK+9+Fx88pN/BZ/bh0/9xacMql8JtzAtcsWyPnFRHD58RLToeQ0aoEQyio0bN6CzpxdPPfk0Sgz2M/nQ2vYAACAASURBVNQOlUIlJZKzWL2yFzfeeIOU5aXBi4TDkr0RjcYwE6cYVVJiH6gvod0lOq2QgZs+dx5Llq1AgMWwWtpF6ZLR8JGWNqVI6fSLDgUZBOXyd0iMBdMzObn66OMxNs1E6MyCCjPhckpwpYg2kdbOM9NC1fqg/DX3Y2xFJBTEnj27RIJ7dHRYQAUBxfTMFPx+L3p7exGNxjE2Oo6ZmZgU+HL7nLLKSWcKePPvXYZ3v/eDohvBQEy6YXSMgZowFVNSO3kWK1kQnDQZQMo2mgGEPxAUdkcCHgkYjI0popT5ZQBauUz2YUaoXvYz6V25jk0UYC2AaJxloBkUfc25Gs/qfvZKmlWjOTtLRYMHdc3mQlWNWJFmC9Cm92PcuJl1OJZJwS7I09yXjUAcv/tNAAi7+zGDGvM7a+4v67tsByb0ue2Yh+p3prRPAQ9V1i4cjAi7yTHBrC4GZBcZ20MmolxAseSE11mEs5hF0KPeFW+gBa19y1B2+ecZiGN5Wef3feX1QKGQwa5fbcee57dL1cnVm05Fz8IlLBgtN6uBA39LVD+lFKUOBvC9734XX/v6zfjWN76Fd7z9nchmcrJipfEVLQQHkEnEJJaActL79x8QZoIbjT4N0aW/+7vYtm0bEgnKIefERUHwoUWjCvk4zj37LLzvvVeKPgKVIGn4CS6iZB6SlKWNS8VK6hIo40VNh7zELtCdwXLc7V2deOzRx9DV0412ikq5HZgYHcHbr7xe3BoCiqgO6OR9UiVSAYJywYjiNlIR2QfUsODkptIf3WJDNYBgbY1yQapNSdAkxWooasXzMZvjzjvvkCwFugAYNEpBLM5nwVBI4jly+aL0SzbNLBAXUtkk8lnmqyfw7qveh6uu/hCS6ZRMXAQQldoTppiH2lWeErHS/ULQwgZX0jpdHniYzslYCF/VjSH9wedoBE/m8knEopMSxCrXloBRcaRUBoW+hjLQirmxq4VRO4pq13BNDe6s4lPNculqjcdsoDL7+HptsAMSzWIgzPdqyxJYAITdDNOoT+yCKM1gRJVkqQVZGlSoOB4r4LSwSaYGHSv7wEOtxa7sQIAdg/VygQfr9TT7QBDBvwmEGaTNYnfsl9GxYXnHS8WcBDyLW5XjrJBG0MMyGXTn+dC2YLHShTjBYyHmGYhXnk3/jd5RMhnFtiefwNjRI1i2YiWWn3QSIh29YhYoElWiBHKlRcbkUshhanoar3vd6/CfX/kyfvD9H+HOO+5EOBAWw+4SFweD8MooZUuIxqZx5pmnixti586dYngy6TympmJYtHQBTjnlFDzyyGNi9BV44EpaZUdkcxlceP55+MiHr8aB/XvhLJcFQNC4ETjwh0wIUzv5m6sGBQaKcq6AvwW+QADtnV0iUrVwUZ+klPL8iVgcZZ9ydZjpXhpmTi6yOrP4+NXnyoCqIlsl2YXuEJmsKO5EYaVcVlwj1KTgvjPRafzgB7dL/ADPQQaBQIE/CxYsEAlrxnIQQFEhkueQ7A4UkY5ncOToGN7+zivx7ve9D+lsRuqISpl2wwlrpYbNhtsMIAT0SFVNj9KFoLy12yMAImBULdS6DkwmUTEwKvYhFp9CoaCEvJSADhmXqovHDCCqb81spcVagzg3AFGd+KuiV8o41A6X2cbWHkBUj5rtApkrgJDrmy7fDPzMBi+NgyitE4Ht+W2qeZrfZz4H/fz5udb8UK7EglFevNbFU+PuMRrxUsCDFUDYnaPRea3fzf5/9lRpdV0wvkjGsSlA2Pye8l0OR1rQwvRMJ5CIxhGNTSKfS0vfuErKDcnx5HEW4XWwsq4bwZZOhDt7ARfrZJy42zyAOHGf3XHR8vHxQTz72KPIx+NYvX4Dlq47Cb5wixC7VNnloCpTRY9ZBmVdfriE//7mN3HbbbfhH/7+b/Deq96PoD8o7IOUc5YCnSVJa3SVPEhn4piensBZZ5+B1tZ27Nt7CPFYBslEBrHEOC646GIcPXoUU1NTwgKImBIlq/1eZLIFhEN+/N1ffRLtbWEMDQxUYg6y+RwyyRRi8bgoU4p6pCGixEmC5/F5nQiGIlh90ib09i9GSwd17b3SNjIeznJK+USFzKZP06UYBirSkbt3ZOV6WplSsw6VeAgyEJLeqOIRCtmMgIPo1DQOHDgg6pVLly3Bs88+iyOHDiIUpgxxXow3QUM+r9wbBCPU0yAI4mX5vRT7oWphuoCh4Sm87e3vwjuuvBLJdEJEiFSOfB0lSlNdDDsAwdgFuSZdGpT59YelzLeOg5DJXzSoHFIki7EmieSUuHs46ZaYK884B2pEGJsVQCijP5vkP1YAYaa7zatr9bk9A1G9Ru31ZxusWkBiZ+TNA9VqxK13d6wg4liCKGuBQaXTZzEM5nugK1JiXQxmTiuSiqaKIamt97eCULneHMqENwIBZgZiLgCi3rnmAh4UoKyNeeHYVHotKiZHZ09p1x/fZYpL9fYslLmOsVDTk+PIZuh6LMBTzCOdL4lmBApZ+Cku5XYDbj86FyyCw0cW4sTd5gHEifvsfkMtr06yOuNP17CgIRs5uEtqVLS1tGPJ8jVYtv5kqQ8jBlWMkC7XrXQcaFhZ/+DiCy/Cv3/x3/CTH/4Yd911l7gLqJXAQTo2Nib3JiscUSIEJscn5P/zzjlHvjt04IAYy+HJCVlxn7xxk6hTsiqeTHIOp5yzWC4hHo+JC+T666/FkiWLkEonhOmgzkR0ZlLOOzUxKZHUwhCwxoCIxzjF5RFpbceqteux0EgH5YTC2AO6UTyuamQ2WROzT5j3wjgAnp9BlSKj7XRLVoWAhYKqo8G/tUR1IhrF1OSkZHz4/QEMDIzhxZ07EE1Mo72jRTJPCHoYaMrzk5XxuNzIZ9NIRGekXgaZE4fLI9creXhuYHBwHJe9/V146+XvEABBOSuJ2aiEGMyOf6ga22oFTQFWdGkY6pNOlypXLmxNsEVKmJMhKjGNk4FjZSCTTmAmOiF58mRnRJZZgiRdlXLieoKeqwHVDIWVXrcOiprVsE1aqGYmrMfZuRvMBsb691yPtzXiDUZyo2qi2pVgd8567Z91KaqEGkGBFbly49nq6qu1wE6dQfcrBcGUW662noreRxezmovxtwIR40o116vXVVbmwLxfYybCxI+a6Ch9jJ0LxdzfClw7wWBKjnG6ameiU5iZmRQgn80oXQgny32XS3AQVLiKCAa8CAU88PacolgwIeJUTQ0tb013KIWsjudtHkAcz0/nuGgbBYdUFTkrgGAp6/07nsXOF3agu7MHK9ZtRP/yVbLy1ACCtSKEfTAqYXJV/sSjD+OTf/4J/OdXv4KrrnhPpdodDTpBBGl7iVGIRiWmgIGBdDuMj02IjO8pJ58mhpgr9Fg6KnEC/Qv6JDMiHKQmgUfqZXCFRADBcxUKatX+hjdcIgJGrEexefNmjI0MIpGMC/3P6zOtk+1VK/yS1N7o6OrBsjVr0dO3GA6jHDcDGglEPIZEXdUQKcpdB2LSHSOsCucI1nQQOeqCUa2TevqqLDejt9mGyfExJOJJdHZ2YuvW7VIDhEDJ5XFKsCRZFqay8npS3bNQwnQ+jVBbGBF2/HgMbaEIzrz09XhqYA+6/EH0L1yK73z7f7HlVefjmmuvQyaXRY4qkA7GgdfGGlgNrhbW0kakAiBcRoqa0y8VSdnnwUAbvL4gyiWXAAiqUJJfoDpmMjUthD39wuLCEdcF/VtaqrRavntuIEK9U80M5VwAxFyMul2bGq2c7faf62fmYW8GEFawYwYQzfqi3rXJAOmAWL7z+jzClLmo22LqY3OWiWFsqUGispdYrE69++ZVfCMAYd7XHjzIHg0BRGNwUN+1Uu3jWqVK6/nqAQhzP7Er2to6JNibG92Mk5NjwmYW86p+DQEEfwgg3M4CfF4X/F43Qn0b4XT5jZpaJgAh8+08gDguTOB8I37NHjBIiBr1SAopxRN4/smHMDw8jEWLlmDdJqX/YOIsqhQxP6T1LJXx4Wuuxpmnn4FQMIAvfP5fZAIjW0ADzgwLAgj69VkcanJqRIAEsxxTqSyi8aQYX4okDQ+PwON3iIAUK2nyJz5DnYGkMtJwSMCgijUoSOAjgQQnOgZHnn322bjqynfJBEgjF0/E5PqZTEoCEjmhuuHF4uXL0b9kORYsXISyAAbS/5B9yVDoiZCTT5UuV6t2pmdqF4AIzDCQlC4Wkbp2oJDOShxGOpMS5iWZzoiBFcDh9KAjEpSsC4o1kW3Yun2bAKJsISt95qVCnt+NlkgI3nwZQTjQ070AC1Yvw6GpCXSEwxLkdfNXbsFrL34Trv/oRxGLRZGnDgM9LEb66OwJXOk/6IlSAwhlWBR44GdOh0fADZ8Ja4D4Ay2qtoVwL0U4inlMTIwhX2ClUqeU8Ba/uqx8HVIptWL8TBkctUbUbhU2NwBhNlJzAyb2Y8XcF+Y9jhVEWM/ejEHRwXrN+0PtUQ9Q1QUvDpewRwTfGkAooMKXYy6rX2b0ZA2QTjdcLROhzzAbmM52F9j35WwAMVc2wzwe6z+z2QxEDZvRoE4Iz6mCganDEkFHexccTs4xOUxMjCCXz6JUKKOYZ90SBkbn4SIb4SjC6ywJ8I50rYG/tUsWZ9q9B9afESJiHkD8mpZr/vDjqQeEiBAUIekVmJwYw/ZHH0Qqm8GiZSuxYdNmeINBJSAls5nBXvAXJyUXMD0xiTe+/nX4xtdvwd//3d9iz4t70draapTbVpaTgIFGnWmJ69evRDqVxZGjAygUipiaiUnp6mwuJ9kJFHRSQYQlWalPjU9UJlKl1qjdBVz1qwmWxk2zApFIEO985ztx+hmnic8yOj2FZIrpnSkVm5AtY+Xq1Wjr7EVn7wJGZkjMAQ0hGRi3g2W9qxS/nrT0b9UGl5RfluBLmlUGOGazAkBKrOg3OYmBwaOSZcFgTVYRjSdSIk7lL+Xw1FNPS/54R0cXYokkHnviUfQvWiSVGN0BNzxlB3zUnvB74A0G4Av40dXaiY5wC8oeppU6cN/9j+I1F1+Cd7zjXUikk6ILwTZpPQazoVXlyU0VIQ3qX0ADSQOD4hZQAcXWkEmgAmYw1KHSaSWWpIhUYlJJhDuKCjDl8+L+0HQWGR29iZGrAyJmG0d7AGFnROcyhqrAr1aZ09oPNW2dg3+/GWip933182YxGrPvzg5E1AMQXGErUSTWdvHIu1qbGttEqYCBzkWKqaUrY9gcgKujVJsBCDNrUfsMG2d5NAMTzRgKs5Ca7slmAKKmfQ7OCIxB8ivlVwaAO8oyNzJFnO87y3yrkt8EECXW8YSHcUpOB3wt3WjrWU7NejpAVYCxQeHOA4i5jNz5fU6sHhB6gUxCAQNHjmDHEw/B5QtiKQtobdikVpR1Y9NKeOFXO/AHN16Pm//9S7ji3e+Cz+WX+1cKkO5KWiGNq4ox8GLNmlVY0N+nAiWjUwIUWKKbE976tRuE1ueP6CU4VQAlN6kVkcpJmiXdGfxfBS9WMy0IArw+D9atXoVL3/wmuZYoJqZUeicp/r6Fi0QKu6WtA4lUUpiREqvvFfNSK4MTjg6uUhO18glrnQctYc3Uy2Q8ISyIxCeUSjiwaxd27dktipKhSAtO33ImEsk0xsenkcrk0BFwYc9ulhoPSZAiAz9vve374rJYvmIFOiJ+5MoFePyKZQl6PYhNRiWl9uRTN6O3uxPLlq7EL+99EB5vEFdf/UGkcxlk8xlhYYqFnEWwqaqaqVdY+re4L1gdzVDY0xS6lCZnYTNfBMFAK1xuvyBNxjxMTQ5I3+tAUt1PZQZREkgYLqCaFf6cQER9AGE18naGwbyPnZvDaniaAYG5DOJG56gPJKqaA83AUV03RR2BKwWmFSDk2KD6q8TP6MBWcVNYAITd2JY0xYJRNVe55DQTMdcgynpsgTlPxQoyrH3eDEzUgmR9dG3/Wvfh7TZkmRinwOBppwvtbd0Sj0WmNR6bQTQ6g0I2Z8wFBcnwcjIOqFSAzwV4KDLncaG3fz3gC6uFl8yt2mU8z0DMZVzN73O898CsSYNla7PYs3Mn9j//rKRtLl+/EYuXLdfBDzXFYrRsNYHHl7/479iz60X8/uVvx3XXfgRBH7MK1OpUZ0/oCGepW5FQ6ZWRSAirVq2AN+DF0PCgAIYNG9YhHc/JCp6DXAy1m1kQ6nwEEm6XH5mscmNwH15DgwkFXPKGccsjGAqgr68XF5x3Ps7Yslkm02w6hUhrG9q7exBpbxNQEQ4HZYJIxqPwuH0qaFNWbgoIMRizBkDk1P90rRAkBQJ+CZJ84oknkEulhYFZf9IG2WdweETqaRSKZcny6Ii0YteLO9HSGkZbpEUqef7kjjsxMjWNvv4FWLqgDX0L+xSVms3CZ5R8zlD9MRxCq9+Pd11xJf71C1/C+a++CG9722XI5HPiUmAJ9RI1Jypbbf0LM3AQdwVdF2QdTLoQNBS6wJbHG0LA1wavX9X+yGSSmJk4rKS6Wca7YJyfQZaGK6dS5tBKv1tAxGyqvzmAeCnDqjkjoM5qx1iYgcpcz2PXxtpjj42BOBYQIfua3FQUAqMrw+NVoL4S9GRuZP3EFeRyGXH/aZDO3/ViIOyYAXsAUJvG2wxENAIV9kCgfgyEgBqhXGufeS2Q4z3SjelAJNwu8UkcV5l0UuaoHFlGCTLNqxTxUk4AhMfpgJ+1gZBGV98GeCK9qnaQibUVl+98EOVLGcbzxxxXPWCeNOTvItKJOLY/txUzAwfQ0b8EqzZtRltXp6LzdcwE695XRp+Kgbj8996G9171Hjy/dRt+/KMfCmOgRYnE+BrR3FrHoFh2G2qMBXErsMx3R2dbxWc7PET5WMpeq0kvVywIcNA+eqZU0sBxMpBgREOCWQso0RjS4LPNPAcNItkBHsNAyz/+o+sRbmkT10KwpVXldrscOHhgD5LxGILBUCXFTU9QTKeU+Am3WzIkdI0N5SsNAsUyhoaG8NOf/lSyQ5huSlDDCZ0xEDS0iXhKKTZ6wkJ1RqcnEAx4sG7dOvzs5/fgued3wO0Noq3Ngcve/BaMDw7JpMT7h9spRbgImjLFNPr7lmD37n149xXvxesveQOmYzNwupQkuBZs0m4Lq2GspHBq14UNgBBWgq4M1sXwt6hiXo6SFBfKJEcUgChKjLnKOJEsDOZ4mgMn6xQXMgGJGpbCeLOaMQPiOptjtUnrmGt27lpD0sjI1B/Nza5RLwtDH2d3f/VAhLm9leM5Xo2+pLtPZdT44XZ5j7nUNMcG32MCCRFVM9Kb7diFeq6F2QBhtg5HfbZidj83ZyUax0AwW6kGP1mqn6o0Y0ZbKTdQd1evBGGzL8bGRpBPpiQOqmCo47JGBgGE38my7JTbiyPcsQqR7pUSSClxEBIAYcSMzQOI48oUzjfm1+0B4fTyiM5MSfomYjPoXrQCq07ZDF84pKou0lpQqthSLIYG601veCM+/7l/xF9/6i9x6OABhPxKR57IXftgaXD5Q0Oep0x0qSyiTZS2pvLiypWrcdaZr8JDDz2CdDZREY8icCiUGSDprql8qSccrq44wSlpaFVXgwqQemKlsBIDFQkuaODpqrjl619ER1cXvMGQ3FMoxNV1GTtffF5SOb1epUKpQQP/JlBhZgizKh5/7BFpy3ve8x4UC2Vs37oVO371glT2XLhwsbg72Ca2zR/wyeqdbaP65ZLFy7B89WkIBT340k3/jOeefhQdHR1obevCXXc/gJWr12P50lYBYUeHB9GzoBvZUgHFfAEeuOFmBL2fcQVu7N9/CDf+wcdx7rnnIpaMKS0JD2MStIGtsg9mQ0PWQdgHHTRpYh/U5FldobncAQT8bbIS48TLGh4oTskEW2AuvNMtz6eQV3EhjJvguZUxq6XKK0DGpNRXy0IowNHMADcCEDxWu1QarzLVt9Zr8dyaLbM7fi5DzXr8bBBTPwZBXBB1ynlbAcZsBkfdT0EAsauSFUMQQebN6/FXsqea3odpgcH3ikqMCpw6RKxMjz+zMW8EIGr3q89ANHIt2LXZ/pr27x2PNzMQ9a6lAQStPxmc/r5Fqt8cZYyNDiPDeYt6LVSmZFq7pHQW4GNdDCdTomfgC69ER986DlPRdnExWGweQDR97eZ3OFF6gEwaQTEliNnmYg6jgwN45qknEPCG0bd0CdZs3CiKhBXdH9OkQmFnZuuNjwzhd9/wJnz9P76KP/yjj2NqZho+J0t25xBPJSUQi+6Bzu4uBIMqtqCQVjUtGBNB9wGBxeWXXy4Bh4cOHZLVks5D50DVBoO/hUp1KrFk/bk2GrwNytBy1MrkwGAow8dPY04AsXz5cnz9lv9QRsZFaW0HnG6CiBDe/94PYGBgAKWSV6Kp6c5vCQeRpy84nUMhS5XIMmLxMTEyCxb0YdXaNYiEWnDtDTdKwBU7JZ2I4ujgEUkn3b9vl2RW8PpLlywXg9va1oHNm0/Dv//7l3H7rbdJEOMbL3kdDhzcg74FPUhGp+WaRUdRBLFOO+10cY+kkxmEAkFhAghKdu/dh2uvvR7nXXiRgBuRUOY9sfBPjZ+3NoBSF8/ide2ARNmRg6MUAEpREEA4XBFha0p5JybGd8Ll8RmUNoGgln5UNT+UVZ57EGXViNvLX1uNeBWcqG/mYnBeiuvBbKzN19AG/ljOad23kQ6EcVc1s8js4+1rdVTZHEXh677Sz9jvC8Lr86nno0mASkqFcUmVq12V85QgWMXgkYWQtM6SAjmk72ezC2rFXTHWljos5nsxsw7m85hBlLXvrdNrPdBiB/6aMxfqfeIYVcJuThKLWNC7WArLcRsfH0XCqP0i7S8WUC5mJZDSJfNSCZ5yCd5wHt39W1D2t0jwsbPgAlxFqblzvFfrnNeBOFGM+G+5nZpJkxiffAaH9u3BC89vR1tLJ5auXoUlq1ejRJeFxUfKVbeTK10GXR48gI984IP4/Gf+Ee+7+oNiQD1wSslqrtK58hewkM1IYBJdCu2UiW1pkVU6gyi5Or/00kvx4IMPVgIuOTgJHnTQonlCKtGdYCp+Y56UKIiksyTEX+tUCo7cWI3zsssuw1suu0QCpILhNimTzWjrwwcO4hvf+AbWrFqNmVgUe/bsEUAzOHgUuVxe3BRS4wIuATxsM+tsfPqzn8Xb3vY2uDxuTE1NCCAaOXoUW7c9i/379wqzI3R/qYRIpFVWgaWyC9dddx3+4R8+jQfuv09iQc48YzNKpZwEejKFleXKJ6anBHj97pvfKgDnyOGDePShh+F0qZS8I0cHcc2HPoIzzjgT6VxWpLPl3g1brCbM6mpP91M9AKENTglZOIv0ASdRJlvgCqOruw/5TBGTE3vgD4bnDCCUJWkc21B9frX7WY2NHi6/DkNRBSz2g8/u3NrQ6f6xGqJmBn72NRunUlq9M3ZtsmMf9HV0mqgZbInMupvsmhdun18BhHpuIPPEIM9PvVcKRKh6LdInhsLrbBBRTdM0gwS752kHIjSAaNbPzcCDGWDWMiC1WqGzr8PA7IIAiEKpLACCheW4kYHTQnUyNxkAgplPHkdZ2FqPE/D5MujoOQWOlh4BZE6mcVJ0jwxd7eV/y1Zg9uXnAcRx90iOzwZV5okSkM8m8autz2J44Aj6+xZjyapV6OzvVwCCzWcFSgnQMtZI8lvR93/2sT/Cp/7sE7jho38Al9uLcilnyDiTJlfloJlpQElYTkS5rJKK5mRG1wBjAFj74r777hPqlcqWDD7S4ME8QcmEQwBhRPqb6WphGww6Xk1Myte5evVKvOlNb5JiVVu2nAlfi0eAQzqdg9vpweL+Ptx37z34xV13UKMbCxctxYoVqyQHfNeevXjkkUewdfvzMgGwzbFYXhiFXC6L977vCmw5awt+8Yu7MTw6JBOM16lkqJka6vepNDq2jbEbKuDTIUzIE48/jqGho9i06SR0d7aiWCqIO8XrD2H3nn1Yv+FkvOqss3H6li1oa4ngvvvvwT33/AI9bS3SjwQQ73r3e7Bly6sQSybk+YhWRqUYUi1VbF2RWhmIioF0FIA83RBpVcir7EP/wuXIpDKIR4/UBxDKginQ0SCAsrHB5dummCMzC1A7gmrZCrOhaDbSjoU50OeyYyDsgEiVAWimtVD93r499jEejYCEFVAoBkLVvNCbCgx2Ixhqme0mqhGUMrffkKovF2Ws6rLtwkAYroxq/ytgYQUAuv/snqcdgLAz/I1AYzNmoR54qA9A1DvIOCACiN6eRRVBKWrLzExPSEyWBFUX8pK55QDVKFXApBeMVUoh0rYGwe7lKDpLcBkgupIO3+xF/S1+Pw8gfoudf8Jc2nBhSEAygxETUTzzxGNIJaPo7l6Mdadugj9CdURT0CRVByndCpU66XA7cf+99+Dv//KvcdW7rsBNX/oyUum0rIBltW74oxk+oSYVpdhYLBFMZCsZFK9//evl/yeffLKGktaTSwVAaB8m/Yw29Q54DQ+DK42HsKCvBx/+8DVYtGgR7r7753j+V9vw6U9/GtFURmRquRII+L0iAHPfPT8ht4DRkSM4dDCO6Ewcq9duQG9PP5xuL371wg48/vijGBgaQLEYMII6gWXLl4Cu/3gqLqCiq7sDpaxiX1jRkis2si4SC+JgXZAc3J4ARkeGJIOjra0Fq1Yvk1LBgQCltKfR1tULryeAk0/eLNki6XQWt9/2vyJXzVVRJ7NX1qzF0aNDuPzt78CGDRtEt0P6iw/UIiSl30kxyvQ0MEDMyMDQ5cbN4ALOIpDns06LaFeu6MbixWuRiEWVW8PDwFTDnWR2YVgAhPm68rcOnjSi4PkUZ+1jGkD1GAg7yWvzuNNGrN5YbMZgWK9rNYDm89ZjAuwAxktpTzP2oVn/EUToc2itD8qTS4yEIZik+0vvp8KdNPDQtW4g6cEEEazrYh6bqn9qtR0agTorY9EMRFj7rR6wbAQkjoWBkDlPPHJlARDdXf1Sr4cbFSnHx4Zl/FcKj0kMRF6K7ijx2gAAIABJREFU2TnKJfg9gM+VQTDch8jCjSgwNsKQ/6eaq65qfLzainkAcbw+meOlXUZesqQYsU3Uep8YxdOPPwqvC1i4bA2WrVoNp98rIksk7pUOBFmIaipYvpjHw/c/gJ//9E6sW7kajz/1tOgdxGZi4pPnZEPAIaxDnpkIVZ+pzsygO+Ckk06S9KiZmRmlLmmkT5onFrP8rAgVGTSqsA7G/vzbRxVJZxnnnXcePnLthwSUfO97/4Px8TGce97Z+MQnPoFkPotwqAX5XA6hgB+J+AS+992vwe8rwucB9u+ewX33PiQSzhs2nYzFi5fK7bOA1I6dL2LP7kNKFrtclgDIjRs3CkhRLhOngIPXXPw6nHzaaQj4IxgfH8cTTzyGPbt2Yf/ePejsahMXSU9PF3oXdCORiMHv94loFCemBb39eNUZZ0rq5/e//0Oks0qhslCk/LVbFPA4Z/f29uHdV1yJU089FdFEvKJVYZt9YRLGagYgyNyw5kmxQJXQCaSywJIlG5CITiEcIjpUwaqyAiVeMbQFKul9hntplt6AwUrUGHijIqLZ4DYDAHbnrT2+GmV/LGChOjzrBH/aUP5zZx3qB4c2a2MzkNAImChgWHUNCcg2tCEIas2Gvnov6nMdC6FTOHWlWA0g9LEc48dmoGe7EMxjvRH4sLvXl8pA6HPNZiLYZ6roG+e/ttZuWXBwY0rryPARFfwt2jTMPmKJ+5KU+2ZQUMBdRMCVg9ffjrYlp6JITQ4iEl3Kdj4L43ixhPPteEk9YAAILgglXqpYwOChA9ix7Vm0RsJYsnI9+pctY/BAJXC4CiBKiE7M4OjQII4cPSyZFNQ9KGYKiCVSmE7EMD2ushWy1NTPZhGLU4Bl2ohNcCCVygkVSmNL5kFP/rpWRS6r5KH1wGYJJ/ME4w8Fxc0hpa2NiHUNSLjKZ1AkpbPpx4wnorLKz2Yz+MY3vy76DPDmRAmzq6tXmIGjRwaw7dknUMilxL8ZjxbR0dkptOXU1AyC4bBIew8ODSDS0iJKmbw2gUVba4e4O4rFEkZGRnHXnT/Dxa+9EG///XfBH24FJRm40pYS3IkYnn32aezZuQ133nknyJCoiO8y+vr6RWSrr68P69asFgnsn915l2SriCSxVOZU2gt0o1xwwQXStg0nbcKWLVvEhUHKVfVbbTVObc8rLEMTBkJ0NJAXIaGp6UFMzqSxYvlpyGRm0NkeRpmy1lIsrCjuKQmsM84peNREm5s/t3tXxWiZQIR5n3oMRDVNtZ52Q7Ny4Y1HjT6/nWGyGvtjARAvFQhYW9sMcFhZEfW/yW3C4m/MEPL7a1gIfb9a6ZXjh89YAQftllRVaqvGtxY8mI1/fReB+Xj7eIm5zGvHen7rORu5MMwAIhLuQE/PAjmcQeEjg4dF9I4ggvu5mdXEEt/MUmEwJbIIEUB4AmhffAZKfr9yyQmAYNZGnfTmudz0b2CfeQbiN9DJJ/QlDGETkbGmWyGXxZ4XnsfRQwfQ192FxWs2oa2nGyVjxeUsQWhLZgLs2rMTw0cHEQgG0d7ZLsg6l0xhYngcLq8PqVwemWRGVtVkICj7yt/af8qqkwyO5MQkss+lUoUOJKUvEtEZVdtCjKHoyStjpQwVlDJmqfpZDR1bLKFgCBq53aRpIQWyKFj1rW/9F6bovywp8NLZ3SNpmAxubI20SAAUmRNGStOA0+jTZcDBr32ehw8PYPuzTxqFucriopiYmEIsmpC2+f1BRFqDuOLK92PNulOQkyY7RTvf53EilYzja//xBWzdulXOLSmcra0i5d3V2SNUKYMvd+98AQG/B36/V9Qqi6Uy2jt7sWHjJrz6/FcJW/PJT/0VPvGJTwoDwQBO+o60Iqd5cjxWACHuKaQEFA5PHMDho+NYv/YcuN05dLa3oKSj8PmMOB+a1A3FbWVxL6kiW9WN86jVmGp3hnJ1VTMIzAapelQTKWabwNEaYGIzeGvAipF+WtOHc2Af7Kj1ubogato3p3oVs/uw0TlqQIRDiaRVZa5VvJEeX1pPRStPCng3KszKs6msoKvGv5Fxtros7Pa1MhB286sdoLN/PxoX3GoGPKSibEnJ5DPNm2qsTOXka00GYmjgIArUgRARtaIoRpCxo5It+9nryKLFpSrjtvWfDmcb3R+s2skgiYJkiR3P2zyAOJ6fzvHQNiMMWAdIZpNJ7Nj+LGLjY1i0sA9L150CbyiIbKkkroXnt22XbAsyBO2dbeht74DD68LI6Chuu/U2jA8Oo7ujC6FIq2g8eCl6JMJPbgl2JFInq8Cy1Kx9kcqmBRDQfcHBTCMsAktut+H2qAZoafZBZ3TI/pS8dip1Sq3/wFU5vyvkWJeBMsxlqSbIQEamc9544/W46KILZIAHAhEVXOYCMtmsaC0ISCkUZHUPFpNyORCLT2NsdFBWGfSLshCW1+0DiimRqZ6cnBLXgvpb1YeQ1NRMErt3H8S1N34Mr76I8R05OMtlTE+N4Rtf+wqeeOAedPV2CUvi8xEghNHVuUBSxR555DHMRKPo7GjDgr4OdHW0ymrxpE2bsWz5aqQyeUSnBvHNb34L991/P2655ZtYu3atVP4kMNMsRNVCq0m+wj4YtS74P/Ug7GIgxJAUE8hn8jgyvBO79h7BKZteg9Y2FzpbW1EyMRBmAFHxoZtXu3Z6EDrb01zYyxQPodtbf6jMBhC1xr5xmLvGL/VW8ipJuPFmZR7M/1sNVDPGwHolc+DjXFgQu5bat6/S8RWQpq9lZvzMQIjAQT+PipS1sYIW8shgAPVvDQDNbWoGDvT3+nfd52IqzW09/1z+N/dlIxCh0zglDsLlhtcTwqKFSwRAUA9jdPCwaJ9wXiNbx+mUwnUoFoSN8DlziDgLElgZ6TsNvi6yF/MAotmYmv/+BOkBylAzAFImhnIB02Mj2L3jRbi9ASxctAzegF9WuDt3voBYIi5GldkBNHgEFLt27pTYArIKH/rQh3DGli2qxoTLhYMHD4K8PY0e96VwEw09/6dxpbF1l7jSj0pEuBaI0tr9UrY7r+paiN/fiIngBEeGgtdMJTNiEEnBtrS0IRqP4eGHH8aBA4eQp8S0o6gUG7NZeLwUg3Hillu+JlkOwaAf/lY/yKo4HSEMHJ1BwV1E0ZFQxapaFiLoTiHvcSMMD5LuMgaGj8ATTyLgDSFVKKFYLkpaJd03k1PjmJmcksBRgghea3RoVCKvR8bG8OHrbkRbpAd33nEXbvufb6OYz6B3QVXpkn3iE4pTASLeb8jnRtnhQbboQDZXwjvf/R7p/6NHDohL5oLzXou7774b3/nOf+Pmr30Vq9etxXRsWmJVnMWylN22o9o1E1FTOEsEpVTtBE5ynFhdzoIAvmLOhb0H7sPWpwdw1tmvweJl3cLWEEyZZb3pxtAsBK/Lp6cBi/lzPTx0ufGa4WJadSu3zuytYqRg+Ohf6niTvOT6G0GVHQgwG0nz0Wb2RAyoJQmjmWG0tqSeAbWCgmYMiT7vLDdLJUaleuUaBqZuNVe1f4UJNAHAesbZDgDNlUmod6z59WgECthW+d4AHvXKeJsBjvSDUzEQBOMcl24X58UlMkYYy3X08EEUKZ4maep5JSTFYCCJHSrBXU4j6KF+SgaB1k60L9wsbK6Duq0lk17KS31//4+Pm2cg/o87+JVwetL8MlhKOcQmxzFw4BATl2T1TYqZxptGWIosGgOQ0q004i/u2IlNmzZh4cKFYki58ib1z9iDkZERxKamlQHPZASI0EiSqmdcBD+bHB1BS6QFrW2tKOSVnDX39/mVAmQoGJHPOEB5jN50kGIuk8Xa9eukXc888xyee+45DI4Mi1Qv96EIFL+jm2UmOoULLjgfH/vYH2J6ZhKd4nbxIeQpYiIfwB9/83FsHfei1VvE+jZgRWcEl561CCuXBNHS6oOj0IFsLompkX0oFpzIeN1Sm0KnZnLSYDspAz4yOoTYTBRPPPw40tkUhsZH4fIEMDOdQCaRxMrlC/E7b3wNbrv9BxJYyb4QQ+tyV7JS2A9uFNHV04+Sw4t9+w9jcGREwFtrOCwrHd4nbRR1Lb5485exbNUyTFAW28v2Ui9SxUCYjYJcx1hYWxUorQACpbwwSPlsGS/s/AWefvwQLrjw9Vi9bikCAaWHYQYQVjdG0VC5rEzg0haVysrnQspXbzrwsvKBySiZx1mNMZkjBVx35d8EQLBNdsbZCiAq5zfpXCgDVIsg6hnMevOIdRU/CwDYHNiI5Zj1XRMAIZGxxma3Uq8HpOYCFpqBB35vx2LUvEtGJeBGbazpIgtzYQUSjQAE3Y9kIPoXLpbMFMZADA8cVlLWBcZqFVAuFSQGQpx3AiCy8LsIclMItHehi3EQTC+fBxCvBNM5fw8MiNQZdfl0EhOjQ3j0gYdwz30PYmIyKiCBg5jiSTLgHSV4fD5B4DRwreFWVeFPGwSPu2JQub/X5RbDTyPLQaYrNzJgkgJSBBRamEYHQmqDzH14DR6jBaB0xU0eI8ZPgpmyAk6krUYpaq0WxydM1TyyA9zvv/7rFil25Qv64fW5RYSKK4T79mbxni89BNeSM1BKTcPpziEbCOPcliiuPacXv7uhHYHwYqQCXiRHdmFmJoOCn1HWQXGVqFTUImamJ+V+WQW0VCjg+Sefw9jEhKRARuNpAVmbT92AUiGJNasX439u/XHFbcP7ZIlvBkkqBqIEZ6mMngX9KJZcCITbcMcdd0kdjGIxh1AwhPa2NuV3dZTx1a99FUtWL5NrM06FYa9U17RufFZawlqzA1UgocGGERBnFA5LJ9N49rmf47GH9uINv/MmnLr5ZHg8fO4qjVcHrpoDKWWiN6UOmtthDn7Un2vjVgMk6gocGcyBJabiWEa0vLOWA2axNRaFy5rVuakOhxlA6D6VUxsAwnpebTzt2I1m9zAXEKFBozbCdc9pAyBqntOsHmocU2A15HYAYE5MgXEi8/G2gIKaNBaAUxek2bg9zADC9plQsp+sgiyeHAgF6U5cCAdVZtNJDB89JAqVFQBBRresmAgCCK8jD7fQUCkEWjvQu+wslNxMPD/+K3HKO1Sux9U0e0vnv///TQ+UGYTIF7qYw9Dhg/i3f/kCli9bhXseeBj79u4VBoADmeqG3HTFSxnclAnI5yWlUMcm6DoUEoxliECROhQQ4HBUAAHPo4EAz+v3+SQNMMdiV1x9Mz2ypOhB7Z/VEwo/F6EpIn4j0l+KW3l8FcpclPI4oB1lBEN+nHXWmfibv/lrjE6MChgaHR3FutPOBDLAQ8/sReuyVVjU0wJfOo0n98bw2R8+h8HulVjpGMEXXrsA55+6DMmuFoTiCRyejgLZSeQLSqAnnUygvb0dE5Njqs3ZjEhQ79vxAvbuO4jxyWlMT0fFrXHdtVfj4YfvxuDRgwiFI0aBIgprlcX9Q+PKvpaaBe6gZImk0jlhItau24hbb/8hli9fKWBj3759UlLY6SjiG/91C5atXobp6BS8HoeIWOWNZ1ZrvJsDCKXrT3SpsmAS8Sgef/xneOi+nXjLZZfi7HPOkZRA7W7RfnPNQHCyFQBBtT1LHEGtMa0vW12PkdA0tLqn5jEKNgiqanSa1NtoJgOlDXUFBJmEs6wMhBV8zIWNqMcmNGIZrG2yAjQ7RqXeZFePAbAabXnWdeISzOe2YzEafW93HfNnSml7NoiwvZ8G7ot6gE4FASsVW77TrS1d6O5ZIACCweGjQ0fEhVEpFGgCECS3XI4svBKhnoAv3Ib+Veei7PRIxHo1APX4NTXzAOL4fTbHR8uI4FnlkaWyizkc3rcHn/n//gEdHd14/MlnMTU5I/S6VnnUmRAV6rLMss4ZuL1KZVEXs6q4OopFAQPMwCA4ENDAAEWfD5l0Gm6fYi80M6EFbfiZ9q8K1W2oSupO44BVk2htYKBEjVODQQoIKalYBk+ywueXvnQT2rvaK6W/2e5wtwfTI0ks6F2OcEsAiakhBH1OBLv6sG9qBlf/4wE872nDua0j+O8rTkGww4WIpw17pqZQmByRvmNMRzweVRkUKaXBwPshE5GKzeDeex/A1GRC4iJGR4dxzQffi0MHdyEWmxbtfO5HzQzeD0t853OKEpU0U4ZfSX8F0NHRg6ve/0H0L1qBjs4eifl48YXd+Lu/+is88fij+N5t38WS5YuRSMUlCpxiNuZy2noFZ2YgxAQbrI18LvoeatKU/jcYiFhsHA89SACxC7//7jfjvPMvIpSsCoRVtCAU5W8GEBWDZgkIUMapqjKp97Max1lAombkNAYQ5vVT3fMcQ6ZDU4NupKFqFsJ8y5XPTDUhfh0GQvdXo3NYQcsswHMM9z4Xt0S9Sa0ZcKgHFKzgYBYjYaGQaq7TwF3RqD0113TQBaoYCAJ8Ckl1UHjO6ZBqtGYAISBaAIRRVItpnI4c/A5qP6Tg8ofQv/o8lKUSKosSVtV8jw9jMLsV8wDieH0yx1m7ONFNjY0gPjWBL/zT56VI0lPPbAPLaeu0LsY1KKStRJI40HSal3Y/0HBz48St4xRoALlqFBahIrHMVbALuQIL1ahUJu1/rIAVUzXEygqXcQ3G/nIdHb8hzIgyJiImZVzf5/YinU7gdZdchH/653+U2AcRzSk70dnZiXwmhoHhISTTSdz+v/+D57fvRSwGXHf9h/HhD7wdL+zP4g1f3opYSwDfvbgNrzm3C45yGLlcEfsP7peKexR90poLnOBIbbKvGCTq87pw7z0P4ODBAezbvQv5QgoXXXgeSoWsuFwKRppqKpVBKpNGLleQdFL+VrEgShyLIMXp8mBiKoabvvxVnHzqmWLA6aL++Ec/im/d8nX8+Mc/xKLlizAVHYeXaas11S/UC6eNmJauFtBgByAoHiUTIlX28ohGh/HLu+8UF8ZVH3wrzj77NXByJWU8A/18rC4MnaZZpfit0s2zpaitRrrxarsxgGhK4RvjsDFIUbLc1k0bsxqXggVAMHPIarT1uz6XKUCf23ofzRgIu2vatX8ubWi0T72V+1yOse5TD6A0Ai62QZQm4KCr8TYDNvUABWOSlJaKyrToW7AEbe2dMmaYBj42clgk/iup5pwbma1iBFM6kUWQAeKuNBxunwCIktsvmWHzDMSv+/bNH/9b7wFBzDS8ZUia4tToML5281eQy5fw3PYdGBkdN6lGqoj7oh6gHDhgvQW1SuYmoICpmGQeDBeEBhIcpNr1oDMqSINXjjWJDukJk+VvdQEqzUqYZXedxjWoBUGDK/LaxnU8Xi88TB91O/Cd7/03OjvbRNCKrgYyKx0dXUjNjKJryWJ89ZZv4Bc/+RkO7xtAplSCz1/CLV/7As4947V43xefxR3RNnx0RQrXv2clgsUwvE4HfrXrV/BwhUI5bYnxUFLVpDbZlonJcfn84QceEoGqBT3taG33wu0qCdPAGId8No9sOoecaGTkkM0VkE5nZLXD/qN6JYOz6EaiSyPJ/QtO/Pd3b0V3bz/i8RjO3rwZiegMbr3te+hf1IeZ5DRcQiJQO8N+hW8FEBUgUUnrNYqXFanzTxGpQ7jjR3fgmScO45ob3oZXnXmxLYCgC0OBiaoLQ7/kYvTKVm2HqrxyzX6WkVHfYL4EF4bJbTEXgGELLjSgMBWiUven7seOgbADDtYkE+t92gkV1gAWG9dB7Tlm10Cp7dra/pt1/Tm4JY4FEDUCA3bfWV0Uuu11gYupvXoR0whM6UWL3T3Iu0GlW0lfVQBi8aIVCEv2URnjE6OYmhiUxRLfd8XYqSqcnBnpwqAEfFgARIp1OLFk7QWAN4jyPID4rdu++Qa8HD1g+BD58o8MD8DrKOOmf/kCHA4P7r7nfkxOzUiMAyeWfFGn9jlRYOQQDTVqy/iqwaSAgnlQam0HHfOgQQUBhK6YqeWtaXx1UB6RDQED/6dB1cfriZ9AxyvAwQiqLJXh8iimRISoUhm89a1vxt9/5m8xOjqEltawAholh8RLlIoOeIMeXH31B/H4A08JAPAFvRgfH8EH3n0FPn3T1/GZO57Evz6bx2WhGD57/amIOFqRCmQwtHMrPG5VmU+5WKg3kUc0EZX+mpqeRMQfwY9+9CMMHT2Ma665AqFgAfH4pMQ1sBw4gQO1HggmyEKwYFU8nkQmnVVpqnE/cvmUsCsCunwBjIzN4Ac/vgt9C/sxNDyIV599FoqZHL7z3W9j0RICCNapKIPZudp8aIOmJ9O5Aogig0FLRUxM7sMPbvsJtj59FDf80dtx+uaL4GIGiOFqMgdRqr/rAAgaPCmpUDWyjYBDM/XKZjEQc1mp2w2jeit/va+ACiV+oD7SGSNGDIR2uZGBMJ/LbCSlD2yySGvcDjZBGHO5p+o1a7NwZgME+2Je5jY3mmY0C6PHeiN3yrGCB7muESTZ1H1iAQ5WoFEPINjtV3MvTiVAxx8CiCWLVyIQDMtYZKZVPEqRORUfIW20AIhSKYWQ0wWvMyULk+VrL4Aj2DoPIF4O2/VynEMrKFbklWUwG5r8km+rBoihEqxEUyypVfKeknoyKHAGFdrt83K09+U+h0zGJBD0b2NO0wsk1ioq05i7xSOujLoReibfMZ2IpaPiCYxMjGDvCzvw0M9/iULJgYefekZkmzUgEJvAvH+pe1AykLdROIegwVCpqxmslfoIqlBXvY1Ut+0KRFf+rHcgjaRRC4OAQViPonaZAN3tXtx+2w9YYBd5hwueVjdcnhz8ZT9mhnOIFyaxct1pePDOn+BfP/cZ7Dk6hWCgDdGpAVx99ZX47D/+Nf76vw7iiwNeXBiK41sfXI1SWwmuWBgHDjwnE4HX60chz7qTCrhEY5NwOgoYHh5EoKULt/7v95FPTuKtv3cGitkAcvk4MmkmWJaRS6dEzjuTUwJbmVxWMlNS6QJKRacIZYmvlFoVrDzq9SBXBJav3oBLLrkUrpAf177jSoTdHnznB99FS28nkokZeKQ/SxUp6QqAMNfBYO0QlvNhoKMYdINud2oQWEAhn5M4jcHhPbj91juxY9sYbvjYW/Cqs14Dp4uFtHTMQ1UNtJrKqVI2NWgxSyjrz0j4Vr+3rxFRz2Aq42WMb5OLocaHbXpv7M7T1HVhee+s59DH892vgArzMZb6HrMMbJM0UrPrxK79jRgUBVBmu4jMRpMF19SzV89J96dLmDs3/AGutouIJyg/XzCyrZhe3Vopa83v6CaEoyAaKEo6gu8Va7WoY2q6xGzsm2R5aABRM6dUb0CywvTWNKNCz38285CV0dD/Ox10Yah3m5lonZ1dcpapqWlxQfKe9fsuiyb2p5HGyfHHceh25OBzFuF35NGy9mL4fSFVqdZQ/325bcLLeb5XfAxE7UMwhEKckiSjMEVRTYbVinLKglaAhOxU7XIBD7K6oOE9cYAE76BYUKtuPWfQsLqMwct+4v9qsqiOu3whix3bduCmf/siBseO4o9uvAHPPfI4BofHsH3XHgwODlb8ezR4fOtloGjAoAPCfk0AIee22RwNAIS4ToR5UMF84kbI5SVFkboI8VgMH7/xWrz/umswPj6Jjkgrdu3fiYWL+rBw8Un41N/+G8IeB/7ub/8YQ9Fx3Hv3/bj5c/+EPUcPo3tRD+7+5lexePFJOO+mX+HFXAf+dF0Gn7i0H7lABJm4A3v2PixBoHQ3UCsjl1ZVMMfGRiQr4uChA4A7jB//8Kdw5OO45sNvhKMQwfTMiOhs0GVRyucqACKfLUglTQKIZIr1JxwqiyWvqvZ5PG7KOwmA2L3/CI4enYDb50ak5EJ/Rwe+9M2vYOGqpZiZHpeJqySoo7actpl5kD4zAYhK6Wynrq5ZBRBHju7Ebd/7KV58fgIf+9PLseXMCwGHSuPUAFP7gc0AYjaDUGvweWdmA9Psbz2xV1fItS4a6yvUSCZKxkIDgFHPOJvbyHdQG64KGDG7N6TITG0ba+7BZABtAYJNlkgNQ2EYw3ogy1lH1bNiMHU11Io2h+oRgkqqrUZaOuQVmpmZQCarZN/J3vn9IQQDZPN8SCSZQh0TtUV53USdlOdxSiqjrfE3+l3HiNgBDOl/4wHOWlxUmJ/ZAKIGQM4BLJgBlbWtvFcCKQ0i2M+MAeO7zjRmFtXTcT/iDqGjwhCSoqExA4iAs4DImtfMA4iXE+H8uucSAMF3SM8EGhDoEtVmw2ShG9Wb7RCgoCeLCvNgARa/bjv/r45n27mZGRN9PwRNGgRJFxmIl3EP6WQK27Ztwz//2z8j5Avhqve+H6vWrETE78FNn/0nRGNJPPH8rzA2ooIoRSyIRkm7Lv4fe+8BJtlVXQuvyrlz7p6ePKORRjkijbLAItgkgwFJBINtwMKADTb88DBgi2SDQRYKiCQQSBYSoIAEApTjaKTR5NATejrnUDnX/6197qm6fbuqq1sRvzc133zdXXXr5nv2OmuvvbbJtlY/sAqBz212xRhWnBksVEZVoV6uGoDIs0uelHSqh5wTOrfHhWgsghUrunHPHXdiKDUBZy6L1lAdEukE/L4ajM3a8f5/vgqYHsYv7/5vNPhdyIQLeOTBR/GTn9+MT3320zjp1GPxrVv68NW9OTTMTuGWd7fjrJNbEEkHEZ4eR++hZ+H210hgn5gYQ119UEpDZ2amMTszA5/Xj0P9o3jw/ofQVO/FFe+9AI5CDWLxGcQSLNvMqd4gCfpj5KTvRyKleoWQgUin8qKvoI20y6G6cwZrgiLG2r7rAHqPDMPndiFYsKG1sQHX3/QDNC9vlYoQKsHdPg+yGQuFLfGslD4ggFBsvO46SJMpdU7prJfLZpDPJnGodwduu/Vu7Ns1jX/+3Ltx6mnnIV9wyiyTryJ4MPXEUPfFXIZBP6g64L1YAFEthVHpuSsXcKulBhbznaVWeizErsjwZDmAavuoF9fLaQai0vek5buCDCbTJqPFuwiEg9KDJRJVJnDFNKLNJeCBIILmaukUK7XSxXJrzUzRo8Q6u5fxygBZLIHUf5fdbRaAAAAgAElEQVQN/CafBwOJzD0jNsWEWkGABgJWEFhuX8ygYR4TkVfPSjE+GL8TRKhJKNlY3biuBCCogSADQa2Uy54pMhDBtRfC5w0eZSBeroC45PUqlY08ACq3qtYg2iZS+7k0bHQCs0FaNls7PlLdrnKZtjlpDHNKY8n79Cp9oRJjot+n0+P01BT27NqN//n5Lejt7cWXvnoVutq7EKehkz0PrwP4zy/+u8wsn9i2HZNjJRElWQICCK1vMD+k+qRz1itIXIMFAo7S062CTblZwRIBRJE6NqYoBBCZVFrsqaVbYC6Da757Nc4741wcDg+gLuhD0OaBze0EzRnTuSC+9+s/4upf3I1zOjtx4398Co0dbhkA3XAilXbjuzfeiS8daIazzom3Fnpx9YfPRareB3vOicGD22HP55DOe2QAHRrqR0NjCH1HjggA6O8bwvLlK3HrbXdgbGQSK5Y14bLLz4M9H0IyFZGURTQeQy6TLQKIZCItlRi8R+OxjACIdCEHp82JfDYvLAets+FwY9vOHgwOT8CDHFp9tairCeHan/4AHas6MTM5ISZZKfpzOBQ7owfpcgyEFUAQkWsAwXRQJhXDgUPbBEAc3BfBZ/7PZTj5lE2cXyma2tC8FJXoxa6cihKfH7xK75mNrsqzD3MBiJWBsD5q5oChB37rMosBAqXvWAFQ6RPreiqyAJVKJU3vVwzwxuYq7XMllkTvJQHEQqBDAwhrV1NzF1Iar6XT1Oyk5X4SraChY3E53erRh3JiLAVj1eSuxBSVxoTivcjZvMnpshwIKKYwKpVkmhiccuBgHnNhEZ2WAy3m9YiA22gSp4G3PkadsliIgSgLIJjCIJNzNIXxKkVK82aLHBcBgMHYmtiDVDKCBEvk4nHlEMgmJ063IGn+J4CgKp89COTGYMtlrZH4X8BCzGNgzHoOI3azKmJsdBRPPv4EHnnwIQEOvPnpBPnv3/wG7Dn6MGTgDriRjoXx3a9/E4lUDs/u2o2ZqcmioNEKIAQoWJroEHWbAURBA4gK7IOmgMv1DOD1kBRxmQFYAwjVhlx5F+h1ZTMpnHv+2fjBD36AQ7v2INBWCxcb4Tj9cHndGB3uR3NTOwq+enzyqh/jt79/Bp0+4MLTO7Du2C6ExzP448EMtjSsgctei7Wp7fjFP/0lmhsDmKZOKjyG6bEjKLj8cBV8onlIZ2LIZBIYHhnCkd4B6bLX23sET2x+GvaCE+tWd+A9l5+HTNyFZJY+DTZVtpnMCIBIMX2RSMl9qnp8ZJBK5pBj/Xk6By91FtksvD4fnF4fznjNBdi95yD2btmC8f5+BIMBXPezH2LlulUYGx6C1+dGmg21TE6QMphbNBBOoa5LDIRCGiUAUcjnkEpEsK/nOdzxi3vReyCOz37hchx/wlmigRDgbhLOCogoduWsBCD0DJTztPk228XgV8YnYikjTjkAsRB4KJtCKAuAKu+zed/170tlJXSALXesi2UgiuuoooGQnL1RPVJue0wxqKonxWTp4KmZJ6bvVBkwrzXFs6rFdzEwG9svF8i53XxBgQ7rq7i8uV1rucmHbW4L8cWmL0pAp3RM5vfKrqfADrdzGROydWYAYdZA6BTGPAbiKIBYymP8ci9r0A7CIJgABDFxIoY9+/dIWSGdEund7/MHjPJCpZynzTGBRF1dA4KhEMjTS4WAUdpo6Ub8ch/MktdvTk0o0YfBe9ogDZ4OHjyIxx9/HI8/+hiis2HpuCj20JkMmpqa8Ll//zdkE+r8OD0uRKYncPXXvi759807dyI8NVX0emCQZ7WAnB/OHhgsTCSrCiRLBxA8aLMGwvzwlgMQ5lxznhqIomLUBrfLISmM+35zt1g622g45Sqg4PQgFGyCPZvFTT+9Hm9406Voa+1E3N6NG264Bbc/vg1DibBkjB31q+DtPgHuvA2vaxzCZ99/MWoCdsTghy+fx+jhnfDWBhDmHDyeQSodRzg8JT0o2ECMjbx4/p566hlMhWfgd/mxrKsBH/nom1DI+AVAJJL0V2DJZgqJONkGtjRXAkoRUZoYCHveIdeNZZy8bp3LV+DHP7tdfCAeuutuvO+yy+EL+PCj225GU1szUlFlZgU3mYvqKQyriJJ5XM1AEEAkYrPYu/9Z/OqO36LvUBKf/9L7sOHY0+Bw+uaIKM0MhBlEqmA2t423DnC63Xd59oFLVS7TLB/wy/suVHqwzOxMueBfKfCVli0d11KYjYoum2V2dCGmoxojowVRFRkOU7v0ssfqoIGSMm2TgG8EUNFaGeWLGqhJJZRJ76G0UpWvn2zPxCCYAYqBVIrfL9ezQpZ5AQxEJfCg3zefBzNgUNb56ri186TDyRR4KYXB/bFqIAgg3LasiCipgfAdBRBLjnMv3xd0+YFRrSu3q4hY0jiwbw9GxyeF+mUnSKdbNWhiboM3g9PthcuhnBT5QLS1dcBBFX/WEF3+L2Eg5jxHNmBmahq7d+7CnXfeif379yMVT0jPhLq6Oml2xePloV31ta8i1NSEVCwhA4M36Ed0egL/9pnPw+FwYfuBA5idVAyEnFa7TeXUDTahGoCQB1GnWBfQP8i6zUJWE11pBhBlB11bQQIxmSRWhiSTcXzxXz+Hyy+/DD0H9sn70ZlJJGzAsetPwqHHtuLTn/0YLvv4h/D6S9+IkNsFe40fh4fjePyJfZgIJxHN5dEUcOKCE5fhhO5uJGwRZf7i8GPvti1IjA8jZbchF3ShVgSbLPscxfbt27HvwEGkUxlEIgnU1tRjzbp1qAnU44nH7se7LjsXXkcdpsKjsDs8ondIxJiuSAuAoDU1GQjqU2LRNDKZAjK2AnIpOto5wcGKqaZV6zbgRz+5BS6PH7d+//v4+lVXweFx49qbbkRtbQj5VFKehlgmBbdTmT0VA6VFA2Ev0EhKmUmpVuUqj6vAAE2tMkjGw9i5+2kBEEN9WXzxqg9i3fqTRURpTmEUUxlzGIgSjW0GA0Vq29SLoRyIKJ8CMR5jU6MrM1VuBgLmYLDQ7L0ckLAGmvIAoZQiMg9y5Y+llM7j5y+EmTBfy4UG1eL2KzAQ5c4Lr7t1/dxj3gvmBmhqu2qioC3m9bkyH5OyQy+ZxJXbX6kCK1dBo8cLCwMxD+QswEBYr988gGK8YWUbrH8XS3INdk2dDyMNx+1XARCswjADCD81EEdTGC8fJljamktRvlTSmUUmEcbDD/0BnkANgoEaKcFhXwD6Dnh9fmWpDJbeqQDAoFpbW4/GpqZSNPtfACDIAcgMIJeTro6PPvwI7r//fglCExMTSMVTCPj96GxrV7XLIyMI1ITwjW99E8GaEGLpDPxuL5h/9wQ9GBvsw9e/8GW4PQFs3rEDkelJ+Z5sgwAibVCOuv7f0q3PzEC8UAAxZyA2VWGUbbJkU+Vz0qejUMBJJxyPO375P9i5cwfq6muQtzmx89knsf6Mk9EUaMHn3/IBHB44jNGaAv727z+G8y/eBLfDjRZ/UARjYTvLPcMIMJgmPEhmkph1Z1Efz6Jn/y7sG+pBqz8k9tiuOj88hZykxrY8uxV9fQO4+KLXonvlKnR1LkMwWCNCQ78nhP/zuU/i+JMaUBtqRzwxLa25mf9NxtOIRVNIJZnGyMi6YpEoIuGkAIi0tKNg0tmGUE0AU9PTuOx9f43L3vtBDAxO4Ntf/TJGBgaRymXwH9d+WzqMhsfH5RTavYqBMOdurRoIDSDEvdMICqSVFRhQAIIMxPadT+KXt9+H0cEC/u1rf4s1a0+UBl8U0hWBgxhIUSdTorDnz5DnlhVaGYj5QXrhHL4ZLFQKGJUCu3n5SgDCOhbNZwPmVrkstC29PfO2llRGWkFLUQkYyTNriAArjalmECAdcUyMhOyvupOKaSoNGNRyBekIy1JHucfmmVpxIqc0MhW3b4CWeZ8vEkBo0GMFBwtu0yQA1+yJ+fvlvqvf01UoRZ8bnjOjhb1mVHQZp05hOJAqiijJQBwFEEuL8K/Q0gVkaeIhqYc8xvr2omf7FmT9zWhrbZYSu1BtPfI2F2bCYdSHggh6vUgZZZ5MY9AquL293Vqu/vLuv7mCRM/CS7VLJQrXDGaM36UJVjYpXg0PPfQI9uzZg3POOQdtbS2IxqOoq6tFLl7AE08/JS2gb731Vrz3/VfIMmNjY2htbQX1Ao88/DDWrduAtatX4/HHnhTmIpfJy4yajIV6eJTbJG1bCSRyDDKsysjmih0zVWmT6p6pByZNZVsfSv2+9QG2DsAUgUl/BnbVzCl7Z35HG1M56fkmFQNZtLY14o47foFMlsE3IR04W5o74G9ogMvvxTVf/gae/NEv0WYPojcXQ483hdddeC7+7u/+Bk3NDZLHJaB0OdxwFmgg44DTm0N4VqWCEskoCvmU9LvIpfMYHhjB6HgCe3v2cDKOq6+9Bj6/R1gPGkV5mHJAHm5HGo89ci/6Du7Dss4upBMZ6czJVzIdRTyu0hipZF5+8m821WKdOYWU3A+egVCoVsRrF1x0Cd7ylrfiE5/4pIDG7uUrJAX1uc9/HvX1rPKYFVEbqdSCMbhzWxpIzPlpHLM67wZdZGggeG3zhQQis5PYsfM5/PqOx2R7//7Vf8TKVcdKu3fZNwEbpUoMfW1ljdQUFUWcRu8ME9tkbrRVaYa/0AO4UPBcDKDQ56Vc4FdBsnzqpRKwqLY/1u3ogK3fnweSrcG3gqX2Ygapsvu2QIpBAYgKDIFmtSp8v/i8W1IUCwX2csegPCXme8QUganhWWL+rpVBsIKLassuBCCsQIO+k2oHFfiS66l3GoDHpkz4AoUM7M44GlZeAG9NvTxqBQc7ds6/vxZzLV+pZf6v94EonkgOlnY7OFlz2XM4vPd59O7ZDnttK3LpFPr7erHx+JPR3N6FoeERNNTXwSd5f7+Ux/Fld7rQ1dn9ygIIRgbOMrVW0KRhkJJIWmFpAC/FJmrhaDgsg/nu7VsxMDCElpYWbNx4AkbGxvDDH/4QwyODuPjiizE5Oo23vvWteOyxx7B63VqceeaZ+MpXvoL3vve9uO93v8Xv7rsXU5OTcDjd6GrvEIHp8uXLZd0H9h/AdCQsTa8YVPlift5NVXY2JY2kuG+iMTFMnBj09O/awdIcUKwPYDnq2Tyos+RUwJ14PhiCLxlQVD8OXnCWUZIu/drXv4JLL30t+vp74XbbBfy0tXXBHfRj38FD+Nt3vw/NMTva3DUYd2RwyJ6ELRWT1M6GDcfgtNNPwdq1a+H3BcR1bvfu3WJBvXv3Xll/NpfCuZtOw969uzE9SYfOrIgnqUtYe8x6XH3tdSLS5fjh8/hUO24n2YoMDuzdjOefewyd7W0Ih8NyzhKpBCKRuDTPogtlKpWWdAYZCdpZ05HS7fLK/enyuOH1+qU0lMwZf2fJKGc/TDfRAvs//+ubaG1pxvTsBOwOlrSSn7L4QJhKOAVIGABCXYcSgBA3yVxeenckYtPY+vxm/Or2R6Uh2Nf+45/RvXy9kcLQs1NTPwBjIJWB2Agwav1qsDWz0jQsqhSM1fsLW1VXCthLGWDnswqGi2YFAGG+P/V2yqUszPtQHhyVShzNny/ISiyRhVj43CrPhoVeLxRAFJ9zC8OwKABhNpoybpZyExDZxkIaikVUXJQDE5X20QpMZFw7CiCW8qj9CS9rjFWsz3XaCxjt348//uYu1LUtExvhaHgW551/ERraO3Gw9wiaGupRGwrA4wvJAC1qYocT3d0rys46XrYjXyBNItkB1RdKzcILBTmOgf4+7N27B8PDI1JKePjwESzvXoHHH38So6PjEhDZyIksAystOCMeHBrCSSedhK6uLpndMsgf7D2MnRRKzs7C5fZi2bJlWLd6jXgqEAj09PRIioPDaSqRhMdDy+iCdNYkcshy2skqC6MhExtj6ZfOE5rBg34AF4Pwi7NWYZXYZyILp9Goi0ZR7PBJvYDf40U4OoM/f9Mb8Z3v/BcOHjyASFS1zV6+fBkKeSfgcuI9l12Ondt2osNbgzpXALFCHqP5hARZtg9nW3AiM9pgs5FYLq/alLtzdvFgSOYS2LhhLT7w1+/G7XfcgoLdgdaWdgR9adTW1Yum4d2XvRd19c1IZQh63KCHRQ4BYSASyTE898xj8LjtGBwYhtvrwUx4Gk0NzZI+Y5dOBbhogJWQ/9ForNgumxbbvFWYbuOYygDP99x2H0bGJzA+MYVrrr1emJTJyXFJsdB7lKyclZ7n38X26HY65ek0gWH6AzZMmwsgnt78GO69+ynMzIQFQLR3rJIqDM0g6br/opBSz8bmGBmp7ZgBhH2OU2XpKSsF1KX1unghgOKFAAgriHgpAYR5rHkxYstyY9a88/MqA4iyDORLCCDMExb+Xm4yU26ZSuO99fscJ+ReMJWvSwrDAHrkIM0MRP2K8+CrbTzKQLxsAXWpKzYFYNFAcJjNZTB4pAdPPPIQItEY4pFZuJ12nHjqaahpasahI4NobmlEbSgIl8dbdE5zujxYvnyFEv5U8CVY6u5VW95avig4QftZsOohr/LRscgsDvTsw+GDhzA9PYW80biJM+W77rxHqOTXXvJ63Hbb7VjRvVyC64EDB9DW3oKhwRHRQzQ0NEjQYdkqZ+eBQADt3V3Ys2sP9u7dK0Glo7MT7e2dkouPzMyKEI/0nNNhRzwSFiaAQIKghIGPeXC2AhdNCXUI1EkYf2vthH5wy/2sdn4k4LADJy3uxFFUXZhkKiXHE5mZxvpj1uKuu36N/v4jiMWjwljwe5zlr193LL72H9/Addd/T9pju+BEIZNHIpVChp08Cnl4XG5x7CSTwBcBC4+Fs353Oq1SErEIPvz370dtvQc7d29FS1sLGhoaUVfjQ31doxg/HXvcSejoWiFsAM+lpFu42/kUZiYHsfWZZ7C/5xCGBsbR3tmNiclJjI8fwelnnCL+FdFYWFIf4XAMiXgOiXhaunLqc8vmYBQEs0ST+RY5LzYnRicmMTo2iauvuVZ0PFNTE2L+kyMoMpUhmoFEMY1hYiDmiSizZF0SiEdn8NgTv8cD92+X++rLV/0jmlu64XIHTCZBJSU690ulNahwMFO0hlmRYZ0tJ9v0AJQLwuVSCNXuGfPniwEULxRAVAIRi01jLGbflgIgrPtT6TzN2e6LBBBkwBY635U0Cvo78xhIM3gwMViLZSCqTU4WM4mxMg3m87UYACFVGMZLA4ggsrA5Yqhbfi78ddTZMewcTWEs5Vl+eZY1qjD0OEQHvmRkBs9vfQatTY24/fbb0VgbgsOWw6p1a9HU2oW9h3rR3d0tgywrM2jZysk0Z+ErV61mcurl2dcya6Ww0+k0tpcr2WjzBqOhUDgyJdqGviO9SKUS8Hm88LhULtnv8+C2X92DgwcOob6+UQySRscmpFKCmofI7Cy8brcwDmQjTj75ZPFwZxvrvr4+ARI5G4RSZ2CiwLKrqxsDAwMy000lk9Isy0UtgKOATWefJYGWlR2nnnoqjjtuI556dgeOHDmC5557DjaazHDmajdKYY2W3y8GQEhAZ4WAZiJyGQnM1Cpwxt7QWCO6B5rdDAz2oaYmCI/HJ0CJg9vevT346JVXCigLx2NI6xbk2TyCDg8yDsU0SIvwfAHNjU0CnihKpTFVjdeJdDIhbbnf8VdvQmt7DQaHDknXS48/gJHhCWFs2OJ343En4cSTT5ZEQDrLsswEMoU4JkYGsWfX8/C5PRgamEAikceJJ54uAGXv3i1YtXolPB5HsSaevhAz0zEMDY7JT94Heh+170YsGVOmV3YCn5xoKq7+72vhD4akCyitvPkdq5GUDjLlAISu9ddVGExhMG0Ti0zikcd+h0ce2CmpnS986Uo0Nq2A0+UvCi/NPTHMLISZIi+aExV7b1Dkpx4KK0tS2s+Fn8ViLrySWVOVJ1mfh3JBsJIGolLALHcM1cBMORDxQlIY1oC8mAFMtl0FQDBFYA6o1mBq/b71eBYDIOYEfWu1VgUficVqLCrpIcxjkj5X5cCFugdKIOnFAoja7k0I1DcfBRCLuUFfmWUKikXnoCRNs7I4vHeXBMwNGzbgsccfwsTIEOz5jOS3G9uXYf/BXrR3dcLjdIkpD5XknK2SgVi9eg3UtJEP19w+GS/H8ZSAT7FvIuLRsATl/v5+DA32yQ0sdLVbOSW6DMU837/qG9/C9PQsfB4/JiemsbyrW5Z/51/9Fb7/gxuxesVKCe5TU1NYvXK1rKOpsQX9A/2SQ5+cmRAvh9aWNlxxxRWif/jUpz4FfzCgtAwMhukkXnfRhVi1slvSHG9/+9vwvvd9QNZz5jnn4+abb5aSRIo5Y/G4Mn5iPxKTI2UlEDFvBmKcZPP7Yp+bzsDpYpAtwG3YVnOZa777LWzadA527d4hQZPnp6mpBRTnMS317nddgYHhITFp8vt8iKaTyDsdcGby8GaBnK0At9eLcILpAic2HHMMagN+TAyPqnNPxoIgCgW874q/RGdXHWYio6hvahC9w+DINArZHNra26XRFdkLbyCI4zYej3Q2L/4iHhfw85/eCL/HiZOOPxmtHR3qeno9wnQw7UL2hIxNLKZSF8wGTU2GEYtQtBlXAtZ8HqlMWtIjfJH5cdrY+8ODTK6A666/Eb5gCDMzU5LCsQZXKwMh4MxBjkAPkIaHh1HGqQFEPDqFRx+/XwAE1/GZz30YTc0rAXhhs2vxWOl6a/ahEgPBSWtxX0y9MMoH4MWlMBYzm6/0/FpBxNx7cuEqkHKsiRkQWbdZie3Qy1WtylgEUFrKuZjLEJU5Q0sEEPPWsBQRZTm3ySUAiMWyD+Z9LAcwFtJpWMc0isrlZRJRLsRA1Cw7B8GGlqMA4uUIpi9snTnkaNdqAIhsNIxtzz2FppY2FGx26X3w7JOPwpZJSf6/tbMbA6OTIjokNe3yccbqQSqZlqC3evXaorX1KwEg5N6TUsU84tEIjvT1omffXszMzEhjGq9DVR0w2LDrIwMOtQec9TKofPqfP4/Gunr4AyGMjowhlUigo60dxx67QYLpBa+9GH/zoQ9JM6Y1a9YIRV5XWyuzc860c0jjrLPOwt995COy/A033IAf/+QmofslwMCBhvpa5HNpRMIzcq4uv/y9CAXr8MMf3YTujnZMsvfD7CwamhoxPDoq6yUo0b755fKO+r3FAAjuh9ulWnlT86A9+T/58U/gr//mcuzYuQ2hUED+Ewi63X543H58/OOfxMMPPIaCwdgQhOSZEnHa4bE5EMja4Cnk4auvx3Qyjkg6DW/Aj+PWr0NyZhaH9u9D1sGW3xl4bcB73v1mrF7VgnB8Ev6gD8lkCn2Dk4KX1q5bKQF7f89BhGob8KEPfwyRaAIOuxc+rw2PPXgfBvsOoK4mKGkl+jW4fLyGdgGLFEwSGEQjMdXWO52VtFMmmZNjou211OLbncJIUDgpqYJsSgm5nG5cf8MPpLnX7Oy0VJQsNFMux0DoMs6iD0SWWogMwrOj2LzlYTz9xD64nB585Mp3zwMQqr9aqQ9K8XdTGaGZgSgFzPkiz7kBuDqAWErALDfGVAMQiwUElcCE9TpwuUqzennmFgIJiwAQC+3vvOOvwkCI06IpsFdjIF5KAMF15ZcgolwKgFho2UoAwgo25B7XvV50CTRN9iwpDB5HyMb0bhRkIIL1LQpzHE1hvLCQ/5J+q5CVWn9OoogFp4b7cHDfbnR0dWM6EkMml0E2EUYuGRWxWH1TOw709qO1vUO8IRxun9D9HJSZsV25kjMroyTCKlB4SXdcrSyVVCV7fUfoYHgAsegs/F63zKY5kDvydCD0Ss6bTIuUSnp8onlgDv2rX/6GgKGkYdc9PTGJELUdTqeUJ971+/uxefNmmZG3NjfD52WgrYXf6xOBZbDWJ2xNb1+fUN4M/oPDgwIU+N/pCooYz+9zIZGMS3qEwWL9MRsRCccRHu+X8xhLJmB3OkRXMTo+LjNlMziwPpRWACEPlDFQzQ0ICojks1lhT9g7gufg0tf9Ga699hps3/WcGCw5HAURfjI15XB4cP11N+L6678Hp82DlLZvTik9QYplimQNPLVoABBHDlG7DVOpmLg3Lu/sAtIpjPYPwllXIwNCeHYKH/nAu7BiRTMSqRk43A6MjU9ibCyGUCCAltY6OQ/9g2Q7Cvj7f/gXFAou8Xrwe23o2bsVz29+Ai3NjVJW7At44PO7xG66t7cPM9NRYTsSCXUNxI0yHhdPCKaYyIopbQEkZUEDJ3EIZCM42OH2+HHt924E+ymHwzNSo69cOucaHVlZCFZhmEWUalBUIkrlYpnHxHg/nt/+JLZv7YPX48d7rngDGhqXw+EICAOhUhZzBWpaB6Fz5CpIq31hiku/dBmnlX0o/b1wCuPFggcdbHVQ12CidL9WboddLlCXZ1FKA8f89c/97KUCEIsGES8SQGgGo+KsvRoDsYBHxIsFEDr9UC7wlxvKy6Uw9HKVxi8+l7KdKgCihk23bBGQgQg1tB4FEC9DLH1hqzRpINgTYefWzdKD3uHxIp5KIZtICF183PEn4qmnnkJdQ51Q/R1dnfI+Z3365qAWorm5GQ6tSZCnkFHbQCeGyaU06ZIeENWKzCzfn2M1ncfAQB9G+g+KxwADG4MCfzLHr2lgvsfAqX3m7VT326hJcEivhbt+fbcwB7MzEdicDgwPjwpYoM6BDEUmncWy7m5ccsklAiSop0jE45gOz8rMNjw5DZvDDgr0zjjjDAl4Dzz0AEKBkAz27CHR2dkpDANBFqtB6IZI34Hm5iYp8RR6ncxIJidaAB7D6MiIVDLYChkBP6T7rbMXUuQ2h5qN8Tssi9TNeoqzQs6AWFljU/uYjMdw+lmn4mc//yl6Du5DPpUT7wUeC91GCa62bHkWn/qnzyASjYtxmL6+0hjH6Cwqx+ZyYXnOJcEybStgIp9AwuVAloCpYIcna4O/vkbulV17d+DvP3IFujoCSESnkUhmMTEVweRMBB6XC+2tbSQchm4AACAASURBVPCygVUqgYHhMfztRz6JusYOpFJJeHxejAwN4u5f3Yzj13ciGHCjprYBTm8QuWxMynCnpyKw21yIReNIJJNyjcKRCKKxtIhVaTKlUwLq3lBg0ul0IZNLwe3147rrbpJbdTY8KukeVqA47SVBl3rAdEt33WDL5HUgOhO1XjIPBCG2fAqT00fwzJatGBvL4zWveQ08PsXmuW11yNqU4lwAh9gcq/Ot/R+kusUADhpE6OBGhpDtnlVFSKnhl9msqFDGh2EpA0U1gLEQa6ADUKVgrEDH3GZh1vWZ12He78WwFXr5eW3Cq5wA63NW7RwstLqqKQ7Tl8uCiDJW0/O2VwZElDr4lgBc2QBfYf1LAQPmyYv1d7PGo9w6ze6dUnUlrr2q3FxVomXgLQBeZwZwxtDYdhYCzR1GTHkFcuRLeVjKLPv/hA8EZ+bSXjUTx/PPPGmUZwaoe5W2cZyZMrCFI2F4/X4JdMzxMzDrh4uzfG1OFArWwu1xq1bY0t9etfye0zJbVl0QUeGCLwsAMcZwpNIJjIwM4dC+HVJyKV1BjcHXbA/LMVk3qyFA4MDMfeV+//znt2BkYEz0DZytZnkeskp5z1x8PBaTIN7W1objjz8ehw4eRO+RI4hGIuIlwHWwYoM/CQ643PadO4rmUWQTlnctk4oHboOiTZ4jzpAdbqZWgOYmJTokS0CwkkymRSdBNmNwcBiFXEq1ri2jiWDunRMg7SPBYK8fPG2RTMMqsiVkHnKZDDZsWIe7fnMXRscGMTkxDrcBtgQ8uFwYGBrBRz/yMRzpG4LLpcAhH+RiVYTxYOuBvS5bgNfmFCIylsshbMsiVciJzsSWzgMOG3wBP6bCE/jQB96JNasakWP74ixw8FA/wrEkakMhtDQ1I5NOIBaLYDaawNvecTlOPOksxBJxAWi8cN+//ptYs7IJna2NCIbqFIDIs3PnoJRHOuxuRAkgEilVBROZRTSi+mPwvKqZjvbiV8fFYySA8PgCuP76n1gAhB2OoomIuktLbUPUfasrPPQ9xvuHYFUYDJ43FHCkfy9Gx6dw0QVvl2fm8afuw/p1q1DI+eFwla6ZBhBaRKnUFdKOyQQeS90teU9wCQUsFPDg79o6WNiQFwEgNKtQKXDr96sF2HKfl96bq5F4IQCiEkCZByDMF3CRIKISgFlsXKkGICoyD8WTa5QGL8Q0LAJAlNuOvPcCemFUXJexz3M+NzE0LwRA2O1ZePIFeB05FJxhNLaejWBr+1EAsdgb8OVeLpfNwc4cdwEYH+nH/p3Po5UlmnX1cHq8mJmNIWfM2BhsOEMrAgcbqW81K2VQZiDjixUJDOhEk5lUVqoVbI6S4U2lttllj9UKIAzQyVI7/t+97RkZMMmG6Fnl3IfemNHZlMtjNqP2lb9/5l8+g2zKphwL6f5os0vgVt9XpYia0agJhcTumbNZshfNba2yTfbNoPhxZnpabJv5uDvtqkspUxysSqDY0uFQAztBCaMQGQW+PG6XpFBmJQDaBWAQtJxx+ukYGx/H/r27ZZ0MIxIQTGkKUuQFI72g2IHSMgQkOvjzeiTjCbS3tuDBh36PSGQGRwaOoLYuJA3CaNhE5iiZzuLKKz+G3Tv3we0NiIiSM2nNcPC66yZA2orWWcjBl7eDEwT2jYghi2g2JdUpfJFZkbLOQhrvfMfrccpJK5GMzci2+vrHEE9nUBeqFQCRzSQRjs5iNhzHmvUn4N2XvV/YGk7rQwE/bv7J9XAVoli/phs+f1AARDqdkBQGhZMOu8cAEAQiMUltxdkrg/0xEinl7mnjeVEzfnV9ncjm0/AFQrjhhp/K/T0zOwIHRZT5+QDCykBoEMF181wVuzMaplLpRAGpbAQrVx+DjrYNiMXCeODhX6K5MQifu9a4fgoUqGurniftA8LKFlVeXdI6mFMZ9EXTAEIH0iL7JNj9hVVE6UBeLcBVSzlUCu4vNYBYNIioNmExDUIaQFUDSAuO0dWqNKoN8BYRZtnFFwAQ1jJR6/fNVR5lA3yZdS8VQFS6h2Q8M/UPKcdAEEAIA+HIIWubFgBR095plC8fZSCq3T6vyOdUoLucwMF9uzA51Iug34f+/kGEYzE0d6xEU3OTMbNxyGxQavxZCijpAiMvKwNoSfhXatAECU4coIVmLWMpveBBagAhI0SpUybTF5xhEkBw9qxm3mow1TNmCaDG7I39CSS1Ib7rNgE5//SpT6OjuVtmqHQIbG1vN1w17apVudstdDjXz5klKfGhoSEBESwhJPPBfLke/HWgpW6kNlQrqYuZySnpusl1MBdPAMFcfyqrSh+ZXmDw5+cs+2xta8PkxJSAjCuvvBKbn3oCv73/fhGoqvSEmpGISZPTBd3LQ+f3xWve5MfPY56ZmcbaNWtw7z2/lg6bvUcOigaB1SFN9U0iOGyob8LHPvEJPPH4ZoMydyKXpQ5AgUJpnmb4Q5hBTAY5+G1OuNJ5OMjgMNh5XYinUyLA9djdktah4Oktf3EhNp29EbHwOJLpPMbGZxCJJuH1+tDU0Ih8PodkKo5YPIlcwYnPfOYLSGSyUiXhcjuwZ/tm7Nr+ONat7hQtgcdXI26UBw8elpbzFEZSQKm6cSaFhYjH2Z0zJdesmBYwAIQK0tTGZOAL1OCGG34izJICEBTnOucxEBpA6HuW3+d+i403r4/RXpnniCXGPm8DOjvbUdfIWZNqNLd331OYmuqD0+EWrY0EKBOVr0s6BYAJhcYKKfWc6TSGBDc28TIABB8OczDXy/L+N78WGwxfSgCxMIh4aRiI0vUoz2iWTWPIDLy6Yc1iz1n54F5dxDovqJuDdhmnyHnbeQEAohjUjfWbg3yl3/V2lwogSuC4tOdFsLIIAOGDAx57GhlMoaHlNahr127HRwHEKwIQFreRPLZufgyFdBS7t2/D6nXr0ds3iNUbThRhHy84B3qOWAycDCackfKlNAbKL5q/M7iR0mdQ5IwqGAihsalFuniS8dCzWJ3eWBKAMBY+eLBH6O6e3c/LTF+c/wq2YuWCnj3kDCEnc9PcLnUaqUxW2IMvffHLGB2YFL2D1Py7XDJzZVkqARDTDjxOgg2+z/fousj8otDqYk0dQzKd5PBNjkBcF3kuaNIk+5DLy/kT6+V4XMAEmQamMLhNr9sjPwlWpOoin8fGjRuxb1+PBO2bfvQDfPvqq8U2W9Pl2psgm2YjHpvsD1kR0UMoFKUEJjablDAes34tbr/9NgmG+/bvRlNTA+LJBMbGR3HKiadJBc1VX/s67vzVPXK9aA7GoMv8iN2hShOt1LgOCql8RvQVLA0VHYf4cqiyUWI/AphkJi3VKm9/yyU4+6xjgZxKFx05MoxwJAG/P4imBgKZlAAIHs/kRBif+Md/QaCuEZlsQXljpMP4w323ob21Dj5fAAF/DZLplDh+klnieVGW1hnEoiznpIBS+UDwPwGRYmWMwCxXjU3hUgIgrr/+JgEQ0zPDAiDoZzJ/+J/b7jqbpaOlRxpnMdjzuvI+4b1IS+9VqzbC4/chn1XFnrw0g4P7EQlTLBoRQKHZBmpvNAsx55nQvg9zbLXtck547tW1KKU2NOATML3Edt6LGSsWTkmUX0Pl77zCAMK6e//bAYTV98F0fPLcGim7isHfAiCs4KAaWCi33jnfeZEpDBty8NF8zwAQZCCOAojFPKWv1DJGM6pMNoHnnn5cNAW5bBorVq5FOJbGyvUbkM3SqjqHhoZ6pJMqp6zzrBQD6pmpGsjUIM3Bm4GRLb4ZlOrrGuAP1pSMIYp9KV6YBmJ/z15Eo2H09uwSoMJBm3l/zUDooEcKV7QZLtWCXKl+VQfRr1z1VfTsPiyaBQFDdrt03mQA08cgBkkAIuGwHGeQoKhQQDylmIlwNCLgIJNJC3jgeaIVNrdJkBLw+4RZIBXPdToNgEHPAxEMUQdiMAu6Z4XX58M5Z5+Nhx95BD6PBzfceCO+9/0bpUmXHojlWERlaSumCXQQ43ZV464Cli3vwF13/gr2QgG79+yUUk0GUxG7ul2gRvM713wXN//kFillzbJ/g1SKqB4a2bwSH/KlhKoqUCnARsDkVAJPo0yU4kM7RTVpbj8HB2fODgfSuTj+4k0X4ILzT4TXxdJhB/r6RjA+MSOArbW5Ve4zukly/yYnZvCWN/8lTj/vYinndHm9cCCJRx+8G353DoFACH5fSPwpeC8oDYJDRJQCIGIJhGepg+DfKblGwqjQPVwEiwYQgAN5WxZePzUQNyGTz2F6dkhSTosBENwmGQiee7vLKetPZ7JobGjF2rXrYbN7lNkQNSxZycZgZPggYtExzM5MFkWp8uwY6Qt175pSD7pduIWF0BoIDSDMQVqdD7IrCzsdzo+nL2xGXm2W/koBCA1srcf1Yko7qx3bgkP1i0xhWI2k5mzL6jpp2RENIPh2pfSEtcz0pQYQZgBj3Qf52wAwwpiVE1EiBy8npjamRcNoan8NatuWqSMVfVL1+/WVCqXltvP/hIiSBx6Ph7H5qYdxcM8O1NfWYdnKtbDZPPDVhAyK1iEuhfFozLh4Rj97BzsKqlmECi5Ka0CWgmmBVavWyPsUuNHt0esLGN/nTU2xWZUcbRkRZTaTxYGD+6Vef7jvgMzw1SxOCeT0A8PfWXUhltB2FaizkmZhYyUvvv61b6D/0JCkJbgOBkL2iCDdTVaD35sYn5SUA19kH5jP59/sWyG9Fxx2w1fAIeCK32Ow4jkIBYLIig+AAVBsNgEQwkzYDAFeWtotipEKZ+/SNj2TER+Js88+G3+4/34EQiF89etfw89//nM88MADwoaIi6JTgRAZHI1mTtL3IsOgn8UJJ56IO359qzhq7tm1Q7wTuOyzzz2Piy9+rVQesFzz1lv+R+yjE7GE6F6UNsCGeDIuGgENIHRQ4nnV/5kXYOqAJagpSaswNZKC1+lGJpuGz+lDNp9DJp/A6y45C294/Vnwe4jjXJLCoFtkJl1AfWOjdAQVRieREL+NlSvX4Iq/+RiisSTsLIm1JbF/9xbEZ0cRCgbhdfsRiSUEQKiGYASubK6VFSZidjYibb15PVJJBYJL+gfj/rU5kQNTGEFcd92PBUBMzQwWAQRFvnMH1bnOeip1QKbFgXgqjUw2h5Ur1qKza5U0YtHxO53OiQMq8hlMTAxhcqwf8ei0aC4UY6HWm89pRkI9F7JtA0DIcwYF4iRVZXdICqMcgOC6hLEydsAaBBcbFKstZ/58oWVfSQDxUoOIaufgVQEQ5UyjygAIq9PlPEbBorEwf16OfTCDEfPmKn7vJWAg3Pm8MBB5e8QCIF5NaLC4bf9fDyByKbZGDiMSm8GObZsRm51G0O9HS3s3ahtakc4k5Uz5/QHp4UA1PxkI9rGnULAAVTopJWsGHcjBlEZOzPkzkLI3BGdmBBF6EGeun3ntpQAIo+IU6VQahw4fEBHl5EifpBikpt+o9RffA0OIxu6iIjCkBoI+CGz6ZXcKgPjOt6/G5MiMlIESNLBLJr+XTMTQYJRxUutIMZ52sZTOmkw3uFW6g4O7tjzmMpyR88V9yqZoYBQubk90BPQfoDrfqUSa7MWQoounU83sOVsWv4ZcTlIrZ5x2Gh548EH4ggG84x3vwJYtW7Bjxw5heASAS38LpY2QJllOJ+LxKDZt2iQOlyPjvTh86BBqAn65Fj7O5AmgPEH8/oEH8OADj+LBBx+GdHUs2CTdkM2mpYeIYkZ0K1P1wOiBQufYnTmlIeBS7LdRMFrxvv9DH8Rb3/Y2fOzvPorD/b2w2/O45OIzcOmfnYmAF8JGDQ5NYHBgRFpuh2prpWSTQkQaT9FJcnY6gs9/5ZvIFOwSmGsCTgwP7MFw335hilxOLxLpFPbt2ydllzxnvCZkGhKJtDAQs9MxVcaZVEwKAQR/MvUgKQe7B3kbRZTzAYQSUVpnOHNTGDxHfM1EZiQVs/6Y41Bb14pCTns2EGwpkEE6tpBLYnp8DONjw4iEx8R3ggBCB70SgFDdNwkESVsUU0gWAMEUhgIf81MBcv0WqYFYTJCstMxigMMrDSDKgYgX6lK5mHNTMZxU84mw2Dxb11OWgVio6sK0AnlWywTwOYF/gW6fLyWAqMRsVBVRUvxOzR3SKDjCaO44B7VtXQZqXlwQfzWX+pMAEFK1oEagUjmkwd5kDYsF0sbmMkmeNKkqN8rQmBu3kSGQm6+Aof4+1AT9cDj9Eowmp8ZlJs4ulZxFn376qXLeOXtkQDMr8Es162SQlO+CDi7sS8GBKxaLS9OqVDImeoCGhiYZ4DlDZKBiySO/Rz1CbV2djk5z8vfypuEhIZkWHmuBM7Y0dmx7HqlkHOMTI6oPg/HSFLsGEPmcqhRRI7RqTsRzSQr8u9+9FoMDo9LDgv+5X6T9yUaQAYhHokJLc4Cn+JGiOJ4HBiSmbvhKJKn+5znwSFMpSXP4gxLIqHko2FwCJogPHDYlRGSencBDZvr8na22pXy0YLAlXE5thxbZa9auFeBA9mbTprMxPTOJLVs2C7DhdunbodIzBfEteNe73okv/OvnMDg4iIGBXlUV43WJ/oNtrGtCDbjpppvx2/vux/KVa/D4448LKOSLLIxu5kVgpKo75paScVKrxZrC8pAqF9aCAdeOdDaJbc9vkzvwlJNOgsvpk7TY+eefije/+Xw01HkE7EWm4+g5NCjniuebKQyphmH1jqFB+ZuPfxptrV2wOekaSUZnBjt3/ha1flpcuxFJEEDsEeaD2+a9nExkRMMRjsQQmaWIMiEtv7mvmVxetsFArQMDr0cwVItrb7hejoPaFwJiI1mj/EQNnw2eI+0QyuPOFqi3SKKjfQXWrd8o4EyYWcPrRImGuQU67LmQzxQwOnoYs9P9yvHSoa69optL51o/T9ongaCX94kCEk4BHsJIGGODPhathdAsxdxeGiWvCP286HLkOUHF1L9A2LKyBmUKTOrnrbT96pTy3GXnajesgd8avK0AVjM35v3Ux1Iu8FtBBJ/3hRpuvSjw8CIjlxUAzFtdhdLOogeEjPT0VSgBf+s6qqUsyqU+zOszjwN63VY2wnwOi8ylsTBF7Sq2qcojpmVlMmoIiPm7h32WbEkk8hNo7ToXjR3dkr2l+Z25mdyLPN0vy9dfdQChSx6LIEKesNKxUvUuNjI8l3LyDTpbCbvFaEY9ZOxPwZR7Viyfn37qSbQ0NSAQqkMyqcyiyBxQD8CbjiCCAQQ2lwyYDPZ2wwFPlwvKjWQo9EsBXN0QqVRayucYOPhdBmXW3IuA0rBXlQDo8aKpqakIAnTAElBiqNNlO1oXmGc77BR2bH8e8XgM0zPjcxoemQEEj5sMAvdb36R6QA0Ga3DLLbfi+W27JFAfOdwr1Ddv4rr6etUMK5WS7zF1wVcyzdm5Woapi3QmDTd9BIyKiFCoRqVJUsq8iC+yGtITw+4QwyTuH3sw6LJMXjcJRAaAIMjT7dF5DnQ6g+kflnXymNg9k4Hu8OGDmJ1WVSC8AZii+IcrP4wPfOB92LN3p1g5U/PAa8vjIGMUCtXjxz/6KX74g5/ghBNOQv/AoAgtuY8MnDzPPD5l9+wQJ1KyJnzlDHZBK9e5Tr6nAJRLTKC8bq94dPzsZz/D97//fTzw4EPwOr1yH5x11rF417suQTBgR0tjAwYHxnCgd0BMvKgnkeuVUyAqn8kKi3X8mefhHe98NyanZuBx18Hl5HE/iXQ8Bq/bh3g6i8MHDkgKiOeRaZhkIoVYIiUpjGiEjpQqjaFbjLNsVQdscdbMZqQs9Lrv3aDSVhNs8EUTMMUuaEBFcMz1CJPkdMo1pt5h7bpj0bmMKQunNGTTDTQFdgmY4JsFFLLsNQJMjB/B2PAh5XhJKYuhJ9EiSh0U1WCrKy8M4GACEMICGQCiFMhLAVmnPMwjo3kwl+tn+JlYB//KjIFa0goqNCOl17N4VmK+U6V1H837bwUQC436iwEQ875vYZxeLQBRDMKVGIwFfCE0gJB1lKmyKHc+ywV/83W2/q7/1ufHCgwqXZelAghOQrwFmwCIeHoUTZ3nonX5SkrHYGf+7hVwO17oHqv22Z8WgNAB3AAKZByUd13x8hd/o7BLD0SkdHmhtdqbM/etz21BUz2d8PLSdEpR56rigMGe9sZC29s8kgfngKnV/2bNAwOe9H4yxHXWG8pF8yajXI5OiWr00TSyomdJ1Wv3SBVElJJfBmqHAh3CvhgMBGfcO3dsRSQSxdT0mPrc6EioEbGiq+nop2o/BbhwuMyrbdOO+uGHH8G99/1ejpMdMqOzUZU6aGqS9QmYySlBKMs2+RnPk54xysw7X4DH7UEw6C+yE2zjze35AwG4fTRZMsx9jG2TvRCwXcgL8NNGUNxf6heYktCBS2aomZzsLy3DyeCQ5m9pbkY6owyTmMrp6urAdddejeM2HoPt25+XYE7WgeWOUuXh8Yig9T//49v42c9uFep+48bjcfjIEfmcAZxC0WgibgRy5ZOgZ3Z57qtxHGSlWHFC4KAHEs7+ec9JpYvDgTe+6fW46667pGEUmQWXPY/TTl+Dd73ztVjWVcu5NmamZrH/8KQEbIIBnYLi/coLzgBd8HikOVk+7wfo4ZBPYTY8gMnxHjhtbjl3vb29klpjdQtBazKeQSKVFgASj6munrQGJ/6hQJTHq0EENSncHK/Vdd+7Udgt7g9TSjSBymUJFtgrpoBkMiaAkE8cfTsIzE484XSE6mjo7UAha1PGaUaAFcwuN62aBYJpDTsw0LcH8cgYpicnkbdp972SiNI8KNlYdqxFlFyhoTXSLISasZXMo3Q5pw7oZiOjcoFZd5M2P7d6+9bgaZ1JztnPYolpddHm3P0oaaD0+wuBl1caQFQNEIuo4qi2Duvnc1iBcgDCIp40MyhzwIMMigsbUS2WgShGmArA5eUCEEzhBR0uARDR5DAaOs5B+4rVitiTWXN1xmup5/+lXP5VBxBqNDIOSfsgyI1RvKTiFqnV+Kztl9ksS7xYY85GWTaH5Nl1GSDTGuHZaVkBZ5hMNXAgpviNL72cSl14lAjSoQK6DhBakc9gpwGEDjY6+OqZteSaKegydAo6OHJ5mjppHwd9REUTHWMgpvmPHiRZTUEAsWf3TkRmZzA5M1kUcepBU4MQOXV50uuGBwSnhwU122e+uqfnAH56862yb2zIND42KfR5TW2tlFVS6xCNxeXciK21Qelz/TxvDptDWl9z/7kOMioM3BzUuQ6vzyMBhW2teS68Lmos6K1QUAUUDh6L9nVIqTSArnIwyj1TOZaIOlDIsYzWL0CAIIOBLhAMIp9NYd26dfjejdfC7igIeChAeUwEAhR7kpmoR11tA/7ty/+OO27/NVxuP1KJFFpa2kTkSVAk9wJNtGzqp54VS9wzAAMBBP+RPdH3iRgdiSFMAV6PV6pReB14flw2B9IF5VLJjprdy+rxwQ+8DStXNcPrtEuaa/+hUWE+eK9JaiCTlf3R13BsOoJPfuofURtaiXSWHUHdiMdnsG/vI2huaEYsnBENi2ZyyDbwP68bAQSbaBFAqLQF2YS8CCU1kLSz9bzDLhUo11x3rRz75OS40qTQ38HGDqF8xDKyHEENUyTLutdg3bpj4HASUJC2MZ5J/VxybENOGUDRTjxPK3JqiNLY+uzDqKlxYWJ0XJw6NVDTwNo8qNvl+dUgQqUxVHrC8I8wgHMRMBhaiCIgMBBNpVl9tRl2JRBhprZL256fIqnGZJg1UAsxD2aAsxDQqAR+9PtLqcYwj2eVgkq187fUYGQN6PPahS9WPFk8Ea8ugNCTWDMAmZPiyKv7WTeg0ykM5gFlAmgACJ8jg2h6RKysm7pXGXZCc6fPSz3Xr8Tyrz6A4EDEFATLwExaCElHiMVwAbMTE0izf4XhPihsgEHbs85cqPAsHRgV3U4AITXzsYi8rwM2BzIGJvPLivjNsx0ZOMRhUdGsCoXOvSwsc5NyRaP0j8tpl0Slq3AV/STM1K0Ef6NMkAFL2HObKi0kgDh86ICkYsYmx4rsh2ZGzAACBWoYVBpFD+g8B9QOTE/P4H9u+6VUi9AtcmR4rAjGggFVLcKKRAa0WDwGF9uXO51FGlu0BS5VtSCz3HRcSjnZkZKzUzkeMSJmFYoCX5xd87jVzI++GOp8q0oRAp68pBT4U66v29BH5JWvAI9Rmpcl4rKeD//dB/HXf/1+0YLs3bdTWCSeL6aguE/ZnFOssa+66mu4+8574PYEJNeu2I4c/AE2FlOVJKKTcbKnBvs4KAaAL33NeZw5qZwxjoVMkcFCSDWIUY3jsNuEHXGzEiOvWqnncgnY8gmccMIavO0v3oBMWhk9hWOqzLKurgb1DbUyq0gk4iLeJfAaGYvhdZf+GU4/41KkM6oCiALKw72bYbflkE3GpD+J0870kBPJBIFwBlMz05iZncXstAIkPKZMviBaCJ5riij502V3AXanWLPf8P0bZbnx8VFJ58mwZjhxUsRK1iGbt+H4jaegta1b3egcw3jPi2W7un2KrSl0BZEACFUllE7G8MhDd6OtrQ6puALt+vlQplSKOTO/BECaWAiyfupcl8pqywEIvldJRFkpWJu3rdc5Z1+MGfe8fTQYCH2/VAvkJRAwtwrLCg7MAUiPMQsBDev2rUHiKICYe0ZeCgbCDCbLxQ59TcwsRXG79JoR/Rb7x+RUabq0ZTTiXiELn80Ov6uARG4cDa1nor5z+VEGYtHox8o+GCyEBhXRsQH0DQ6JoY6DIj6yBh6vCMr44kxaKHG7opaLDyib8PChtyuRoO4ZIUHCCPiKWrcgAmPHiw+x4ZBoResKParBULMWWt+g0x2cTUt1BtMLRupCxmTje7INDvo5pTuQkMuccTaD4cEB6e2gGQj1mVHeZlpXIU8fCFY5cPamRJQqQNrFgfEPf3wYu3fvVkLK4THZj3QyKakc9rCwOziTD8jfDNykyKkToS2Q5MHTwFCvCgAAIABJREFUKr+ut8+AwpbQ/IyBk+kLMhSsbNGGVyImJdWeTCLHGXE2K+v3+Xg+8mIKlUonZZ+mw9MqgNOvIJ+XMk+P04G1a9fiO1f/F7o7WnG4rxf79u+SMluCCikFFXvqVqSzNnzsyo9j8zPPoK6mQUCDmD0ZaRLuN0tXeQwCzoyyQiWEZQtsm1RkKLhjWC6LzMYQ1xnBzm5UA4ixkRFkcvksPF6vnPdsKonly9uxYnmnHGcqnpAupqmMTap1eF3ZqpuajZrakAAKVv0QGHt9IXzms19CLBmWlJbT6cXE5AFMTvTBlo9j3559wixkUwXE6bkRT2Byagqz0QgSUXVsvOYEFrzmAia4PP1BCPFsNtQ1NOKW226R4xoaGhANhJNB25EX0Dc5HUZ9fTOO23giautaoDsOG4/ZXIdVsfA2mlyJe5RBtUrPmQQeeejXwqQEvEGEw7PF541Mhh5krTNuseAWoM40iLrPNRNhDpq8rzWQ4zqsZZyVGIVKs239rFoBgXU/zWCjWoCfu7/lAYQ56Ojfy832F3rPOvuVe7hayqHa55aB+6VkIOaxD9yWOYWxlOqL4gV7+RkIMzCoBCD0+/OWrQIg7MjBwxSjO4dUfhr1LWegvqv7aC+MRQOI4pk3eTAZjali0Rh2P/sw7A4XahubpCEQ+zlw3pvLcABzAvkUsgIWWBPOGTzdI/NCnZNiZwDTrIBucWyeTWpGwsxEmAcArci3zhzk3ieD4GKTKyUUIwug2A5NT5k8/03AQVdQyACY4YCfK4oOSUVkc2nxNvC6nZiYpmJ+bidCMwjKs8wwp6oJJB9opDCUUaMDT29+Ds8++ywOHz6M0ZFx2T9hKCiGzGYRrKuTXhUsz2SKgv4WouAxZuZOR05Mmajin5qeRt+RftTU1QtYaGxsRldnm3y/JhCUZlrM1x841INZCkjdDoT8rQjVBGUZMgZjYyOYmZ3G+Pi4Ajp2RZsT1BCsdHd04qN//2FcccVlSCUT2Ln9OTHUEg0GUyY2u6RVmtl2/eAhfPLT/x96D/chQE8Kg23S02ahDiU1ooyneB7Z+VLN0FXaR0p2qf3IGOkt4z5iysLpYIqMlTpGGaKqcZH3uW6f349EMiz+BxdedJ4wJazIUWW29GqIY3J8Vs7Jvn37JY1EJiidSIoplNxDthjSGQd++NMfoLa+BpTRhAJ1yGYS+PGPv4WRvgmMjk5idnoWyQT7gJJdsUn1jN1pQzymuqYKiEirVuosoSUQ4cvtKEiQDdXW4NbbboPb4xQGggCCAmQeO9uur1l3LFavO65ox67GdeXdrUHEHNBgesC13wmzIIVCHI8/fjcK+TQCXnqNqHSRAshKn2Nl4opiSIdKZwjzYEwG5Bmfk8bQyyhWUDMQlYJ6tQBoBRDWAGF+9sptwwqErECEsHShfdPsqBmgmPehEiDS44/185caQFQbx6udX3NgLbsuDSAWUXFRNni/hBqIcmyFBp7lwM9C7y2WgXDY8nDnCwIg0phCXRMZCLJ/HPNNiuVqF+JV+vxPIoVhrrrQVRmZdAa/+93v0OjNyuBX29jMqaRUTRBAJGJGKqLAvgLUILhE8KdvaEOPWZz9q5r/EpgQEGGiSK3nv/hA6xUZg5j14ZbB3Cjz4+xYByphEkwiPTNjoYO4vJdVwkWW3wlTkqVPQBbIs0lXLcanJtUmTb72OgAKcJHYpt128kYenG+yvNOFXXt68PzWrdi5cyeGBkdUGaGRf1MDsGI2CGT4UxwrpRIkg7b2drz1LX+G448/QUSOTz79DB595DE0tbSK1bL0C7HT6tgtgKexvg5r163G8Scej7rGOgnOP7zxl9i69VkVtDMZJJNxON2k4pXfBB0sSfWHAgG84Y1vxGf/+dMIBD0YGR7EwYMH4HZCdBEerwratfUNqK1pxF13/Qb/+c3vYGo2JvoVSZcYII6gUJE7WTgKTtFkSL8PBstY1GjTrpgpsi4sseQ+sGkYtQ3mzo8F3lvGfULwQBdNDtIMcDyGtWuX433vuwwbjl0nYk+uL1ATEk2A6CTsRpMrOwWSwPR0BJNjkxgZHhUQRbZnfCKJ177xXLzxz9+EVDov9s81gQbc8oursXfnDtQEamCzOeF0sOLFhcnpGbnnKerMpdWsnoFWArGdgmBVDSN3BoWoiTgSqST+6zvfQSabEgDBj9PJhPTDOPGEU9DYtoyFHkokKYJeCknZr5ZN43gOmGY01mloJqWsWnfzlDIi6mHCeOKJe8Gm55k0EAwGBCgq4FCqyNABUDMNoqUoAyB0Yy39PFr9IJie0QBjfvBW71iDnHnmvhQAUW5dAlJNwW/+RKMygDCDgJcLQFQr43yxcWcxAKIs81BEFrr0vvyemEs2X04AUSnVUQlAlLvm5VId1CItlMLQDETAk0emMIXa5jNR10EnSj5PbHVfKuF/sdfq5fj+nwSAECsEGYso/lL6hoN7tuH3d/4M557zWsSzWSxfu14aD2VSGURnZxBPJYpeBfLwSdkLUxk28QMQUOHyiD+BeDeQEjU6PjIVogZD0vRu+a6o0o0SQzuBigwMpNZVYC0OyBYnyALzvxzACzRRUrNK1XeiZPakwYN0l5TSS86A1cwsm44iT7Mqp0eqBGh0xQDIQFnT0Ijx8eFivkzXEWsAwL/JvsjfRr2xAjBMXyhR6cjIGLZt24bnn9uBffsPIJlSegkxlqJmJMvZsHIA1NUhugqjra0dX/3mlzA2NoGePYcRnokilUgiGp5BPDGLgM+LVcd04+KLL8bqNetQU1MHl9sr14HHypn43j078ZGPXIlUMod0Ss2Q0xRi2iEalZq6Bpx1xmn4p09/AuvXrsDM9CQOHdiHWCQqege71yv7yVny6tXr4XH78fnPfwFPbX4OWbYHN0pRlb4lWwzuDPJMZeiyTSW6DEgwkfJbwxXTVXBgxYoVOPe88wREPPXMZtGMsJeGpLrExpkgxid9GRzOgnh/BIJuXHrpJXjb298i2x0dGxNdA9kav99XNN/K21S6h2JanfahWFTAW57pgyhmpqbw9JNP4tJLL1XXkmWxbjbYcsPrdkj5LXXDiXhawCbTApHorDAz46PshzGFZFr1xEhnlJ24zPoLGWRiCdnO4PAArr762xKk+/oGEI3F0Nm5DBs3ngaf32dg1FwRJBDE2LW/yEIjj05fsBIjy/RZFE8+dScKObI/KQG0vA95/PREIUvER68oPKahlyGYLGoemMYwxJQETDpwqyBrl5SMDri6QmtO4DaEmfxepSoMa6A3/62fLzPQKAGYUlOvcpMO63fMZarVgE45ALSYAF1pmYpshDmNUaXhVrXtlwukZQN9tehVIX2he+FUW2clNkADAA3WrLtRCTgU8Y1pvC/3XStzXW47sg95Q0xMlG5oIORnIQ+Xw44Q2E9nGsH216CeVtbsZ+NgXDlahbHwrUPW3UgT2kgV03o3Dzz+4H3Y8si92HTOxfAEg2ho60AilcPB/fvh8/qEgk2wMZFhmew2yiGDNbUSvDkT44uTJAq56LinyyFFL0CbXDGeMlTfDpvoKsRASZTedLkTr7ziYKZzr+abK1tQ1DhLdmXQNcAGraD50ukGOhhqxoEAg94UUv2QjiGWyEivAo7FicgMkvGopGwaWzvQ3394Tl5Tb0uDErHwySnzH76ngINT8vsCMLJ5bN+2E89s3oK9+3qkWkXn/rV2g4GHQZ/rZqBk50jqC+hfweObmZ1ClL0yXEAw4MOpp56CSy66QKojPHSkzKv0DV8izpPyz4xReujBj3/8U3zrP78jqSjaXrPqob6+Buedvwmf+uQ/oqurU5pM9R7uUd0/8znRTIgbpcuFZV3LpaJi1869+OIXv4z9PYelqoD+DQSCNLQSPYfBDEiKyNC58P7QtLk4VdL0yjDm4vEua+2UagbqNAhUKCbk/pOp4PnMGiJAriMpfhJ2bDh2LT70wfeLnmFoZFD2s6OjAxs2bECgRn2f2xHWyzSDUFUSWYOZUl4LnGXwnA70HRKFos/vQTqTQ5paEZcHtcFaSUvpVJn2KuFP7afBPi80bSJYpHX24NCw6oyaiAAZdQ+Ojo7gq1+7CuFYWLQZxxxzDFatWgW701dkMBRto9brcqvrWfVlBhA5BxLxGWx59l4BEPlsEumUej7U/lOzoNiyYiUSDa0MwGAGEGYNxNzgrQCEDsZmJ83iLN6gxQWkGeNvuUA4ny0oHa01sJj3wQoEyv1dem+ukZR1PxbaL/O5rxTIqwX4qiBCB+4K2ohq6y93nqoF+3n3lBU8iD+OcZ+UARaLSSdUW2axwMEKJKzHthgAId8pKIaUk2QrgKAWqcbGvr9HAUTV8WbeArkCCk7jKSf17HALIf+bX/0PendvxqZzL0KeFsJONxobW/Gbu+9BIZ1FXX0NCswf+dVA7XaqDpMMajRv4jSHan2fxytUsWIiVGmYVAsU1E+yESK+LChzIVLdFGoSxHAQI6gozYaUUFMDER5LupARUyA+qBS3JeMJhGoVXc7jYN6Y/Q+kzC6ravQlZ037Yc4YUxHVcMnjQ4CajVRS8uctHZ1o7ezGwZ4DcwBMEcRw9srqiFRKRIWqy6bqlEgxnc7vJ5MpjIyMYt+e/bjnN/dhenZGjpH7oAZFJWz0+3xC5be1tCPkDwi1LoE1n0FTUw1OPvV4XPr6i7Bu3RqZTbpdfgQZ3GiqlU5IYKVFs83GltUJ5DNpcbF0Outxzz2/wb/+65ckL89Ae8klF+KK916OpqZGMUwaHOrH9PSkWoeAHhXMGxub0NzSIRqRa/77Wtx3328RT6oS1Wg4irygc7XvGkgwJcKXiCil3DJbBFdiHGZ0VGWApzZiw5pjJJgy4D695RlxK+V9w/MsVSLadbGQwbnnbcI/XPlRrFu3VtIzsVgULq9blpUUTV5VAnk8ytiK3yeLoGal1G54iuBF6WAAt8vLPAO+8Y0vI50I46Mf/bCA34R0InUhlYjK/UudC71LeG/wvhHmTMSnPqm+aWppEffReEy5VLLcdHCgD/394xgc7EdtXRDvf+/lkkJqbm4sAjSX3yteGj5/DZxOTxGoCPhlZ1nnInq5aC+IvAOz06PYvuOPsBWcyKRiKn3B6mKa5bhUQzed2hP6H0wlqueSAEJ5oigQqp6z0vOngpkSheqAbgUQErhNXT1fCICoRLkvBCIqA4GFAcTSwMj84bVagK9alWEO0EsUWJYb7K37s2D6QgJrGRH7ywQg1OZKvYTMfy8EFMotp9+zAgjz8c75rAKA4MNBBuIogFg6dFDf4MzdwA/MB+kUBgHEYM9WbDrnfOzv7cVUNIZLLr4U9919DyZGxtDQUAe314UsZ81OWhh7RdV/5plnShMlCslq6uvkhhk40geXU834ODCpkkfVcpo/edO7XQ4RuNXX16O1pV1IJqY+lACsJCpkkJvzkBiulDSUIqU+MNCnRIc1CkRwsCfVTLdHUccnVedE/k5PBZb7jY5NKJrc7YTLVpA8env3CgEQB/arttf6v/ZRID2vfRu0h4MGNtyuWn8KsLHngwu/u+8PeG7r82hobBVGgvvA88BuimyKxeAkjaNskPRGbU0QJ554It7w5xdgzdpVsk8MkNQ+MNh4PSHxbXC4lOdGPBGGvZBHLDqLRDwqLagpKNy7dwDXXnstTj7pVFx22XtwzDEbZJbNfhYjI0NIRGcF/DC9MDw2DL8viI6uLgkCtAN/8onn8JWvfAWHDh8RG2WWenK70tcimRSfB4IFAYcMSHSZNM4vByfeW+YHWVJIhjZFvD5gk+ul3Sx5XmbCsyodImkvB5LJKDad+xr84IfXS3qDvgwtLe0iWoSDbIe6Zi1traIV0QFMvi84Rt3g5ny5/r3AXnz5FD7/uU9i3+5n8Y63vwVnbzpXPBXY5ptiV7qRsoQ2lYoJs0MgRqaIfhA0suJ9RAAUCNTglJPPQiBUI06pLjfbrbsRjkzLPeh12xEM+eT60E9FqFWXQ6y/a2ua4LB74fEGDdMzZVdd9WVmIPIOjI/2Y8/eR+B2+pCMhw3ti2LCvF6aadnE8VTOPYWcYlWvUxbKzE0DCMWqlcCCGUBoIL0QgFATvxIFvNDsX3+m0xf6uM3fMTMWRbbDWPDFAIgXAyLM+128zwhei9VDS6TAX2IQsSCAWMBtUp9/qwaiGrNQKdhbAYIVSLxQAGF9PioBCO3LQm0bJz0K2KkUBhkIcwqjoZ1VGEdTGFXHnmoAon/fs7j0z96IbXv2YHx6Fn/+52/GH3/7B/T1HhGb6jwVuDTJoV+B24MtW57DBRdcII2g+P4xGzYgEomht/cQvB4q+JXIkjNoBhvJr3KGVWAA8GPf7j0SyDZuPAFsUiWeCIZWQQcd64AiqnjSzTS2stsluPgCAbS0NkmQFv+ElFELn8tK0MsYqnlxfUwlMTUblmXdBEMuuwCf1mXdaOtciaEBdk6cWw+vRZgyu2MKw/BU4D5yWalqSKflWOobvTjQcwjDQxO49NI3wpZ346/e+R6Z1Utpo9uFeCSMPPKoDflw7LHr8dpLLsDJpxyPEI2a8jH4vEHxV/C4g6Ir4TlwSqMwG2ajUyKgjEXDiIdnpYqjt7cPq1etFRYjFs/gwgsvFDdOHi9BWiwWEdaCQYCJJgKZ8UllmLVy9WqEgvWYno1IN9EH/vioDIaqskG5fDJlQhDBoE/RqTKeUkwDZ/x88RxLWsPwfeCDrQGkBlx0n3SxzDdP5sRRFFfqaywlpwUHIvFZXHPtf+GCC87F5i1P45xzzkXAXyfCRYdLeUzwGBjYpeTVcDaVfTKN37w2qqQ4L9UQ3E42x4qJDL78hU9jcOAgMqk4Tj75VLnv6xtbEZtVzb88XnZaVWCUwIHXLxqJYWxqWMAY92X9MRvRUN8qrb5ZSsoSTd7H/J3NuDwuG2KxsGhwWEIqaQSXW9xM/b5adHSuhMvpVx1ltalbtfhjARDDg73Y3/MY/N4QYpHpYptxAgGfT3V9pQZFxk/2FuG9baQw+DxKyTMLag07be1DWwrYYgtbLOVcCoAoF6itQGEhSv6lABCV9mEhcFMOzFjXY9ZemHUDVasyrKP0SwAgzPtbFkC8AOBQKcAvBlCYD9EMHPQ5W2o6YyGQUg6YCFA3XHoXAhDZwhRCHWfjKIBYHHRQS9G3n+6LFEEaqlPO9+/99W0YOvA8zt90AXqO9CGazuCiiy7B7+79HUYGhtDZ2Y48leJ5UqMumWU+9NBDeP3rXy9Bg7n7U08/TToh9vX1yexeOv9JwPIITSyDEjUPhQJqgwFs3bpVxs3TTj9T6uk5UOlOmPpmMz+QBCG0EHY7nEgbpZH9/UckSDS1NpUshbV4kq6IOnXBWbLBRnD2SDDgc7vAjsjB2ho0dy5H16o1GB0cLgII7oMGDLp0j4FD2U8zCJYqP1g2Sco8EmVlQAgtzR3Y/PRW3PrzX2Dbth3ST4EDud9HESGFkBfh9DNOht/nEvFdIECK342aUJPqhGgnVU+Fvx3pfALTM6MYGDiCSDQjOoH6UBBjIyOYmpxBd/cKNLW0wx+oRU2tX/aP3SIJLghyyEDwp1hs7+0RoMe0CkEBA963v301HnrwUQwOj0gFggRl6Q9eSnEw0AhgsDvg9ngE0RMwaCChUxBMYch5M1I+2gNED9gaGHJdupST2gp9vR2FggTgm2/9CVau7BbA1djUjHQ6L020eE/x/tOlimS1CHS4Hzz/ZGW0KFUATz4vYsuiZoRpiVwCX/w/n8HEyAC8HgdmwhHp7NrS2o5sxoaYAATeuXlha+hsyZeULDvyqG+oQ2dHF04//TXYvm2PlLW+6c2vxwknbpD0mWKvaH6l0mM1wdqiiJY6C6KFcJSNzbpQV98Mv1R9uKRqpCoLUQZA7N33CGpDDYjMTkpKT8S/NgopPcIoKAMvAxQSDxRTFiUAwesjDFlRH6F1DxRZlwCESKFNmggJrLpZh4WBWGhYMs/kzQFw3rot26oGCLQTZaVUQzmGYzGAodL6yh3jqwki5u1PpZSFisqyeNXKC9NKqwX/csBjMd8pxySUAyLW46vEbFADIc+BhYFgEo+sLxmIowBiKcCheGVNXiImDcQ9v7wVo4d34MLzLsK+g4cQyWRx3rkX4b7f/AYTY+Nobm1CDjmxT6aHAQelJ554Am9729uUWVAhi5NPPUUEioN9/SLu4xAk1KekMdjmmDFJWfn63B7s3rUD2Uwep556KlKpjIjYXD5V/mm+MfTfiqJm0KdFMa2fIWmUWCKK9vZ2g4FIFfP66WRKZt5sRlWs3adZ1MS0iP7qgj447AUE6mrQumwlulauw9S46oXBAUOCoJTvqY6LoqswghVFmbS0Ju1PTYRiI2jyVI+nn34a373mWhw+fETcD5mm6ezsxGvOPhMXbTpNUg3TBnvQ3NyE5tYWAQoM8OmUHrjpjJDD7OwMeg7skcDk83kRCDXB7bDjUM8e0Xi0trYim7MhVN8Irz8I0BzAsA8nEFHrzMpyzz67FaedcZbM/GfCYfzoRz/Gfffej6GhEdTWNAiIIzjh9VTNrFQDLF2SK+JNzlZF5e+GmxoQI22kGQeqaDUtrYGEzAiMzqAEZJoV0HbRCtdmpXyTKSUyObfdcRvqG+tQV1cnGhtqVrgOaiTMqQmZQdsVYJHjNoKZ3h+WlvJ3ggvRsEQG8dyzz+CeX/9S2qzTUyKRyiCbY6olLz4Tar8VKCml4Yyuq8F6eL0e1NbWYdN5F6Fn/yHRTJx/wdlYsbJLxJNiYlXHpnJJaetNQzEGc2HibDbRvggbkgc6Orvh89bD5VZOpVVfRTdKuuw5MDpyBLt2P4T62ibMTo+D97yUTLPMVKpDCKgyhoeKy2hGq9KCVgZCNbjT+gidyphbhUEGwhqEywEI/fxagULl1EPpyCuBCA0eFlpHJSvrciCh2r4sBDaqXac/GRBRhX0wgwdrBcZi2IayjEcZ7UM5YKEwzHxNxmLfM3/fHC/kulUAENYUBhmIo1UY1e7mOVAOSOfycLnsgAVAjBzajkvOfx129xxAqgCcc/4FuPP/Z++9giTJrivBE8pDq9SiMktXtSjdCq0AgmKWA0KQnJ0hd2bNdsm/Ndsx2hqNQ87ux87PkDu2SxuqIShmOSQaiiCAhjCCBoIgIQZE6+qq6tIiK2WlFqG1r5373ovw9IyIjOqqQvesVZiVVWakh7uH+/N3zzv33HNf/hqymxtID6aVtXW1JkJJTo5sCf3xj39cXCtpWXzi5EmUKg0szM2oVZi2uKb4TuyWdRtjGh4xEEzdvCVMwKlTpyR4Mc+MgO6FoFsAG5GfmTzIgHCwWNRXwMbs3LSs7McnxnSbZTUgGbhNaqFW0QJKChltL5ZWlsX4Kh2PCIBIpfsxNLkfg3v2Iru53gQQUqooZYUKQJD9YFkrjzcwMIiRkSGpCGAQi0RC+OEPf4j/8Ft/IKtWMin0aPjgC8/j+Rc+gL7+BFZXl7EwdVmC0+AQDaFGxKiLEz0DVa5YgofHs6uSh19auiPfJWRFEQpGUa3YWFlfxNKdOxjsSyAY8CPVl5bOj4FwTMoRgzrgk2UhcKHAkNqB4eFROcal61P40z/9U7zyymtYWVoWYOf3aQdPr7Ln5qq5WfYnXg8qtST5cla+OGhXjgm6kwoIYH8Pfb2MKM+ACanA0e29tz34dSVONTl2r61SQX/x0kuY2DuJaDwmwEgF3DoivhCq9VYHSwIEY+zFMUirce5LuYMq11JJjVWVE+dXv/BJKYvNrrMxlrKyZiqE5y1ukvWSrNprVdpUK5twGobx9KnHCQQJBNgNNoYXX/gwShXVdnxichj9Awmsr64KWOEHOJ5X1zbQ1zeIkbFJBPwW1pbvIJvPYGCgTzxHJvceRDI+BK83Jvbyu75omkazKZ8q41xZmRURZX96CJvry1L2K2JSMh0UkmnzKl4P0a34Cew7AwjDQBgNkCnjNM+fSWFsC/KOMk6jgegUBMw4MIxTN6ag3d/M5zsF/wcNIMx5t7tP7gD8noOILqWa5vzd2o1trbtdn7/bwN5t+05/M4sN9/XtFag0788uAMKIKAkgUsN7RANR9zXg69StdNcH80ezwfvAB8LWbqYe1dRPwJqNr33hU9ian8Yzzz+H6akZZEsVPPcTP4mvf+WrKK5uoq8/BbATpK3yqFzpvP766/jEz/2sovTtBp548kmUy3XMzNwWkSRfRk/AFIZoIOQmWeJaef7c6zLZnzj5lNj7wl+TYMlBbFgHN0XFMMTSNFaE8AGdvXUbdr2KwZFh6fkgq9u60htI1YVD/yDNnWwb6yvrUvI4OJASX5xQJIy9B45ifOIgpqenRKDH8zbbcxJWLZzL0hvhwMF9sCyf6BC4LVtG/9tf+z9w5cpVfPDHPojnn/sAHn30sHSv9Ng2FhcWxHUymUghGPTIZ9hEimZWUmERCmF9fUM5U+ZVBQlZAl5jKWfMF7CyuoRcJiugoG+gH+FQVNwp2SeDAZjv8XOzM1NyHLIig8MjiIQTyGSy+OY3/xZf++rXcePalKR1pImS6cZItoVNOkhneklrq34ZFHpK4NbgQVb1LAP2NGTMqN4bNvzUMwQtaYtVk9QLW5OXxCCLxlCSupJW3bRONOWK6n3+XVHuuny37oUV9uEvv/g5MdaixiAUiso5UGPQdEJs2Ajo8lBJWRjrcV8DticgAID3kBqXYn4dP/j+N/HDH/w9SrkVJJJp5PIUQmZRyJdgaXdTpmRKZcXgVEoV2T/ZFnbiFMGobSMU8SAaSeLx42fEhpoC2StXL+I3fv1X4Q94ULbr0leEzAa/VioxjFiiH1Y4Bo/PB/pgXL3+NlLpIArFCoYG9iOVHFU6ol67ARoWogFsbS3itdf+Ful0BIWM6gfC60mWa3Mzo43dVP8V0TlosKcAHlMWrLJQIEpVTSn9jwF05t6ZbnumTw2BhfPVZBo8ykbaVHNcAAAgAElEQVTeAA73tNosJ21jOOX8TOu4O1MmZp/tGAIDMDpN506A0e4cnQHMzYS4wUMn8NO1lLMTI+DWQnTyi7iXKg6zT9c5dEphbAP6Hc7bHdidv+8GODqBAudxnffRXH93TNjBPsgO1PMqVUfMDcr5N+Bt1MAGiglUUamvI7X3g0gOjAmAsH02PA99IHZBQryo8uy3AATFkV//q5eQX5rHmaefwsztWeQrNTz74z+Br738FZTWtqSMsxH0SrMgWdGVynjttdeaAIJFlGeeeAKlUg3UJRBAKJpUTUgEEKplMG2c6HRo4cL5N2Sbk6eellSGE0AoGnl7KoNnzVNndUJDytE8mL89g3q1jIHhITHrocCPAdUNIJjGEHDhQRNADA2mBUCEoxEBEJP7juDmzevK8dEhpCQtv7GxJedKLQiDO8sghwf7BezQunplcQUf+tCHxJiJokWmOKplChdZOhhAwB9smh0RkAjbAuDm1G1873vfw8VLV6Q64ac+8tMYGxkVBsPk8G02aqpXhPngtaRV857xSRV4fV6pCKAGg+fHz7AygaV8TKV885t/J6LOlbVVJVzU7biVm6TyBzAvM/lKWkBff/Oeaa1N2rzO7pyWagIW8IfkmrOM1AoSNKr3OUbEH0QmRnUvJZ1SUSDO7F8FFBUk+M8i0LSAlz77F9i7bx8GBoaVUVmjilDIj0qDnURVXwheFzPGyCDwZ690SQOsYBge1DB9+ya+9bdfweV33kQsxn4RFDgGEAyyskRVCJH9WttYVe3mqXEpiUe0ApGVmgT30fExKQElgAhaUYSjKanamJmeE+DwT37qw9K91BdSjcnKxbyUvyaSw4jF05KeE+fHWhmzczfACst8oSwAoi89qk3aqBnqwQnPAI0GkNlawquvfhOpVLgJIPj9KaLlmFVaFPUciQ5EAyEDIOT+ajM4o4FoByAMYDBxzu1Q6QQQ3WaguwEQJsC7A/n9AhC7pTA6gaB2wMn53l0zD+pA2y9bOwBxr+ChzY3pBTx0Cujt3n9QAMIJSs384QYXfN+kNw1TLQsTzg1qthMAwYURAUS1sYHk5ItIDY4/BBC7wIbWn50AQscOAggyEPWtNTx+8gRmp+cEQDzzYx/GV770ZdQzBSRTcdQCEABBipYAggHq4z/7CWWwAxunTp9uAgiKKPkygZg0vQEQhoF458Kbso0TQHBy5uRd15UOZpA2qXCuDgkEoFpVE0AwRdE3OKAYCAeAMCmMeqXaaint9Yi1segHhvrg8dlNAHHg0GPY3FxvehKIW7AMSsVGkLauVHPyc8gKC2NAsCCumly1k+GggJG+DAzMtqrSoILf9OCoey1JrbDj49vnzokZEbdhKSwrV5jboV5hZHhQVr979+6V6z03Nyflk8lUClevXhWB5AeeelrofubUV1bW5L233jyP1dVVTE/PYHF5RXw1vNKvRK0YG1rb4SxBJQvA7yl6B/aiqNWa4MV4RIgeiT4NvrDQ/KyGEKAgPSC88PODnjqiAeUPwoDJihgGdq7wmX7gi2knBUqUyEldJ9WSnMwRu43GE2F8+nMvYXLfhKRn4vEYLHEaraHhD8q9YymxeGuQuLKUXoPjOKgd6NhN9M23XsG3/+4b8HlrSCbY6ZRsilcqiIKhMGLRBIZGRnH9+lVJb9Ahk4ZeLB3dWt8QoS5BwIGDB/HMs89IG/Pvff/bKBaqqDV8In4kE0TgtGd8UFi1cHRIlXlmt5BO9SEcYht2VtNYogvKbC1gY2NFVka2bWFk6ADiyT71fJISNC5vXR9o3XbYBrJbywIgolE/KoVa09CMGoxMJretLFruuU4luQGEk4EQILaDhTDl1KqyyslAOAOx7Wr33WmFuhsocP69HdPgBhGdtndfxm4pjl4Axc79dU473RWQaAcg3MBiFxOqjkOmA3vQDTy4wcFuKQRz7G4Aohtb4T733bbtNq4kVuhUt2Eg2gEIw0A8BBA9owelvG0yEBpAUBxJABEo53HokaPCQBSqdTz54gfx8he/BF9JGUlV/baI1Ay9bgCEiAs9EABRLFaFgSCAcDIQ7QDEpYtnJYAQQEiNv78mq7t2AMKslL0NGyX2r9AAYm5qGpVSAf1Dg9Lngf4PhoEQ3wLNPBiHSq4CmcJgEBoZ7ge8DUlhTO4/giOPnMDG1nqrdbYWmhEwcHU6v7CAankDpRJ9JVjVEEIyGZcSPS7o6eroqSsqni/W4pM1WJhdkGCXSqaxnqEhUl5AxMbWVhNAEARQYFgvFwSY0GCJ3gHs88DAxr8bt0gGBwKQ61euynGqZVXtQgbD5wviypUryGZy8PgoolTNrKT7ovg0eBVjYCttByc5lhwq+2dLSmPNapWskCqJtXWFC9NDPoRjpN+zUk5LBkKtYtnZM4AYmZZKXYJ6vlRGsVSRnikEmJy8LS+9LdgpNKqEmFZQ0ezakbFSLaJhV/BfPvVnomthOoxCWFaoiK6lXBeavlYtS6MtjsVINKTSWraNIktZ81ksLs1hZXke/QNJ9Pfx2gUFdGxlK9ja3EJfuh/+YEhKXy9evIgXXnhO0j78XYBNTYk9+TvTHSdPn8KxY8fwxhuvoVptIJ4YRDKdxu/97h/gX/2Pv4innzopDET/4CFhp2ggRSaI4shwKI5wlBUhddxZuCLAir4nTG/0943BCoUhPWmoa7B7YCC0ZyvzNgQQTGEQe9ZKarxxvHK8MO0mBmts3ml8CnTaxwkgOE4IIBSobBlJOdMYxjmVbJIBEO6Aq9Ih3Y2wnCtJNwhQ8XK7j4QbaLQ7pnM/3cCG2r86v17BQqc0hXPKdW7zrnUQbrvr1pdqHapTWqPb/N9FRNkrgOgVPDhBx24AwA1QnF9ht8/2cj6dAITProuI3zAQD1MYdwMe1F3bASC4cnv5c/8FMdQweWC/AIhS3cYTL7yIL/7lFxCsQRgIJ4DgZE4A8bFPfFxVJ3QAEEbFblIYHr8NbyMgq7Url8/JJH3q9DMSdGxfFaFgTAKTYSAM89Ck1Bs2yvUa6rZyo5y/dVsoY1Yy5EpFsVl2pjAIIEzJn6REmI5Y3RAafHRkQJoYMYWxZ+8hPPLYKanoMGWqSsnukwmfr9/5nd/BT/z403jssWOwAmFhVHj+RVoYe0gRe1Ao0lCqgunpWZx98y3xCDh06BAOHTwiEzRLJwuFvJj8ZLM5TM/MKAMqQALjYF9cfucqmM6UV69eFrBBVmJiYgIHDh+Sye/KxUvi8eDz+CVo5LNZPP/88zh5+gkxkiILYcr5GBibAEyv/JnCZoAgu8G/MxAzSLNHCFkNxQ6owZXPFZUmgoJE8DvSsEilIi5duixAYHhsBJOTY/A3aKsNrG9u4ObNW+IvQRvswZFRBEVrwLSHcYhUwYpznDHiajSqyGQ38Yd//IfYd2APbt66ilqVJlw+FLIF5LJb4sNQzOXFlIqpHTH4ovUpIKwSgdzq8hJ8fq/oUFgBo9wZbURjSVXaGo4KxU8DLqY0+P2pbSFw4PXMbmXkM7wO+WIBBw8flut//foVSX8ErDgSyT5893v/gI997KOIxywkklH0DewX0MMUHZmHWDQtPg8Uoi6vLGJ9dVq0B6FwAsNDEwgG40o8KSKOHhkIRztvAog33vg7+Hw11Mv0ncjK96POhpVNquLFsD6qf71hGHgewjRI7xqVtjNMlWEgWqJFo4sw6aaWBsLNQHQKuu6Jv1OwbwcadtvWTINuDcROwNECON3AQTeg0mnKbbc/JwvRttFWJ6DwIwAQzu/RDkyY+9VLwHYDgt1AQCcA0e5Yu6VF3OBDttcaCGcKg11s/UxjaABRszdFA5HoH32YwugZR7QBEBTEffHT/xnpgAdjkxMCIKrw4szzL+Dzn/ksIrYP8URUAARTGJxsDYBgCkNWqVoDUShUtjEQ7QCESWFcvXJeVWGcfkZKDbsBCEN3c4UvAKJRlRXozM0paRY1MDSIbLEgHRsNgKDvQ6szofYmgI3NNfZ/sJsAgkr/sYkDePTx0yhVimqF5Shn47G5n1/+5V/GyROH8Bu/8RsiOqSFcUhrGTYyG7h27Rpef+MtXL9+Uxwen332ObFt5iRuQAJV8gy45nfjWUDRGwHE1taKBH/+TL8LHvvcubOSruGLwkK2CqeuYqB/SESVH/jAB1Stf6OBeDKJCxcu6KoXW/Zjrof4OMAvv6v+IGaFqgSR/Hs4Hpfj8Ly4HdkQbkdVP885Fbaku+Tk5KgE0ld++DqGRkYQTXD1voHMZlZKall5c+vWbRRKZSTTKWlFzsDMF6+vqWyhCJMPvLEct8FOksAn/+ST2LtvDDduXubZwO8hWGsgu7mMYr4g5a28h+x2yYmhf3BAgFA2p1JQ/Fshl5FSSWocPF5tXBXwSUqFrMrs7LykSPgd+aItO/ct5Z75opwvg2wwFML4xB65ltQ7iEGTJyQAggBmfHxExLGW5UU6PYH5xXkkU33w+izEY31y7ZgmotU127Wzf0wsmkIonNRthNXTqySiPdhROjQQ+dwazp79ezQaRQEQZD5MxQW/o5p8lb6EP1PIqRgEVcZpAAQZCMU4tFboJv0on2MqTP5uVu87yzklKHRZ4bcLDm6w0Iqbrf4b7bbp5XPufamxt50h6QQiemUo3PPubiCi4zy9GwPRS/rCzVD0YCDlPh8DJHYL2t0AQi/goVcAsRugcIMH8zsZCDkG6k0NhBtA1LElACLeN/IQQLwrAOGowvirl/4U/UGfAAhWYdQ8Ppx+7nl89qVPIwq/AAinBqJWqYqIkgyEBCLYUoWxG4DwUselGYjr196RoHT6zAdEuOYEENLZ0SW2EwFWvSElhRWW8tmQKgzaU7MKYSuXbVLtxvvBBGjDYPA8MxsZCTBMYTSg2pePjO/DY8fOyD5EAKhFlKacsVip4Ld/+7dx9pXv4Fd+5Vewd/9+Mf5ZXFrBt//+O3jnwmUMDAxJgDl44JCUTRJg8NrQw4EjVLn+NaR6gqwGu4mKsM22cejwYUlB2GKF7cPK8rJ0o/z6V78mPhn/+F+/J6vlEydOyETO4MBgIE6c4TB+4Rd+QX9erTCphxAXzmoZZV4vVqPQ18GjQIlcD2kKFpA0B4/Jc+HqXTkXqgBRLBa0wZBHgM35N19BKhnH5OSE9Fo49/ZFbGUK2H/kAE6dOY5cNivnw5QJWRQGfemW6lPmY8FIXKcuLLCc1whWm6Amn8fVq9fw6//7v8XevaO4PXMDfi+7aNIAJoBMdk3OMbNJAKHElGQZgmFLM00VAVv1KksZlU6CY6lQyiMUjUrvExpC0S2djbD6+4cwPz8vK/Djx48jn8up8VxRpbtsREY9x4FDBwVohCNelIpV9A+O4sbN2zh/4W38m3/zq8jnNzA01Id83iO6j2gsBn8ggnhiCJEgrd49qJaKopWhRbha6bP6Rae8aGrCd9q0KtjxbDsARKm4hfPnv4tKOYdameesSpbVs2Ma2inAxve8uj+NYiH0ONcMhBNASMWG3lYd3+xLpTAMKHEH6WaVjMsvojmxtwlquwGEduxDL4xEe5CxvVdGe5CxU9fQja1w3p9u2+3aJ6N1kbbfckevih1iS/dnDBB5F+BBQKz+3LsFEO824HcaH+92f51ElM4UxkMA0TNqcGzYpgqDDMQXPvUnGAwHBEBM3bzdBBCf/otPIeELCoCoWx5ZCXIFTQDBMk4CCMnpetARQJgVvUxYFpXyKoXhBBAsjzQaCMM2OAGESUMIA1GtCIDwNGxQA8F8OP0QaM7ERlsEDaZ8U+WAtbcEJ2vL3wQQpLsNgBge2ysAIlvIC61vejOINiCsfBIuXbqEb//1VySQjoyP4IMf/CAsKwKfPyRU9flzF7G1Pi9ttj0+pe7nvsSPgAUotBKmp0KpglgsqqsqVMkkvzMFk+F4WAIAHQUZ8F/6sz9HJBRCIZeVa87V/M/8zM/gsWPH8Ud/9EdYXl0VEMH9cj/Mt5OVoNMkS1vZwZLsBlkjcYEUd0llUc0gJoG9oRqTKTMsJThlEGWqhfeaPgt0F2XKJOS1pcGXz8sVdxC1qhevvP4WMrkMXZzwL3/xv9fVGSq1wqoPY2XNfdnesOwzFFY5d9pG53J50Q1IR8tcDlO3ZvDv/6/fEifKazcuIBoOwK6xgZaNXDkjjqK0ziY4Ygu3UJTpJLqUluCH6pDKnhqMsyLe9NZRbVQk7UUfE4IalnmurmwinR7A0uIK+voGREdTLyk79FKBYljVNTUUDmPfgf2SUkqmg9ImPRiOw5JUhk/Os1bLw+NhIzfVE4apoGAkiUR8SMSv7k7dTKExGJgFMRkbFZZ3eSlCQb1slptm8c4730epmEGlWJP0jql0kOpYls/yWJr5cTIQ7QCESWEY/4wmc9EjA8GmeQZ8tgumvbIQzuB/rwDCfHd10dqnXpzbmPOXS+woSTXXYrdb1AlE9AQgOjlHdmMg3NUZ96B7cAfyXgN4t3RHrykQ5/XuBji77c/co3YAQuZhuw6P10bcZjtvxUBICkPkRw/LOHcb2xI3nKscpeeu4wt//kn0xYMYmziE6ZvXJCgee/o5vPSpzyAe8iAei7JwUtXWBymUU0ZSn/jZn5WVtvKBeBq5QgnzFFEGA6JR4PasoZcKDAIIvy1lnEYDwcmeIkrJN3srIqI0GggT/OmlwCCkAm0LHHCw3L41JTQyRWPMi8uqUbsjmlWXsVOWixMANtY2EPRa6EsnJZffPzyIZN8gTp15Gpksmx7ZEpAZdKW0L6DsqzfWt4B6RRiEtZVlSSXwGJP79mJufkGCbl8yLflnBkMp5dSrb8UGVFH10B5ZpRUIgIpF1atDVuDlijAMLMnkiwG8LEBC2Xez2VgJBRFVEqSQUmfgpKCTx+O/tY0c1lZWsba0LHn8cqWknCPD9JsICjvA86OrJb+fKdlkWaepzOB5U6NB9iGsHRwp2iTyyG+tIiAlnCVhPU6cOIUvf+llMaaiuPRf/9qv4c6dO02DLTIl5j6wYyUBm9DnHi+2trLIbLIZGMseK2IZncuWsbi6gP/4u/8RE3vHMD09jVgkKuxDOt2PSjWPfGYL2cwGbl6/jFAwgGQ6KZ4azOUH/NpozLLk+iq2hqt8ZS5Vr6nGUiyF3drMiu04rxvZI47rcoXjqyZVRgzy7HDKypf9Bw+hIuW09ObgeEsDngByhSpefPFFLK8uAN6y9LagPobdUxPJAUlVNDUOu6KDXR9ftYEwECrtVMht4eqVV5DLrqJeUeXLwm6RZdFN6Yz+RUSzusGdYRtMua3RDoQCUQHo/J1jvwUgPKIfMiZUTUCyw2p6ZzfMbYFXMy4myBpwb4K2HKONkLL5d0dw7MZCuIP4biCkdeVdzfs0iHCCih7vUluh5l1VZrQ5ELVhwh616mm3WVJv04Doa9VO3+DWZrgPdT9TFL2mNJygoRNI0AI+hZ/bACVV3UT/ByUGpzcNyzhlvIIWAg0EPEDQV4G/nkH44AdFzCx+SOzd9NAHovvw1gVgzY0UoKjji5/6YwEQw2P7dwCIRNiLRDyGhm7/y4mFAEKMpDSAIG1LAJEvlsWJ0rL8OwAEV+U0A3ICCE7qNJJyAwjSzibwMHCJK6Tk5dUK2dC0BkCk4gkJWkbzoGyn1crL9F+QQcdqic0s7Sgw0J+GFfIjEovCa4Xw/IsfRrGoekbQbMQ0ABMQEGBHy4KYVrGkkAI+Ag0eg6vcqdts5TwLr0fZCJPuNkwKSwTNJMoVM/fLY0Ro0RwIwPKr0lgG9EK1iL379wmLIN0RmbIplqQhkzSRCvMzbAMdkGqOXLagc/Uqt82mUdw3LafN8fm5rWwGeQKaiqKgDcOi7IsNXa1KCVUjLUV503KcZarUF/Cc6PNBiQEBEe9xKtUnwGFzIyOBOldUOXjaG3M/5r6ZgMMKC3pB8F8+k5Xma+urin3g9yGrcGfpDn7zP/wm9kxOiH8F2ZR9k3uxubmFKxffQjGfx8rSvHR8FSMqUxrq4++6ukSnAnguvBemGRirgwTUwofz589jYmJSRKLRWBSpZArlRg35TB61itoPr1Mq3YfhsXFJPWQytKr2Coi0EYAViuHUyTOo1POYmb2JZKJfwAp7msTiKREFE0BIlUUvTpO9RCezArA9OwCEsFdas0IAYVJ33K0TQBjDKDeAiIYSAiD4OaNfktQH9Q/i9Lmz2+b24Ly9ysEd+AnqzFhwBwF5RvQ1cjMQDwJAOC916zvsBBDtt9v9RrVjIu4VQHQSYjYdJbVWyt22221Zbc6+lz4Y3dgFZ9DvBELuhoFwjom2n3M4Rbb9O03upCxcj1MyDg0FKgggaJX/EEDsPnY7brEbgBgZP4DbN64KA/H4U88KA5GMsAVxDLbOmar+CsUmAyHdCht1nHniKekr4GQgZOIxnTg1A+EWURonSjIQXLlx8BsAIXSsg4Eg5W0EdyzFvHXrlggqk7G4Ku+jK6GtaGwzwAyQkAfa70MhV5TVdCpBGtqDYDgErxXE8y/+GBLJfpRKyrVPVso0MdJuiVTtM1UtIjWWvvlVkBbQQsagWMTgwGDz2jNQEXSEQxEJjgzWjXpFfmYaRN4zRlu26j+RKeXkfMgUMPUgbb0ruikYGyV51T6VRkOZNrFLpJwrVfQ+Xi+IvsKp5eB3YKMrT1Wh8Rajo7wYzPcls8CKB+OGyX0yINGumoApEEpIlQZfBBTcbnl5VfQQRhjKfTWrPjwKREiDLlaa5LdQLijHRJZI8l4wNSB9N9hkKruGrVwe/+e/+3cY3TMuZbV0xmRDMPpfLExfRSIZR4XsSIglpBwuHlSlHbhf9cWo1rSVtUeOS2aD58RrKZ4TdQgomZ9fEOaKK3lej8mJSfjDbNtdAL1DCDrqtQascEREkQQiKyvTGBgYEDfLN998G88+92GMje3B4HAfZmZvaZGhH4MDbG6WgN8XUqub+wUghHjQ6Mj2IJfZwPVrryGbWUGjyhSKqpgxDATvgxNAqxRGy+RNxpG/1X02Hkk1AYQALb3SVWOLF7t7u253mWQnANFxgnLleszn3dUVThDS7uduDIR7e3Mu6jPvbwDR6brdbTvxXgykdmMOnMySk0lyg4peAcRux5P97gIgyEDIZpqBoBfPQwBxD4BhByrcJYUxPnm4CSAee/ID+NRffLoJIKCtb8VIqlwUB0YnA0EAYRgIk8LoBCDCkRBMFQYBBD0H3ADCpDAY7E3AY4AzGgcGVlLRZFAYHAyA4Hc2TAR/Njlh/symTLT4Za3hQH8S/iAkiNBsqa9/CIcfeVQGqVp9+YTS5oPCczFdIJnTFlGkzKVEvMS2qiyyWlPdDw0FbKoZOLHKapyJIKHVpUZQgr4REMpn2A67rnwdCCJ4bFYG0GRJULRHifu4uhTjJ58yUTIBukRaj6Wu5bIwEey3QYbFXMulmanm9TNBXl2jumzD762u3U4Rq1wHKHqbjISUt9oqMDNVIRoHWzE4ck00MDHHkX1XShKI2WCK5lgUtDqBH8HJ0tIyfu03fh1HDx3Cwp05xBNBfPc738L3vv8PGB/tF7ZGtCUCulRJaCyW0MyRssrmtTLfWXw3imy5HZZtRRwIdd23tjKSjuB35j4nDx6VkkuOrZqkLGxxdWTp1zuXL8Ly2pJiuj09j4X5Jfz0Rz4u9/6RR44qb4/NJUSjcQz0j0kZZ1P179Qu3Mvz7AIQmc013Lr5JjJby00AocYJrbTVNTDjXwKkri6S6gsB9gpAmIZYkVBUADNf20WUqh04UxjbA67bu6E7A2HuTadL4AYKBkC0SyG82xSG+9hOtsPZzrzdObZjFTp9lwfBQHQbOl3LRF0f7AVA9AoEOt3T3ZgLJ2DoBWQIYNHVFZ2Oyd44BkCoH5SVtWEgHqYw7mXy0dq5bhqIPXuPYOr6FQSsCB594pkmgKAGggCCL6OBcAMIo4FgCoMAgvHVqYFwpjAIIK5dvSDB7NjxJwRA1D1l0UAY6t1Mfgy0nOAVcFAAgnoBBk3myAkgGHgYKPg3Q9GribQVyAyAYNDi/gaH0uwNiVQ/qeYItjJ52F4fxsbGVI8EKyRUeyqVVB4J0oUyKB0rF+ZmEY2FVXdIpjT0hBxgbwudO1asgOo30ETrfpdNtr6fhjFgGR4/Tw0GX/w+BARsHqYeGuVuaR44Q0WblaExbOIEYUCUSiVQb1EUMacTOJjhZK45nRBNGSCvL1MKfBmAUqsVlGFToaxSLLYtgdNc55poHForV37WaFAYfCi+lHJS6fapBJRLi8tinEXtxOomWYkcPvkHv49o2EI5v4kvf/mz+OE//j3Gx4Zx6NHHlAgzRDDAVJoCLMlEQpgMCh4NG0Mmgd+LYJcsBEEP76kxzaI1tQiAG6pbJ5m0YjmAx44dRbovKduzOVw2u4VMdgVLy3MYTA2Lr0OFxmdePw4dOoJMNo9Dhw4Ls7GyNoeR4THpykqRpQSk+wUe1My4jYHY2ljF7amz2NpcagIIdS9UapzX3jAQyolSGbw5AQSVnIaB8nstsbY2aS0T0GWFqT/H09gedJ0gYhcNRJvctdmXSZU4p7j3CkA4v6P7fHqdgn/UAILntavXhHZ9dYID93m2C+Z3AwZ6BR4PAUSvI6m13XveTGu3FMbonoMCIKxgVAAEUxipqB/RSBgeKT9rAQgjojQpDKcGwslAkNeVQOqjYyOVsBYIIFiFwWB1/MSTEgicAMKAB8nFa9+CJoAgpV9WHg+z09MirOTq0ggVlbpfIVFOgM6JiX9jzpsBdWAwhUq9LCZZqWQ/8rky8pUS0ok0Usk+9PX1izHP+sYaZmdu4fTpk5jYsx/f+e7f4y8/+xkE/L5t7a9zuQICIbXqI/DgytyshHm+9BmIh5VRFL+XCaSqB4Oi/f1sSsUAoOvtzSqRa0T+3fIHZVvS6wx6fI/B1Apw1W8jSIMoigmDQbFP5nsUSIogNGCh4VdAiL+bY5qAIikPL6tGtJDNZ9SO/SkAACAASURBVFapirbm9Q75VTkmrx+ZGFN6TjdLSWFYyq/Bec0NjS4gRYsqWzoL9b14TIpBc+UsQgE/0okE5mdu4E8++XvIbi7h+LGj2Lt3Ap5QFANDI2IERfaB9zkRjWNlZVkEmewMq76zSl+QG+L/rCDh9aJ2gfdHuWAqMMEKIKY0aFUeDI8im1tDKGJJG/Fqle3Fw8jnlrG5tQS/J4bhkT24dvWmrMifeuopMc167NETUnmxubEsKY2grs5R+gfA1Xvq7meObVGslcLYWFvG3OwFbG4solauyTPA+8traQCEub4CPF3pC2FInIDCw+dU3Xcz9prB1OTXXQDCCSbIPLkBhpPqViBYnb8B+GZ79+/mfSf70I11MJdoN7aiGzjg9WiB83dfztnpGPeqgeg4cHos39zNfdJ5f9zHMmmKboO3HSjohV1od9y2n3uYwniXBbr3NuU0P90LgLh17fI2ANEXtxAJh5oAQoykdBXGxz/xCVm5uUWU7VIYhoEwGggCCCcDISkMf1hQtFk5uQFEtcyumIp94L+5mRkBEMZem/S/SQsYAOH8n3/LZlQb53g6jmq1JMEjEomjXKrLQp6r62q1pgBAo46xsSF4fXWcfftNPHb0Mbxz/gJuXL+Mwb60MomqlOCjHqFKfUNGJl4jojQphj179ohPQ8gKSCDmy1DE29C9p6FaMDsaw4j1NMGF9ORQYlKubHmcSlm32dYrffIUZCGK5RJ8waDQ71yNbq6tg90madttWBrDOvA8zDWi5sOclwo4/IvyVBCAEmA5qN0ELXyfFTXUTch+/EqUKeJQbVWt/lfdHrnaNSWC3I5NxVqrXT9qnipKhTxe/cfv4xtfexnxWBhnzpzCwUP75fOhODuNxmioLGknWqv7fR7cuHoNpC/X19c0M1KXah6eO4Pq8vKinL8VDCAaiQm7QAaD56JW6zbSqX6cPXsFTzxzSlpuJ9ODGBvdL9+lkFvD1atnkUiMIBpNSD8MMleJRAz5Yh779h+B18PKo4ZUi7BFutcXvP8VGBKZtgOIhfmLWF9baAIIxe7QKVQxEGbiNwCiCUpNN04NtCUlxu/AlEbTbKrFJlE/4QzSbqCg/tY7A9EOMLhBgBsM3A8A0Y4ZaIGgFoBoBwLezymMXkJEL6LJTvvh/XKmg9ttdy8AwuyvK9vxUET53gKI3co4J/Ydxc2rl5opDDIQ6VhgG4Dgap/eC2QgCCBo18wyziefegbZfBF35me3pTDcDITTB8IwEE0NRBcAIWmMiqrPV/R6tQUgrKAyDWooit9UERgK1vxP3UIml0fQCsMf8iOXy0iQTSUHEPBa2MzlVOMqNmsqlUX05/PUMTSclr4K+UwJ169dEVMgRccrvYTRSNSqauVL+pyTOMWSFBvSBplpFmouzANiSurM78JIUBvhZatv5RbJnwkcZEUvzbAokFOeD87JmtdPNAa2R0DCI8cex4FDh0XzweB96/ot/M1ffwMRb0meU8NeSMWEQyjXXLnr1I+MF60BoeiD4kKOYCnL1SkqAjiWaFLoWGsoRoGghy/LCmu/B+V1YXsUI8SgztbZHEv8neWsfI/sEOu0WaZ5+OABHD/xOA4dPoo4vTX8AfjJYgUs0G+AAEDOrVLFwvwsLl04Lz062CuE58QTZQqG94NMEq8Z7a2NhiMWjQuToypKQpK6+vznv4wXXnwGR489IiZQ4eCAMBxTU5dx49Y7iERS4vnBlWq1UcXw6KBYb5869TS2Novo70sgIGWcYQFLcm1VQ1L1uh+lnC4AcWfhEtZW55sAgvebpdU8mAEQvPZOAKEEtlovogGEvOfh9VVpDsNMNVMMXVIYrcC/uwaC2zpXs+0YA5NScQfx+wkg2gOJ9zmA6ORY2Qt6cBhFuTd3r/bdLIz5fZsg3bWTTvvo9H43oNKJtehFRClj62EZZ48j4m43UzbhrVSq/F7Hlz7z/2Ig4MXQ3v24fesGEAjjxJPP43Of+QvE/bas0iueIAI+D0KWKmmkZTJNjZSxU02MpFQ771kE9SRklNxc1Qht7QECHnoQsOnTWZng6ANBK+saSlL2xom/UlM0v6lyYJAQgKDTF5J3t20RUVLhHgmrdtm1elGobeoQubKkRS+rNGSRzYnX68HWOs2i4ugbHEJysB9VuyEivJHBEdUEDFVZVWYqNcTCIcR8DbGOLlQ8mL58Ft/61jdFdyE6D63crrHygQdhpYNHCSk5kNc21jE0PIgIG0hFIoiEFO1Odb/PT1tlHQQbqnrE4+PkLarGpnaAAIIvCcwiTFSTu2nEbSZj/h+Jh3Hk6GM49NhJBMMxyfFXSnncvnYR//i970gpoqQz5DjGXZD7VikfluoZkadZqcrDrJE/779TmKcmehUo5Wcf9anqvgXY9l2zJ6yYkMoaW/k0sKUuS1SVgLQsQkqOqfn5O0glk9Jd9fFjxzA6Oo54MgWqGNn5ki8FHDiIvfBJJ84iXn/jNdy5M49HHj2Ga5ffRihQQ4GltFUb+VwVNdio1isIeQk+aqho87G+gbTYbG9mMgImDh15AhN7DkqTMLZjz+U34PM3sLK0gps3pxDrs2AFYvD7I8Ji8NZQHzMyOAHLF0Q4GRPxrWJZLNWm+b7Xlrd4xPW1O5ibuYBKuYDMeh5sRkZwmNeW3LwvYhNvmmkFdJkvHVA1W9BiJAzgUWNAVfq0GAgx2tZpDJOWcIIMwyg4UxrtVvFO8OBmHLrtw5kKcQOJdsd0B0HzrLY7J+d7nVgG5/E77cP5fZxTc8+pC6frZGtnTa+Hu53ue0lZ7AYmDOBz/t/uPNqxD2a7doBgt/fMWOi2X/d5eLiAkZuj+imJORv9HVg+zEVYg+Z+AVi1PLz+HOJ7nkfyoZX1XQwrtmVWLrqOarC69MLo9wEjBw4JgLD9IQEQn//spwRAMHfcCUAw7+wGEKwmMJOQTDK0yyUl7vUIgAgGLVy9+rYEGmogOMmJkRTLOKVltwIQpkKBpXnCOpQrwkBIvr3RwO2p2zI5GgBhmAfTb0JpIwqy8mQJqO0LIOJPYig9Iore5Y0VIhrpK0GHyLk7tzEymMLjxx/DzPIqbt26gcFERFIFocQQPKVN/PCHP0DI8osLobIi9oEAggFTlHR6hSWajHpNVsQ0X5LqAQ2sJC+ug65CzEoHUGO5H1d/unSU+5JJW9f0Mz9twAQ/5wQRDZvgAjh2/BRG9uyVFTDNpKanprAwP41asSjdork/ZUzV6vxIcaY8qHTL1AzONgBhhpg2AjKBRBp0O9z6fJYCO6IzCATkITY/S6ml7r8g2zSqTRDBe8T9sL358OiIuHL29fcjPTAIMgXBUEyX2NGfgNoOtvFmi+wgFhbmcJP3abAfxVJVvCK21u+gnM/DrntQKNVEXCljsOFDqVyUVXYkEgb7oKTTfSiUKvjwhz+MgeE9YgMuLdFnbqBeK8j42VjL4JGjxxEM+7G4vImzZy/il37pl8RoigxTIt6HaCgJf4gB1wRfv5QwPzAAYQNrawuYn30H1UoR2Y0CiqUcLCsgDASvu0pzaWU6gZulUlTq3qux1A5AKPBAwNBKZxBAGLagHYBoF1TbMQbtRLzmPHYDEDsChsvIyg0knNvfDwDR60zrBiHvFYDodL5uYNELS9CRFdAHea8BBI/vZRMtVmuAixVjuNaQWMeUJp0o6V8TahQFQMTGn3sIIHod1CqyORgIRh9ZICkA0ee1MXrw8DYA8ZefewlRb11KHavekDAQwYAlq8V33nlHGIgCDYoadTz51FO6nbdiIJwAgoHP1JKLBiIUxLVr5wQksArDNNOSunkdXIwJEdkHAySYVmBgFgBRb6gyTtoZU5ch/gwhabDEFTUHSrlWlhw29QwM4DZCSKRDeOfKZbx1ZQarGZo1WUiFgFS4gUcmJxDyVgBPFXuPHsHs/DyWFmYkxRFODCBQL+HCO+cRDSuxIc+f35MAgv/bNUXdi9Yim5V23Dw3JZj0ISCtk5VOgIIztRpToIN9EuomvU02QoMGAzDM5CpMhLa/JqNjgrmZmGmIxCBGgyemUehkSdGhtHguKs8FsjHstWH2KfdGQZOmI6UqE1XpIAOKeM5GYGfGnTOo8D7TUIr3wklDk20h2DIKf8MsMV1hVqSmNJT/szcIyyGT6T7Qu5S6B2WMxPsaEqDF+0oAwe6Xy8vLOHjoAOYXlnB76hoyG4uYHBvF0tIK3nzjbQEKTBmVc0wBKd8H+m0QGEfjSRw7dlyYiEyxhKXFOWGy4kkLdl2NNa8nDMvHrqWWdFxd38zj+Rc+KG3LeZ70+iD49dGlhvoM7b76QACEoxvnysoc7sxfEgBRzFYEQJChMgCC15bpLfMKhJQIV42Z9gCCjeTMvW810Wq16namHAwIdo6FTkHevG/utwmy7UBDO0ahfcqh5VzpBDWdWYTu3Tid322379Ft3n2/Awh50tv0vXDeI/f3e9AAoh2IcbM+znNqB1gMgDAMhDLUohulAhMEEJyHIyjD48sKA5FIDUtcbHh7bGZ3VwH3/m78nldhyIXSpvteB4BgCoMMxPD+g00AcfKpF/CFz38aYVR3AAhS4yaFQQBBBuKpp5/elsIwAEKCo2YguMIVDUQoiBs3LggwePzYGanCYC8Mr0dVetCeWvK3NaUFUJUNFdElSAUGO4DW6rg9fUtcIaW0tMo0R036P5QrBREjUneQSKXx2qtv4ezZc1hab8BbqyGZGII1dBznFxtYy9UwlvZjLFLFI2NVPDI5gFikjnAiIor0gE2r6BzWs2WMDKZx5coVhCx1nnyJ9kD6RXvFqVImbW14RSpeVvyyWg7A72X1gqKPtz8AdQnqJN3MBGv+N6yKT7QIrdUkxZJeXYJnQIRNEFJl/r8hxkxcQcYTg4jEk2Ly1ahsSFqD17DlUUGdhUrOS0mqxwuyGT5vq7xPAR7VldGZhjUrVQMwfEKNo+kUalgOk8oy/hIGBHG/Io4MhZDQ5bK8zxP79kpaiWZM9Rrvb0hKEBu2BibaVp37XVhYlBJe9gnhd7t08TzWVxdRr1awtbEhHgcszyWgYy+XrWxWuYraNvbvPyC24AcPHJbOqRWb1us26jUaXC0jFPQhHo/h/PkLAsKiAjr6MHdnFWeeeAaRaExXtYTlHA0DzYlPKo8eJAMBYHlpFosLlyWFUS02UCrn5XuxtwmfB/4sjci0KRQZiFZwVsHUgAUDLAyAcDIQcv91qsrNKrTYKPU8uIOn+/cHCSC6ARl1bju7cTqD1LsBEM7v52TjnKHj/cZAvNcAolfG490CCCcDwQUaGQixCWtQZO9BzFvdASBs30Mr693hDsvoqCR0pTDYTIsAYvzw0W0A4otf+CwCtaLQ8ExhWH5vWwaCAIIMRLlcb6uBMAyE5Ni7AAi/NyjIuFItCcNgAo2xr2YKQ7olsq9EtYyZ29PNAK0YCFUnzwDJVWehVMVnP/NFXL02hUbdC6tsoxENYKtRkZLEhC+FOvqxjCQagxN4YhR47vg4HtuXRDa3Co+3Ab9dRTaTgz8Ux+hwPy5dvowg1ZCqR6EcnwBCJhKtJaA1cywWQTyVlEmc4IEgx68ZA67kWc2gXix7VCwEwZ1ROrcmM4fpj1elSnymp4H2lTDBHuGQOodaFQEf0yZheANheK2I6A+quVUBY6x0KFe2p4mMtoHATIKPdnVTwVCL4/ggOjotskGYYWL4eQIIw1qYzxkAZD5nqkAkeEkqISJMABkSv9aVDA0Ngp4aYlAVIJBT5lSBgNJg8JrzmnKfs/ML0v2T+xGHy016PoREb8L0g6lKoDFUuawYBfpCkEEj4Ng3uU8Cy4svfAjeUBjDw8PSL4Xpr1QqgXDIg+9891tYXbuD8ZH9Yi71zqWr+Of/4l+KWVQoGpFGaSJVEXzXapf9owAQC3MXUS7lgZpPGAiCTLJPBkCIVkQDCOPDo+6Fy5FSMxO9AAj3at/5uzuIv5cAwrAbLWCzvV26GZPOwN+ZvWivgH0/A4j3qwbifgAIs2hx/s+qLFawkYEwKQzxzuEzqQEE59uEn2L1DBITLzQZiIcAYnf4sD2Fwfgl1E0NX3xJpTAIIKanbqLhC+LU0y/iy1/8PLzlXBNAGBElJ172EvjoRz8qtfdsGX3miSfuGkAwuJCBkDytv4YAqzBI0VdKTRGlcZ4kcKCIsqLbVHOCJIDg5Mggwb/ZHto802+CHR9j+P3/9Ke4eWsWPn9Ezs3rL6BQrMHvsRCj4RONp0JhFBBF0RuD1XcEP3ZqDGcOxhCPUptA1iOLgVQ/AuEEfN4arly5hlAgpFa2utMnq1BkINdVySUD2cjICIwmwLAQltTYq14Txi+BA5yTEBerBFgm8EqZYUDlqwN+1f+CaRkryFbYKv+vVo8qr81jlCUF4RHETQ0CgYbtYStQS1aQjfym7N+UwfKcqUVgh0uVVlBloqViSVggtV2pyQBRi9J6Kd2GFBpoWoIPrwnszsnZmQbhz8LIBFV5ZyyRkvHFNBNbq/OamoDH5mwsi6SoUZieanlbHp4phJmZOUTCCQFobJ1O0ERGguKpeo3VHnTM1N4IHpbD0nOiikIxL+WfNLMaHR3F+OgejO2bFKtqtpdPxFLquqKK737/b1AorWPP6DHpTBoIR/Dssx9ShlEW24OXsbW1hjTp0B8FgKCo1aMYCAKIQj4DT52iVVpZE1wrAykBb42WkZnDyE/GoWEJDfsg193xvklhuBkINwthJnHDRrRYju2+EOZ5aTdVOT/T7vPtArsTzLrPyc0GqL937sZpQMbdAohu38X87b1iIN6PAKIX8GDGUzcGwgkcmtfZ9gqAkKZanI91KbewsVwI2XwuqkgG2ENnU3Xj1CmMhwCiRwDBSYTCcDaUMhoIMhApTwN7H3lMGAgDIL7y5S8AxYwIxaiB8HlshIMhoYANgKjUqgIgTp0+jUqlIQwERZQmEEpwdKQwjAbi+vXzOzQQQQ0gGLRMFYaz+oLAwhhG8X0CCEkN+FSDKGoXmE0Y37MfX/zSV/HNb38X8FoolVVvDFHpen2oeynuozGSHyE/7ZBDKFcayPQ9i6f2hfHRFw8g4MujVMlh7+QeMXAKBGMo5te3AQjm+yVlIQOzLsDHmPkQQIheXgsXBQDo6geOa+PQyNvGvLzq/OkVhoEAwdIlmMz5MzgSTJCClty/34AHla+mOFGus/gCmRWwMg4yQYFAj+2u+WJFhGFLzIMok3tdnRcDtTAVpaLca4oF+X8pmxeNidyTak0JIW0FJNR+lCbDPPjOn03w4PmTLaCjYzgWlQofgodoLIFQlGJJ4WKEAWCg5/dn1Yqin1saDQEioSBmptnTQpVWMnXEwMg0UbFchE1IxQZsFYov6c1A46i8lHXaDfpGrOLyxYvYv+8g4rEYjp0+g3Ilr85HW1ETtL36yndwZ/E2JidPYWl5WUDG8RNPSLdNTlb53BrK1QwGB/Y3AQTP44EwEEYDAWBpcUZSGCx7tatecVaVrqcUS2utDFMYvPYCJhzNqgg8DXDoBCCYAjN/65TCaN173XTL1U2ztfrfXr7pnq7eLYBw7t8NPJzHcAKITmDEua9O59fLNOve/3sFIORJcjgHmPPoJKLsFLBN0O+mg2inSTDXqtvnO+3TsEe9HpPHogbCzUBQDydm7Uwle+mqWxIGwgCIZHpELawfpjB6GNpODYRm0Gt2BS/9ye8jWivjxDPPtgUQbOxEAMFukhGu2AsFnDt3Dh/72MdgAMTJU6fAGM4VWjcAwW6crMJwAghqIFiFEfAGZbIzAcxoH5jXV9qHYhNAMJ1BK2sDIJRwTwWKUCiJ//v/+V3cWVkVXUGJzbU81D+U0bAtWiPJd/FZVdELJJIjKFUsbAaP45lDEXzk+UnRQbA7Jo2MYvE04Ath+voFXL58FZbPklWtqbMngJAOoXXV/ZEravpLcMImODC5fiNc1LrEZv6Zwh6CBCustBLUBATDym2SlstcrQuzolMEqgGST6h7tVpXKQYCBPGloNiRIM6vzlEdn9oGBbSY52dLbXP+JkVBClABN20JrlkIUv/ibZHNqi6guQyKJWoplJ6Cf1eaCsXEOAGE0U+YVA51KUwvRcIxxJKqOVcwFBEg4de+EQ1b9eUgyGv1kyBLo1gIAU260ufmjWkMD4+LHoQpp1KxCitEJquGaq0ggMAHC/WaF+FoTDXvKtH2vCKGaNO3puQc+lJpnHrqRayuzWN4JC1dV8UQyuvH+bNvYXrmFvYfelwYHr8VxNEjj6n0itfG5ctvoi8dwfDIEe3OqVME91sDYaysuQKwgcXFaawsXcPmxipqJRten2kkp4K12JlL2xWVDjQAQjEPCkAo9quVJnMyEHQxdQII9yrdyQAY5sjMQp1W8m5moB1T0ImBaKcxcJ6D+/x2goDtPhU7AcZODYfz+ziDWafv1w6EvJcAolNUeC9ElO3AwL0ACLP4Md/RCSAMA8F5gIwsAUQ4wOaABQEQdXsD6X0fEgaCCY6HIsoe8ENzE4c/P9XxKysrYvdbWbmB5dU1MSA6cfo0Xn75ZZl4EvG4TDRMMbCOlrbBl65clhRGvlyRlsqPHz8pAckEdTMxGWdDaR0NVbVALwl2V+T2p06dQq6gulWyikJW8nXVjluaaBkPiFpNKOpykW2pq7L6vXn9hlbj+1CtVESkSP+D+Ttr+L0//CNhH/KFkpRcSpMrIk0K8KT0kqtbDyrVOhLxQUTDfZjzn8Szj3vxsecm4S9XkUoPYvzgiBhlDaX3Yn76HbzyyiuyWqYREifYCstYtT11sVRGMZfD5MS45OHFwZG6Bpb2+S1Eg6p/BPfHICjMgk7BcFUejsRk5c2VtTSKooOjLr2jADXgop1l8iS+1qxDw6NW6ubam//VpKZW8K1JtjWZNgOJZjLMg2lYA5PyKOczKJULApLYs6JSKqBcLCBfyErb8Xyh0DT04rFNJY0RShIYESiQMWGjr3A0Ls2+GPDpFeELhKWVOo8r4IGek6x20RbY1NKwC6sBPLxGU7dm0TcwKOxCvaH8N8ik0GeiQVCjV2BqPClVdrFYkOOsra1IySbPi4DvqaeeweUrb2PP+H70pYckJeaBHwvzq7h05SxGx8bR3z8huT+WmloB9mBZwZWrr2PP6DgGho/qTsrs+0ER5f1wjnI82GQfxOdc1pZYWprCnYUp5LbWBcyhrtgn0+5eLOK1GyU/IToVAgddJSWrNi1kpWeKjCNdMeX0gVApDI40hzOlQwvTZCG0R4mTlXAG1E7Bwh2MnaCgGzPRCay0AyDtpkfncZ0MRTsQ0A5suI/fDuDINdaszN12zWwes0erahkVXbwKO52f87u1YxKcn7tbNsLsW1gw17m5x4P7aXH/3TTTcjIlhqlwHkdSGDq9zGZa5hUMAxWmJ6V6bgupyecQHxiSxWDDyzLQ+/y83k1M7mHb90UVRic3PAKJpetv47U334DPH8BzLzyPr3/jb0Rw1p9Ky4qVAVFedh1vnz+Hj3zkIwIgqrUGzpw5I0GaTZGM9TFvtAEQMgnRf4CmQMEgbt68KRPdiRMnUKFHANMcrADQwEEZQ1WkPbNxnmxUqrISJg3Fv09P3ZJjcbJjELf8NsKRBK5cn8F//vNPo9bgqpt9HFiaqcp57Ib2OrDrqDXKssL3eynkG0Am/CT+h48fxUQqj4jXixMnT2Jq6ZqU/thVv+gmyLzQ8KlaVX0WRHtAF8VCTpww67UKxsZGhIWR786VMr93INj0XzCTNoMm0xX0KYjFY3IuDGaGcWDpoaQudDtlDnAn7dwLgGhNxuJl6dAQtICGU4FvwIRzPEsDM96PqmIcSoUciuxyWS4o4JDPoiwAIivCRHWPKs1yUzp/RqJkVAIimOS1oJFXNKIABPtOSH8OX7AJIHiPaSUuk4h+sOmrYfkDOrffEMA1NTWNWDwlKZFyvYBSviQsGSt2+DLnzsDI+GsYGO6Xng9Liysi4Dx48BD27tsjAOLggUekL4gvUEEoGMXmRgHnLryG/oFBDPZPwuPzSFfOgD+CWi2Dq9fewFD/IEbGH28CCLJD98V5clvk2g4gFhdvCYDIZzYEQNA4ywAIeY7YpM7VkVOApKvfhYAFj2Ib3ACixUAoANECoNtLKGVa0ACiU7DuBUC4g3ovDEM7AOIEAZ3YgrsFEN1Yh24A40cJIMx5vBv9Q69AQu51B6DSjWW4XwCiU6xtghvT1lvS1kqgzlco4hEAESNb7csgufc5JAVA+GF7H1Zh9IBh2mzisNldunkB12/eQLFUkt4NFy5dRq1cEQ0EyyXFFMjyI7O1hbPnzuLnfu7nkaNhj9eHY8dPCiXMzop8mfIws1oUJ0qf1QQiM7dvSzB69HFOuraUXVL4JoPT0YGTFBSDkTShKpaVu2KlJEGb6RIq4FWfiCq8njJSqSHcml7Gf/rkn4l4sFatoyKMRr0poWKgF4dHDwEFzzWMvZMHcPL5n8NIfxGHxoI4cvAQbk3fxvde+TYeOXoQo0N7YJfq4j1RqdNpMYh8LodypYJiISfnz2oM7nd4ZFAABG2lpQ04NQ+wEQ+GlROk7g9BLwIGV75HBkJSFiHVopplizJ5az2JTPoaQDgZBicDIQ+Bo9zOCQYMA9FanbXy20a0aOhrpxhOGABtCEVWQMplTSqpTKfLEgrFnLIYLxbk/lBEqu6TYpJMb4xINIREPCVNw1KpPgn6kUi0aQpF8ysyA3wxVdGoaxdFW6+sq+yXEkCdPhg2G13FMT09KykQggnSkIvzC4hFoigVii1xZ6Mq21Mro8SYbMhWxerKunRYZSnnieOn4PFVBEA8+sgJKSn2W3Xpc+JBEPN3bmF9YxOjwwcQS0QRT8RQLXHc5nD79kWMDA6jf8ikMFRAfiAMRHOV1MDCwg0sLU7vABDGCVUs4nX6gtdU3VevBHoDYg1AMG3sDYBQaY5WCoMqXyeAaAcknBoL90zjMTkTmgAAIABJREFUXDW2+5sz4Ju/G/CwM9C724hvXzk+KAbivyUAsRuQ2I2N6MZE3A3QMNsKI+C68XfLQBhH3B3MhBvMeJQ2jf9MO28eOhxmCreBUIVi7E307XsB8b4BeBAA2VuvQ2T77oLpg/3Ue89ASHDWF1Zk/9u/8PWzPwBLEOt2XQIAg+XC3LyYEfkDAaT7+sTVsT/dJ2LJM08+AQZBrsjHx0ntAltbW81VLm9gswSQHRfp2Oj1SSnorVu3ZCJ/9NFHZeVOZjYkHSQV7Wr8HxrGA4LBqKqAhFRmlBXbIf0c2IBKyghr0qsgm2/gN3/rd6VFN5suMd8t5kusCWZQpusjV2b1qogVvfDjp//JP8Ujx4/iwP4kxodSePvcRaxncogmIohFQohZCdiVggQsAgWK07iCZeqkWC4I5W43/NJaenRsVLpV8kXgwKBFgBCwbPETYJqCoCEa4c9cgauKBJ6bYVSaAkhdKqnAQCtn3ZxcHSkMVfDcSmlsn4D5WbVCVZP1dgZCtjWgxWFZbCZ+p4EVgzv7oTCQs5kYfTmYyikzpVFWII+5RrITpmyT50/RJBkIVkrE4nH5PxRRnTWbFQC6VF9dT8VAMIUholN2t9QW2MpR0RIfCDIaBBHFSgkbq+sIBQMIhyzd0pwgxINCsYigvsZkSDh2KJYcGhxBMpmSlAptq2dmr2Ny4qAuH6VOooZQMIVqPYOtTBbhYB+sMEtkAwIgGg2OiQvoSw9ieOwxLaJsrejvKwvhEFAS/M7PXcPy0kwTQJgUhmpT3pAxqtJBahVmaHoGerf/gxNAKPCgdTb6ZwII5pjdKQXn76aLbLtA2wlAtAMHdwsgnOCj0/46nZPzWL1UafQSItzHei8YCPd5tmMk2tH/zoDfCSi0e9/s60EyEL0CCFOCLufkYCAsiz2DLASKBdRqKxg8/GEk0v3CQDwEEL2M7HbbOPQQizfO48rly7ACSnTHiWhlaRkrK2vSNCtbZklfDdnNLbGbHhwakQkqGAqjDg+KuawEQa6k+RAxKLIagQyGuEU26kLjx6JR3Fm4I+K1x489LpM7qf7lO8tK9yCCPFWGJoG/psyk8sWCuA5ubW7qcrWq9K8IBUl/e7G2sYRSqYq+1Chefe0cbk0toFytSidKrsr4qjVqAhx4PgQRNBdiXv5Xf/V/w+SeBGLxIL75t3+DRHIIBx85gkxmE9ViAZYvhLDPg2vXbsgKbnMjI8EymWAbaEt5EKxuimaBIkrp8hmPNb3YeS1oTsXjsu+CFaTYU/9sqc6QUgKpK1bEY0KzD81Voi4RNMyCM4XB70YGgmJC1la6V28KMGirbF3S5tyGP7Ps07Ab7qGiWCKtpK/zvlREh0JNgqQ3aix5VayDaFW0YyjvnylVDUcjiEUTSiQaicJi4A8qlkYahzEPTxAkvT94nxQDQZZIVtKseaiqxlyiqfF6xf6aOha6Vhapd+E4Wl7E8NAA6lXd3pssUL2O1cUMsrktSblMTIwLkOP5UlhJI6n0IMW0GwhZSVXm6KOzKMEA/UmKco/qVUuqHbw+lkhSaFnDwsI1RMJJjIw/qu2fW8LWd/tYtv2cC0DMzlzB6sqcAAgCNgIIXhMCJHl+qAVxAAg1branMJopMUcKw7xnGAh+b6OBMMHaDSTU+NtetukO7DtWnC4ravd37sZAbA/8LUbCeV7OAHk/AIT7mO7fO63q368A4m7Awm4pi/cDgDAg1WggZPw5AITXW5GS70Axj2xhHmOP/QSSfcNSnSeV0W6K5L4+vPe+s/ecgaDOQWjMNloRMhOeWg7n33wD66vL2FhfwdbWBqpldjFU1QENnxK4ra+uihqf+6JIjY2i9u7dDyscauoVODFTbGf0C/xcwEwwgIgoCVBYEkfxHVfo+/YeUrk1jxIZGk2EoWFVbPRIKSnvNoM2qepQmC3HI/AGWK4TQDyewvzcEr7wVy8jkRrEzekZ5LJ5CYB0KKzVy5JuiUXiEgRfeOE5/Ov/9X/B9NRVbG5mJEe8trGK8ckReFGXbWkeZdkB3L49g2K5LO6UdL2kwDQcDYlxlKdOm+MtYXEolCRQCpO9CEcQjYbhCyuRpKQrLAbOoAjajICN9H0znUBmQeeqOfScDIQJ8gZANCdqloy6AIRz5ekEEIaBcAYElh3uBB7OwaLuv2GJRNkP7TkgQKIsjaqk1FZcQ4vCUqjJxYafYklhX1S6JuC3REAp31mbchkAoaokFACQ78S0BntxsE8IV9QaoC4vr2J5ZQ1jeyZQLVelR8rf/e03EIuHxeac4zbKssxoHFYgjnA4KGk4uloSHDINxnP50Ic+hHBsEPCU4WPFETuOesrwegMCFAgmmMaz7TA8XpYM1yS14fNVcWfhBry2hdHJx6WTq+p0ud206N6nD90QzqQwPDamb6tOnIUsLcqLsGtqnBBACHDjxNgGQBi/kRZQ0CkXLaJ0MxAyZzhSGNvGjAMEGADhBg6dvns39qHdMdoF8E7pChNM3H93nsvO43f3ifhvEUD0ooXoBA4EFDrSA93YBed17bTdvWogdmMg3ADCpDCaY6lRRigSQ6hWxvrWbYw98uPoHxoXAHFfmcL78rDv3Ml7DiCap6RXkvIAmfggTISNzMYa1pcXUS5mkd3aFE3D6uo6iqUKgiGfiOXWVlfFc58TC+18Dx06gqGRYXHlkzbUgKzATTDi7yKs1NbPPOTs7WkRaNKfnwCEmgvaFzcHbUPVrtN3wLTwLubyAhi4ws3msuDvmWymOcg9AXV+nO8GB4dxe3oOX//rb6FWoziMfQzq2NpcRqFApsAnLZBPnz6J3/7tf49KNS8Cy0RyUIBGJruGK5fP4tzbb6IvmcL4ODUQtlDfW5mMpD5S6YSkLvjd9u/fi4H+fqHpCbjypTLW1taQ29oU0SlLV2OJuOTcGURZ6SJmUQRKVOzLvWgo7wCdYnBqGAyAMA9Dk4VwpDA8tLp0NT1qTXqqCqMFELYL4vRB9X/q3rpfZsKVtAJrUXWu0QA8o5Fg5UytXhX9jBJDKuDqCfglXRMKRuQ6mH4WBkAZ8MjjCKNRVlUVUqIpHUg9TTaKK2wyGQRy167flPGXjvejVMjg+9/7NvpSMVhB1TCsppuXMdfJihyeJ1MgXLVTC8Ex+1M/9d8hFGN77hWkU0NSDmyDqQCWTAZgBVndQYc7Vis04PVRHxGBbRexsnwbnkYAg2NHEQgok68HCiB0OefUrXewsX5nG4Dg9yK4FydK7RxFMNFirRQDYUCok4HgtTKeLe00EN1SGHKhdbO3XgFEN0DQK4DotJ0bQDjPqfNxdzea6iU2vB9SGL0ABzdAaPfdOgGI3RiJdoDiXgGEGc/d7oEscHQVhtxzBwPhJ+j3BZDyewRADB76EAaGxiQ19xBA9DKyHekKFakdH/JAmkJxDlhbWkK1wm6GdaGoy5Ua1tbWUciuCk0tef9iUVUZMLctefwQSrWqrK5NfpU3k5O8UKDSQlFVcYjNsq6eIDVK+toI9RjkRDlfUf0wmn0w6OVQKom6nitcUtE8N54HzYyoVKxzvyG/OBDy3IaHRjG7sIbPfe6rWFhcATxBZLf4fxXJdALPPv0Mful//p9Qb+SQL2zAGwygUvFLwAiHfLjw9qu4cvESJvccwIGDR1EvZaRMlQBidHysWW7IFS3TNOMTR9A3MIR0/wDC0ahmexrSZIuagUY9KyY/bMutAoyesHS7bMOwqLuiG5Dp3DUndLMYcLIERj3PT5gyzvaTqqrCaE2kbfLZLu2DexIwx20Gem1t3fQZ4BjSehPqFyS1UVamYKzD9gRV2oHsizIp0ikTViw0Z3XFPpGx4D64PY2heEw20cpltprGSMqmuowLFy8hEo3j0OQBzM9P450LbyMRt6Tlu3zeoraG3Sh5PFsYB4qp+NlspoBCoYSP/NOPSsO02bkbooHw+Sz4Awy8AXjAtEVJBLLiI2KXUa2WkM/xOdhCpbyB/tQw0kMHBRgRQN7/LpwOBkKe4wZu3ryAzY1FFHNbyjG0whzvTgDBZ0hSVKLLaYkom+BB/Co0qNApNPUMbxdRykSrx6NzcdAElq4qDOc2nYJVO4ag3b67sRXmbwb0OoFuNzBztwyEGxh0mnLfSwDRDTi4UyluENCNiTDf1WyzGxvhTmmowL795d7HvZZxNs/NUYXhFFFavgYqtQZG4xFs5GaRnnwW/QQQdb2Qfn9XcZJ97VKk2wsAeMDbUGrFKWb61nV4KmXEYxFkclm6N0glAdX3JqibVajxCJAVKU07NN1pHlxjsywTmK4/N6shM4GRTjd2x0KLawWt1LDr7o6inK9klbiyUhe74Yq47jEotj5DrQHPif9zWwIaKvcpCCVdTeBhhSx87GM/g5HxMczNzUm5mxLxtUSGTMW/+uqrQssTHAjlHggKgGCb7PGxMfkMgxC1AwRK6VQMiWQag0ODSKb6EIzGpacDBagUKHrqbOaiVv5N+2vb06yP5hrbfHeZcF0DWpT9jvp7c42buW3NMDRjsTYJYqLBPNDtJmIz8ZKidwYI98/O8xFdgz6QeXBF+Kgp82bpp9azyPG1UyWvAceFEuopEyP1vXYa/ZiVpAAkNrtCDflCBo1aA/5AWAIftTFLK4voTw8Jw/TGaz/AUF9amyf5hOHiwKbehasTanzqFYo9y1hdXUOuUME/+/l/gWAsKOLgAwcOiB6VZcS8JmTKNlbXsL45j0xONeLat/8wBofHEGMr71gf4rEU7IYWsN5v/4fmDVUlrVxUef02bly7gGtX3kIqGQO71rKJFkEVQbUxkTLPqWIUFIA35ZZy7ZtmZArIG2ZCFgcOACHPr1Owq8/JOR7dGoh24MAZNHYEWgeAdU51TsDsfr/d753ARrtmWr3szz3tdgIS7mfMfFe5ps4udO92Hnfuo8dQ0kk86T4Fc+5uoODcrht4cAPEXgBGL5fBeUx6+HR7mZ5CFE1L/b5HxQaRVTEtTgO9ShkhavwiDcT7TiE2mJYqDNn0IYDo5ZZ03kZSQXUb07euYn1lUS58NBaVSgZ6PVDNpgRzNbEyrtJ6UufJJOdaV70KpCe75L23i/l4X7e/pyZcEzSdwcJMfAQQJhhVa3lpsGRXlbK8qsWVHDgGgPBzxnuCg4dgguct1sd6Jco4xe2YbqAHAFfEnHSpOaDJFTUMpLqZgmAlwerqsgg+uXqbnZ4Rinhizx7pWMlz8GoBZIoiyWhMqiuY2yddxmOGCGL4v6VKNIUm9ir/CmdNvjNl0VztO65ZsxGVXgk6gYJsryL+thtsJjuCCAZw9+Tqvh8GNLQbJXUm2U1e1LQbd9CFvMZdV2nU2ewinHNORNsmDzIQFAl6yIgVhEzx+UNyHRn48kUaW1WxsjyH8+dex2A6JeDCx2tOtssiaLGUhXejDvaUIzC4OXUbPl8Qv/gL/wrhRBTXrl3D4cOHMTc9gz/+4z/G+Pi4eJVQGLt3cgx9A/2SggGNq2pAMBQTx0qemxF2PriJyDBXio2YuX0Vly++jlx2E6V8AQMDg3IO1ECYFIZ5jhSro1NBjjHlBBBO0W6vAMIJMt0aiHaB3PmsdwIQ7jHYDjQ7x777505j7P83AOIewIM70DsBg/N+3C0AcG/f7fPt/tZuvnFupxiMnQBi+750T6IOAIIioTBsttyCJ1jF6OQLsBJR1Ousw6PO597i54P+9PuegZAAz8xvdgt3Zm9jZekOtnJZpZzXqnljEMQx7Czt48Xz6nyTs2mP8+E29sPOCYHrGjOoyQCYAWFSGk4AUW9Q/FiX1RYbBpmukWp/rc8qZqCIYMhCPpvRqnRWY5QQi8aQ6k8qJqVmo1yrY6B/CMPDI6hre2cGGTILt2/dQjQWlsoPajrYXnx+dk60F3smJwRA1BmMSMf7fZJzlwoD7TDJ78aJWDlLso8FBXwWrAD7XihwwaoNk/IxQkInqDArQuf/rYHqopQdToFOsNZt0nDeHwPCnBP4tofYYBOie3m1XN74m080GK3XjolCf84NDJyTmPNcnWyUHM2mSJa6mIoCIjYFjsq2u9aoopgv4c7CbVy9ch59ibgIMynsJTCkTTi9HeiGSiEtBavLd5Zw6cp18aT4+X/2zxGMhIWpOnTwsABPaSkeiajqD6YBGvTnUOk2ERVTWwFVTkpfECJuOS/nZXCnDe9llnE4URI0ryzP4s78dbGy5jPBjqMcS0ZEadK/vN4tlqrFQKiVsbFD1/bnmrVSDBG/b4shasdAdAMQznHUBLLax70TKGgX/Jtg2rEocV5G8xm3bmfnvnZ243Tfjl4AbleQ3CyX3b7n+8ZA9Age1PPSvqygU3B/twBiN7DhfL7fDXgwn+fz737tBiBMO29SDF5PQwCE166h6slj76EfFwBh237NUtzLw/ngP/u+BxD1elko263NNdy6dhWxeEQoe75kBR1KwrJUSVylosSSDOL8JyWIuuzOWQ9umAjJ4bOJl24t7DRAMkGjYWvjoG2shvJ4UMdh7rku7pTmPVn1CkelgpmqeW8IeKhVylhaviOiOb4fCAYw2D+g2AY6a1q0m+bEH8Ajjz0K26vsfOkmSWbi/Ntv4Qc/+K/iKbBnzx7xsKAvRiGXx8TEhOTYeVTDKvD4ZC7oc2H8HNRE7IH0wfApvwfxPaCgkKWImsqX7djwSdfdG3rfgAnRELStklBpAMVA7PSAYMBrN0k6J8rtLESLNTIBwEnFmhVkkyHSVRkUaNR1cDDbmPvafMh3sbJl6aYbgDjBBss1fR46iNbU9fVa0qadAKFar6BWqWNhfgrXrp5DXyIh99jPFBKbkIUCsi07yhKU8p7Qwp1Oluz4+RM/+ZPwBSjKzGBsbA/oekngTOGmjB0/fToslRbRXUdVpVDLwVGSvDsSufob3Q961GOjUWPPC6VnmZu9gZWlKeRzW1L1QgDBscDxLaXQYt2t2DYVXHWjM0eqggyOSSOZsdJKMamUmQERbgDhHBfyfDvGWqdA7PxMO4ai03t838wl7gDuHL9m/LTbj3uJ2Q4I9AIgnMCoXdhot9/7AiDuIkb1YmntftYeNIBwLlC6fZVOIMMNIHZut5OBcAIIpjACtSqCfg9KjQz27P8Qwn2JhymMuxhXXTddWZwVQ6BoOIi52WnEI2GpkadhEuneRGqo5elAR0LtNGhSDAywwhzoHgbOh1lpI1pWzKYkx3lCNIc0E7Tpo0ChpPlZDIxqFCXyvVbTLVUNoMxyOPlJmV69hqmpm9jKrEnVAx0r6V1B86DDB48IMEom+9DXP4jR8UkxIyrVOEkpt82JPWP4/nf/AS+//GX5ef/+/WiUq1KVwkqPvRMT8v05aQb8uqU2bavZOtYH6apJ0R1tsAU0sLW2VwOLgJqYfQFdhSGCNdZgOjokOvQBzQlel7Gq31t6CIIL8X4wrZv1dd4xGRqhnAYcZiJsTsBaRe9Opbgf1KZoUvpOsDLBkdroMsJ2W6mYe+jeRZOVohOnh6mrkmou5rVEd8BGaaVKEQFfCHOzN3Hl8jlJYQhY9QVAszMhuvRKg+wD7xPH9uLiothpP/P0swgwNUE/OgovNVvEpmY0sjLXkqty/uM5kXkQ11AGWYqEeOPbve4XC+HshUEjqdkbWFy4gRKdQAsUE6sUlfGBMEZS3QCEk4FwjgPDQGzTqLTRQDjHUC9VGLsBCGdwdoPcbcdylBjeLwDRHnR0n127gZBtc9v90ED0MNH3IrO7VwaiU4Dfxla2YT/uFkA4xwq/uu7V1+UqbAcQylCqpYHwoI5goy4aCAKIiQM/hlAqLm0IPZzCOjy+PVz2H8km73sGYnn2Bq5cuSKr6MzGprQ7phKefg7s71CsKADAfDAdBfnwmGBDyp/iRlmZtlltcTtSwc1gaNTcjhQGgUA7AGEACpkEAyBMioPBS/kbKJqZxw9aARFHTk9PCVVNQMDjpof6EQmGpPNiOBgWX4Gl5VUMjo7j5OknsL6RRzQawdDAAEJhP/7T7/8uCvkMoqGgAI+Az1Lul5UK9k/u1UwGgYBKQxj2IMAARaEgm2gR0AT9AjLY3MuwFUbUZsrmFIBoiQrNdZLrq8vuOErbTeitgL89pUFw41y1ySrIJcJ0jnwKPd2TdLcnw9vBecU9wexGW7Ymiu2Uq5N94HmYFIYwZWwK5WEKg9fNFgARsqK4PXVVUhgjA/2SVvD4WYIZRM2uScDnGAn6WVkBMZQiC8HS0pMnTyIcSQlYoCiWrAUZCIJE1Vq8LuZRYuceiMi+LPqRMHHabHZ0P2iGbldcaSBEROlrYHbmugAIdhc1KQx+2jhRUhxs2CAVZPUMqceTYa3M+BEwpEG4GpetKgzZxtVMa0dAd1Rh9MJAOBcY7YCDG+B2G5sGRGwbzzv0Nt1TGO2Yjd0iQzsA4fwu5vMPmoHoBTiYc3m3AGI3AHAvAMLMU93mDqOB6Dyf7A4gohyjjaoAiP1HfhLBZAyNhnBrD0WUuw323f5eXJ2TZlHz8/PiRCl2ubMzOHf+nPglDAxNyIRLAyfzwDLnT7pfukmGdemiq01wMzfpWBmbCc08gGYAOQGEuOlpp0OlvaCvAC2tG6KQZzkntQ58n8kEquwLxbys+MmYDA72ix6BFtnsSyEN4Rs1bG1sygqUE2q2UMTJJ55E/+AQsrkajhw5LCp9+jd89StfQjwaxuraopSeshspGYhatYqD+/bLSk+Cuk5DsJ23aB7oLGkxwNGAiK6eNItSuWa2gjYgwDTKUuBBddtsgjLdrtr8LpOSNpba9p4jdWGus3MyNWyQc0I3jMXOCbl7Hbw7o6omxe06iN3GWLu/O8eAe5JzggiuQPw+elBUBEBQfyBZE3agrNIYLI0b1y9ieuqaVGEwyJOB8Po9UuLK1BH3R6aMZ07QS5BMsEDhpBVOyb1iKoWCV3MdOQ4JovPZTcRTaYwMj8MK0tMjAnjUNRPNyYN2sjNOlNJVto6pW5clhUEGgmJflsby+6nSZluqi7brWrRo2dE1s2ngpRvfGQChgK5Oz5iW345yW/cYlGuwSxmnbKNXpp2CtRt49M4utHej3A4oti8x3ecgixydonIf17A4TkDWDii4QZHz+A8KRNwNeHDeA+e5mfl3N5BxL3/vBEC6LTC2gRKHyrEdWGnp4DjPKz8IdxVGhNKpWlk0EExhRPqSDwHEu5m0230md+e2iMimZ2fAxkd+rxfXr13BhfNvS+piYv9hWY0ZbwYlDAzI6lqZI3Flxg6SitLnP2nTrVc2zcZQ+uCtwNHygTDMgjRtqlRQLSugwH+sdefkyJbeZbbOLuXlPc7cMqExm6Vti8kUnD59WvbBFacwI5ZH+mmwTwWBCV8EECfOPCEdSA8cOoZELCZlgt/4+tfQqFcQDvowPzeDSCSMoBXDwtycNNA6tP+AVGMYAMHJh/l1+V1T4LKSpdMkW3Pr62HKF5tdD71MbSgmRwKbrtd3VmiYe+X1q34YTc1DG8tqM6mZbWTCM9vpFEenSdkwR+2oXL7nVEGz5NT9km16EHmZSXgngNk5Kp0AgsdnGSedRAUcaABBbQhFlJFgCtevX8Ty4qyIKCUdQUBA5bWl2B0JjEzlUARs17CZ2RDAR4YtFO1rskg0w1pZXcaBvftkTJGZi0b8iMZSGB7aAyuUgFfKSBWEcmsn79czuW0/FArThJNaA4+NK5fOIrNJQFtCbivTFkBsD3ja+8PBQDhLg40+qXmdNIBosmEsg3UIGZ2pLgMgnEG1HRgwQeReAES7Y+z2nvp7bwDCVBMZkGTGIL9vr2O3HTPxIADE3YKHBwEgOjEa7megHYDYbb7Y9nd9/7bNCbrkX91fo/nxyPPtBhAUUYZsLjQbUoWRGnwCiaH+hyLK+zVZbawuYfrSK1hf3UIwnYI/HMfszWm88Y/fwGDfKKxIAgNDg01jqKCsptUqhXlmshYWRWuceLRIUAKhrGB0a2ut6jYPvHkgZXAxn87+FxV6Pqhadq6syHgoZbliIPg7eyKwhJKNnForb7Ua5O8EQSeOn1APvBZv0j2Q2gl+lqkNliVuZfM488QH8OhjpxGNx1HMrOLvvvk1sPOC1wrh1dfPImqFMDkyIhqO1dVVATMH9u0XMEMrbAZ+mXSpYdDMgUy6BFCWBlOS5lA/m4la0h5S0qmuIRuVyXdxpDLMJKa+Y8tqWl3T/4+9Nw2SLLvOw77c99rXXqr37unZMMBgBgMMgAFBihRBAFxEUTIp0dosi2HJ4QiH7ZClsH/YIdshWaIoiSYDJiSKQXABCRMgwQFA7Ntg9pme3vfu2rr2yqzcV8d37jvv3Xz1MrN6pgE0gsiIiqrK5eV79917zne/c853PDEovW7bKdsGXJ27DR52GTnmQHhqVTKW3U4guM7JO85uUDHIQASBEPs5nR9yHCfPhUaT6pScY5qPIWA1msLNW+xQuShhJ7QpcpZCvckwREJKL3kcFaoi0yAgMNQ2SbLJDGJIIoYomp0q8qUijh87jeLOFm5ePycsWzY7gfGJOcQJliUB12s3fq/WYd/jUI6dFSHhJs6dewml0gbqLNusUrXTJHya1usm3KLjx7nSaHshRK1+sueXy4w5bJlbHaSS6h0PvOo56nxyWcZdc8abQ2TD7DllX6fNmvnnrb5mlwn7QW4Q6N09jt0Mm/2d9vUEjb/9Xv9u3f6sPd/tcwr6zC5AIZVFPWisfq/5TnivoMIGQ8qw+NdeL8Chzw8CD/7X+/0ftAEJYhqCxlKuxWG4uI3zPmfCeHxwKxGPAslwE41qBcPTxzA89yBYPBaWHKb7u47zvs+B2N5YxfWz38LmWh656SmkRsaxensZz3/js8ilhxGKpaQOXpofseIgyqQ/4xAZR1YAoU2hXLEgyQ/wAIR/4brlepowWadIFBmHugAIGnlT284qjIZx3A3TdIvhBMpqG8Nkdgg0Zjdu3cQjDz8iTp8PcdaRluRQcB/L48cSUWxdvX4OAAAgAElEQVRuF/DIo4/jRz74kwIM/vRP/gCry7dw5NgRzC+v4IWXXsP40AhOnzgu58PQCH8fO3LUBRBsECZAqe2JZRlw4DAQUmHB9xjGRgGEqbWnmI9JogxHHAlpB0Cocfd+W1UWVkWGDRr8AMI/1n5D3QUiggSQuuLI3YBlt6F96+EMv4Ph/fR2LkZngtLY0jk0apJ2+SPOLpzA4tItrNyZl7AVc1bYm4LMDbOk5B7JvDXhCX6Oc4nzZWpqClF2TA3FkU2mUCwXUKpVsX/fYZSK21i4fUnACAHExOQhxOKp7xuAYPylXM7jwoWX0aztoFwqShUGZbSNiivnualUsjtxtp1wi8wB7T1i5cRoHg9DIQoeFOTqZ4Lmjw1Kd4NOM0v4HhVP6+Xsu8GqXzPGy+fxz5F+YKIbpOxmIHaB6IAyzKD39AJCflAUBEb0ue81I3E3YN7e5QddQ7/Xg5y+DUR6gQj/OA8CH36w40IvBzCYz3s2KRbqSBVXKtJCp1FHeuIgxg89IuHMsAhPfbdzmPrNhsGv3fcAorC1jqtnvo7NtQJG9+9DbmIW+bUNfOfrn2VFPdqIYGRsVChfQXSSZGXCFCaezw6cLI00XSVtACEqeM5Oxt6t8DgKIFieqQyEDSCUgTD5Dk1T/eC0dWazJrMTJ0gwO1L+c/3GdTz80MNdlR+UIDYvh1Atl5DMJLC+uY13PvEefOCZH8fXvvYVvPjCtzAzxeqMEbz86uuoVJtIJ1MYSrN3RVQABEEMGQjJdm833GRJKelzGIhBAEIYB6kSMABCdn99AIQBEVa3TMvw+3MfbIPuN8p+gGFPWy2/5XNBxk2TLIOmuvmebgDRy2D1MxRBrxn2oWPasdPxC0g0Y61dWwXERlNYWZ3H4sItyV3hnJVxjoWFzuQGg/NTAQkFoZjbwATJubk5RKgZ0QohEQlju7Apzb+mp+awU1jH7ZsXRExsaGgKY+MHDYCIJ0ziQ0B9+mBzcPfv4JyXXikUwdpYwrVr51CvFtBsEGjXJHRYr5v1oaFAZSHMGjE5En4AoWeiAmx2F05N8pX55yihBoHUoOf8u3FlIHqBjKDn9wpO9Brs+a7f7z0XHMKwd75+wD0IKPg/e88AhJuYe3eJNX72QdeL7cB7zbxBDnsQ26DH7QUgBoUw9D7t9Xt6AQibgdBOwDw2GQim8ifCTUQ7TSRGpjF5+G0mOduUMN39ovwefuK+BxA72xu48vrXDIA4eABD4zOo71Tw4nPPolUDao02csNDAiDE4UmVgdlV0xHaDATBggII3X0bJ7ibBtVdpBo9hjAIIKSJlhPCIAvB/+U9joS1fo6LxJyP01MhHMK1a9fw4IMPug6dk7LRKYscL41sk/0yYmEBEB/8kZ/A5NQB/Ntf+5eIR6M4uH9WKjdIeZO2XruzZq7FUS8kgCADQcZCAYQ4KhpYCyRJLoiGciSebPJCJMTjxOOltNUBEAxhyCLyhTDUqPkBRBAY8N5rhTucSR60w7MNpD8HYjfFahiQQQDibnY6/mP1AxACUBwqV6TBI+EuAEFNg9W1JQEQ46PDaFGinL0sKGMdM1UEPDeXmg+FBAxSR4RVRemhScnGLmyuo1Dawsj4NGZnDksIY/7WWenoOTw8jdGxA98XAOHqTHTaWFq6iaWlqygWNgXDUJab61A6oToN7XQ9MbRhO0YFEH5n6QcQdmMtmd9U/fT1wgja/duOwHbi/XQi/MfpB0h6zWM/iPA78145EP45N+h//3H9QKXfedifvdcMxN2ELgYBikEsgn2Nvd7r/443A1D89qGfbeH1m7ltQhjKQOg8j7BnEjpIR1qIoYFwahizx9+BVidKy/BDAPFWwZAJYXwTG6t5jB+aEwARqnfw0vOfR6XYRLVaQyaXdQGEEKGOXLMNIMQQWQxEEIDwo0cFAxKWcACEJE5aAILPe1Ua5m81NAIgOA1CRtjpypUrOHX6ARfE1Kk7HDIdCpmE2ek0ZFe6vVXA+z/wYyiVG3jhha/jW998TqpKRseG8fRT7xYHtba2IZMxnUwIA0EgQwAhgIblgQ41rAwEJ6w4KQdAGJGobgChTkwBhIYw7hWAULC224h6AMBviP29DO43ACEMhDR+4mI37I3NQBAgEECwFX06GRflSDEeVAyPUsUy6QAgajiEpbyWYTE2Y+M939rpYHJsFNRDYa+JkfFZzEwfwebGMhbnzwuAGB2dxfDIvu8PgHBuZqdVx/XrF7G9uYxSeRv1KiuUjFS7ikjxrWZNdVsFzZuxcyDsuWIAvhlbnaP6mX4Awp5Luiv3jLhzDlY5sg0Q/A7XPy/9jOWbBRAqJPVmPm8D7SCAoMyOf731s8nfTwCx113+IKev19fLse8VXAw6jt9fKDix7+UgAEGhQ84lhjDiqAORBGaOvwOIZe53FWvj5+73ZlqF9VVcO/8trK9sY/LIYeQmZxFthfHyc59DYauCWq0uAEI1/20GgrsVGmWWyu0VQNiGRgGENMtqNCWJksZQcyBINbNyQkGDoWYdh+LkOKgIEM+PAOLEqZNuOEXCHqgbKWzp51FHKNyShMyHHn4c7VYEhfwyPvXpz0hDrEgojA/9+F/Biy89j1K5jmMnToIxNBdAMImSiWtoya5VdrZOCEPKNQkaLJlq0YXQ9t2OcJRUpzgMhIQzRFKgm4FwDX5ACMO/SwvatQXt7Gxj2LXbcoSk7Oe6jJzTS6G3UdxbDoTf2PQ6RzUSGsJotan54VS6CCroBhAMYRBAFHc2Ra00EaNOQ0gUSNudulTRUM+j2WxIuI3s0YUL56TnybFjR3HywaeQSydw/cpZhCId5EamMT15BNvbd3Bn6RLS6SzGxvYJgIjGqHDJtt1Wf4q3iuAHfF4k/hstoNPAG2+8iGplC+12A5ubWxK+iUZChhUTNVYmW3r5IxxDZf8MCPM0Q2xW0Mw/DzxoXoSyFkFzzD+fdF3r/XOdg5urtBvEBs1J3Tn6mZJebEWQY7ePG8TE9AMGu0MgwX1mgpyZfe1+RkPPsx+AUDbhbkDGXqWre62/QSGGfk6+HzOgrw0CE73Gyb8s/MfTz4lem/YEclkI04lW7jMBRDSCRJjVGBXpijE29yBSQzPf5ZV7bw7/AwAg7uDGxeexdmcLU0ePIDexH7FOGC8993nkt0qiwEgA4VLwEe7wHGdp5UCIY4wQTDgCS+IwLZVFq3pAdyk2gFAGgjkGNoDg82oINSObjoAPk1NgvoM7sYuXL+H48eOiA8FsfdGMaJSE1ua2rFotixgPQcrcoZMYHppAtbyCP/zUZ8AKz0wqjXc/8TheeP45xBMZzB09jlTMqBdKDsShw6jWagIgtPySRQK2MFQ0YZQmTX5DfwAhY+aUo3YcASp/uIfX5xrTgBLOoFwI26gGLdAu4+wACL8hdo2YrwzOXhbm2HvLgei1nHYxIpoM5W6jvRCGMhB2FQY6cRQKm9jeXsXY8AhCkptgSjzZfntjk9LVN0SFlPdlcmIaY2Nj0n3zoYceQTw9jmp5G/M3LwCRNkbGDmBy/BC2tlawOH9WemNMTBxAbmhGGAgqiboA4l6pTfaxNXI57Rby2+u4dukcao2CaEBsbecxlBsDS2tF0E3AtanIUAfJcVIwKr8dATdlH+R3VJN0uwGEZqfbUtZ+xmEvxr9fmbB/zvU7fj8A0WuOG4feHcoJAi32efQCEDbbYIOlXvP3zQCIoGkwKERh5zvYn1cbG3Qe/Zx6L8fdC0gMYiEGsRmD5pB9PwIZFOfE1F6Z6zZrgA8JYYQiSETYVKuKdruD9PhhjMwe3VXie29c/r09yn0PILZWFnHr8otdACIRiuLVF76IwnYZxcIOskM5t9slqzAIIAxdb5IobQbCBhAa/7cNlg6vOgHecDIFZCCYA9ELQPD7FEgwti2TQ7LwDYDg956/eEEABIWuCCAIFMrVolRgkIEggOiALZDLOHzoJEbGJrG9fhsvvPoGrt+cx/jIKI4fnsPa8hJyo2zNPYx0PIx8Pi+JnAQQpTKPYQCEGGXqCzg0rYYwWMYpfztVGJo8aYcwWMZpA4ggRUoDkiylyIC+GFplEGQY/bu4QIPtAxB6HG8X5JQ59Uw22hsD0W9Z+Y2Isg/GeLIhju4CwwJSNaQlZZyRLK7fuIQvffFzyKSSuHr5uswTdupMJhPYt28Ip06dxokTpzA2OmmkqCMJJBLU+EghnhvBnaUbyG8uoh1qYmLqMMZGDiCfX7svAIQ44FYTN29cxdb6AtqtMpbvLKHVDmF8bBr1GnVRTAKlAghdbwQTXQAzqAojZuYXQxiaoyOfccrbKNRmswJ6HxWY9NrZ6j21kyjtOWrPB78Ttr9PNw29AEQvB6THkDbPPaosFAj4j9ELFPQ6jv28H4D4572fXTDlycE5RoPAg9w357P2exU8mPvqlSnaz/cDGH4gouOhnxnk1P2f7/f/IHerwM2+R13X4WMgeDwCCH1PTLp8h5CIdpBGWQBEODuN6UMPurZ10Dl8P1+/7wHE2vIKFm+/iKXbyzh05CRGZg+j0W7i3KtfRWWtgp1SEYlk0nWIciPDEbf7JOenCkdJG2U6TUliMzsa1YzQXTlvhlvCyWZMTtMrMg0qHsXfTKDkT7teM4p/VjKm2aU7DIQj9EJncWv+JqanZ6WLKHfu5VIV9YYRfmrUKtI0iefB4548+QAmJiaklTN3cH/xF3+BAwf24fTp00J5s18Cz5OsBOluXuPBfftRrlRcg2SHGnQMKPgjYlJO0iTLCk0DLbPTsxkGE8JwkhStREz7uGoIjVF3dlO+Blo2MPAbP9uABBnhoF4GtmEauHh80sF+hyK7YDWQ1nu995lwgN9AyPd2WH1hqjDcZEp3/oSMaFkijuef+zb++I//GE+/+ymRXJ87clh+h1lq60h78/uajRbI9KRTWeRyI1KiWattYnlhEVEGu9o1jE7sx+TkQWyuLWJ+/jyGRyYxMXkQ2dykU8Zpkgr1/AaOz6A3+FiMjrY/pzwAN09hoFrewaVLr6PTrGBtbVmAcY5sCyKoVWkUu/UfOJ624bUBvEpTu8xE1FQp8D1S/uokJutnVGmye155oRDel15A1Rhz4xyDdvbGgXuMiX0c22kFHd8DGbubGQSBin7P9QIQvRyff43Z7+sFaOz3BDn9QSAiCHjoMVWuXvUkuoCHE7ay70HXdYlyY/fDHy7oN4WZXxZ0bPcYoUEbjP46DJyP2izRA4VelQpf5+ZOXxO9FAFWzsYr3BARuShCiIdaiIbqqDZbmDv5diA5ApXmdyGcVH+Zqqf74XHfA4hqqYZXX/4s7syv4MTphzAxe0gSvy+e/Sbyi3ls5vNISmMqLT/kjttIN5uKC8eQ00nGnOcsAKEUvOog6GTTCWYDCO6kjPpkXVgCEZKqUyzHUZ20qzlECTqMaIdsSEjaZ1+/cQ2TE1MiPUxDySz1Vrti5KfbLZTLRXFE/I6JiSn5PMv5mI3/mc98RhzKU089JQZ5cXFeHH8uk5XW3vx7/8yshDD8YQPduQloIBBgeSHHQ5QqvV4YewUQXQbfCVvcSwDR5awDpIi7DNNeVpFVXrqLZvSL5Ozabd09gFC6nuqiEqoql6T5GxNeOc8Ybtopl5DN5ASAEIjwmnlPUpkscll2mE06ybK3UC2VkY7HBECMjO+TnIet9SXcuXMFmewoxicOfPcAhGIRAodATY4OVpZZpnoNtXIe+bxR0WTH0HgsiUq52AXIFTy4lLsV9rKbsSmAUPBgGoY5oTftNkoHb+UweI7cq/axS+aCp4oBM34n6wEEK15tAcy9Agi722YgQO4xf/cKAgzI2V1WuVeQ4v/6gQyEv5RzUJmh79x2sRYWgAh09A6AsMe7F9gI/HxAEyR7vNj0rv+jP4DoZiC074UnTqYsm94nwzwYVUqZr5E6Qq0w4uEIop0aImF29u1gZOYIsuMHvURKW5P+e1SivSfTer8nUfIiKjuLuH7pOlpoYWRiWgzThde/ga3FTWyXK0hnuKOnx2ZWu2kApZLWNgOhAEJqxx0GgpSxHYf1T0IFENK6u1Y3ZZwOkJAGQU2jE6HJkzyWykBzgkQ63MV3JGwxPz8v8tuZoZy0NSY40JBFNNyRHho8DpMo+R28pqGRCREU+sQnPiGG4kMf+pBIGBN0zMxOIZtICYBgXsX05JSLdnkd7nXxPBy1SQII/q0AIlCJ0upSylCGLF5batgCSjYb4Wcg9BzUCehv27gFMRB+AKETuZ9Rle/qZczu0sjJ97mfuQsA4Zxo04n389oIHHfyBayu3hEAQYAooDXK0l1KmMeQTKbl/lHTge/nfeeuhYxUqbiFULsDUp0EEONTB10Asbx8WQAEGYhMdgKxWAbRuLXjvYeGRpgHBRDqr9jws1nBpUvnUKnksbl+R3q2mLBuVHZK9VrFBRA2eHDvqUNhM+xor0MPzHa3g5deLqpXQv0Nh/3z5kb3+xVA2HPQNozKQPiNpbeb9BgI/zEGOXnjNAw43OscDjoP/2f9YKffZwY5gb4JkU55cvd66D6iliH71WLlXVKZ5OQI6f++E2oPcPDy+YDHXlkIZSC677kHuN4qgFAbx/PxJ3yKL3BKtFVATTeqwkRI4VYd6EQQp+9q1xEPt4WFDCWHMX3wBMJho2/klksPuqHf49fvewaCyzcSqqKWL+E//Pq/wcLSIv7O3/772Nmex7mX3xBp60w2a6SsWS7JJEpnt2K0IUwJpanCMPoQfgAhjp4Mhs/RGLRoFPRULIoggmDCNM1it88G2h0jTSq651ZzKR4vCpblNcRBrG+sY3xsHFOzM7K7LBSKKBS2RQ/g+pXLePW1lzA2NoLjJ4yeA88/NzQlgkKf/OQnUSzu4P3vfz++9rWvCajg+9jOmyEMhjXGR8eMpLBzHWzXrUZPAIQKSlkAQvNA1Hgrk6MGnA5ODKHV7MgOc9wNgPAbXG/HaGZ9kEEOqtPvZ1ADDeIgANHDuJnvMUlO9vm5OxgrhOGFMgAbQMTiSewU81heXMBQNoMOqzYos84ch0QCcUpVO5Li/F9kqJ3vJUgsFfPSKp4qdY1OHZMzh6RskwzE4uJFDA1TxtphIGIZucduB617ASA0hGGFMgyYMDXq6yu3cevWNWlnXtrZQiqVRJmgPp011RdNU/tuG1czft0VF2qIzXwyDIJZ0x6w0HtgAwh7Dqmmgj631x1/EANh2+FBAMA+BzsUYrMDQXNfr8f+fv9O22+TBv0fFH6wr+Vu1od9/j39ko9B6Dp/3md3Pvc4ggUgAnMqfADCf68G/a+VPfrtu0KY8OylMQN+afPBUtK8Zi+B3uTCaYJwq2NCaNJIy6k6stdDCHUTlgMQRwdRR5223olgcv8hJFOTjnH0j58mb39/Yxn3PYCQHUa7jqWbi/jd3/0NhDotfPSnfh4ba9excOM2irWOhDBohBVAhJ1YqYn7O50nAwCECXEYB6kAwr+A2ZuATllBhJZ0iqQ1u3HW6m7dv3yWVZBWMqEiYB7/2rUbsqsclaZKQL6Qx+b2No4dP4Krly7i+Re+jaNHD+P9z7xXQAGPMzK6H0eOHMEXvvA5ydR/5JGHJf+BgIE/uVRSemFIO/Nsriu2rCI8/C6KRykFbOdA+AGEqlYqgNCeGDaA0NdsICHXruEGJm4GVGTYRjQILHQ7A7MwgrLk7xpAGEvd0wZ2vWBRriaBzOg77BlAhEylAXeeEjqKJVAq7yC/tYloOIRYlOAhIcqVtVoDrY5JsGU1BdmpGOn/TlO0IHZ2ChICYD+WcLuFTqSN4bFZEY7a3ljGyspVZHMEEPuQyTAHIu0BiHsBHhRAWTFXl4kItVCrVjF/4zy2CtsirR1PxlCv1aTcmM5ce1/YOUXKQuh42vNE5aoVTHD+UqfPH86wP6NJurYgUz8AYTtgs0EIVlUMctRBc9a+jmAH5Nh/Xy6O/1i7HZdxZoMAg87duymt7FoLVuls0Pmz6Vu/9WafY9DY9ntdxk4PH3AfjLqreYMfXOyVgWCCYr+Hf9z9YK7X/LABiV638SGeEq3MWydHwiTUM1+i4W7yZJ626sJGsoQ/GQsj2m6CbQha4TDSQ8MYHjtmWh9YrJ/57h8CiD0ZdFMm1sCta/P4zd/4FxhKJ/DLv/iPsLpyDUsLy9jIl9xwhTSoYrZ2HwChSZSeop1Hidp0ui4mMhBKPymIcIWlCCBYoeFoQbihi7CjPkZn0jR/M1RCx081ylaDnRsNvUUtfpbsXb54Dq+++jJGR4fxzDPPSGUFz3Xf/hMiIHXmzBmcO/cG3va2t2FqalLam1OXYnpsAisrKwIgKG8teQ6OsSJQUGPKnakNIESp09Fx0IRK0X+w6GF5v+osWCEMBRD2bxtAaCKcOgLbAPkN56D/bQbCduJBkyfIiLpZ5L0ARJBcrGPMXADB/UFQgqWZnI6Bc5Ipnd0IAYS0KI/GUC6WcPHCG8hl0kgl47h9+7aEoQ4fPown3/1eMTpDQyMYHhqVNt9sC89wVrlcMjkEjaaUe4ViwNDojACIjdUFbG7eQiY77gKIaCx17wGEtAh1jLDI6ZE86AiTsr6+ipXFaygWC6g1jeokAUQ8kUCrrmWbFFczicm2g/LupQHvNmiQ9RKJCwOXSGdc8K7JavpeAyy8kMWueUYga+2A7bm2Vwdkz7mguboXJ2871l7zfU/G8G7DdH2kkN1z8jEIfrBgA4ggILEXh9sLHMl9dLIBdzlqBRTSGC4YRPjnk+3U3b8HyDENAggD74uTBC12FqYPDv+Ox1lJZX6oF1Sv1wyTK+vAsRnsl8N4X8SUdSfZuLDZRJIJ7VHmR4QxPHlCkqOFSu9KaNbQzmCGZOA1vIU33P8MBHdf0RBqxTp+73d+FdVSHj/2zEdRLG9gbWMDW1sFuWnSTMvZ9bIWXhMHTRmno/1gJVF62gjBDISOKfMuZEfpgATpKsjmQMyJaDTQaTgMhTNx3F0027M6uQfVqumTwd3+5uY6quWi7DBFUXJzQ7ounnvjDM6fP4tkMi55DkywZDXGwbmTEhvf2t6Q0MXTT78biURctANyuRwyibjkQIyPjyMRiyPh9ATh+RNA6ENaeEsFiilvVXbCLWV1AIKyCi6QcHaAmgOhBtXPPgQlUfYyvoMMateuK6CM057vg3ZeAwFEr8Xj7ogcUaYgAOIDEOrYtGSRACIcT2Hh9i188g9/Hx/5yZ8Q9cnnn38eBw8exMmTJ2WXwabvY2NTUn1Bg03QWq1xjtRR3MkLgECzgXa4JTkQDGEszV9DobDoAIgDyGTG4QKIt2AQdn1U+2rYxivUQSG/gaXlRVQLqyiWSpIsKtnmDOFRz0H6wlB10gitdRvq7tJFG0BoiJHggZLtmdyoVHVUqiU5vmENTPknP8cdpp9xMPNHWTDDMgSxB/0YCL+z7Mc+2GPmrn/3ye5um0FO2F4n/vHfFQHwz0OL4vezFXKsHgCh33d2nYPjIP3X6L8OHUsbLChz5H/NdvwEEEFO3H3ODmH0YCl6L2F2wxycBPmWlouTFyT5Dg7QzmSyoiIr5fqRCLa3thytHidcETIhDs5nVl90nHAg2c5oq4Wk9B9qC+MYH9qP4dwIEEmJAJ08HCDPzxldme/f474HEOS4xIC2ovgPv/bPUNjewC/+/D/ATmUbG1ub2NrYMslo3G07SStU41MAYYcw7CoMo1JppJz9yVv24mp2DECgQeSktsMZykRoc6CuReUkD+niIYigKiQrLTqtBkqlHewUC9guFDA5OYmzZ16TEAXf/4EPfEAocE6y2X1HkU4nBaz8wR/+Hj784Q/hxo3rwlAwN4LJNwx3zMzMIB6NmaZi2io2FnOFe7SFdy8AwfFQB6jGWQy7Q8VrboeOjQII+/+gMs4gQ/xWAMQgwOBfSl117IPCGL624cYAMwvHYyC6ji/1u2aHpIqUPL+W7DLYpyGMdjiGwvYWVu4s4dD+WRRLBVy/clVKdOOpJCZmpuW942NTSCayTklwB+UKE2mryG9viCw5FeuYAzExPScA4vaNS6hW15BMjUgOxHcNQIBy62Ye6IPntbZ2B0vLt9Gp7cjT9XbLNBJrduS6Of2pndLqeADC3Pdug9dxwoc691SzhTu3XJYKs2kBECrRbuLHBkgIaLUYCM95e2W3zEsaRKP3c0B+VtLveGVXacXNbQBhvrc7/BXkeIMcvwtY2JHRfGnXabqf6VNFYHa8uxM4+7kb+1zk/CO7q1TsMaC9MffEdKDVHbjaEL7Xfm3Xd+v1OS/sAhPO9fVkCgaAiqAQhv8a34r71WUhYJaifeGIaTswOu7MzxCqFZbob8s8FhrByauT82hQtaclyc/tVgPxTkhyIULhBtseoZUcwejoJGKJnCRbmrlgfnUo8vdDANH/9hkb3UZlp4Lf/71/h/kb1/DLv/gryBdWsbWVx+ZWQZyrvXPW5lG8qWxAJfEn1YBwJJvlOdE56M7q9u8gWh1jILS/gYYz9P9Qqy3frwtHd1t6HGb5SiOhdkd2UdoXQHUkittbmJiawGuvvYbF5WURgXrqiSdlElbLFUztm3N0LML48889KyGMCxfOi0F9/PHHEWl1JDQyOz0jORG8JlM6ZMa13TIGiLF1ueZY1ChhWtLAAqCowuwkkto5HCGfWqeZuGbXJ+9zNB+6PmPlP/gNrt5tfb+dRe83pL12fe4xnJ2mN4N2Z2x3ye/6AYTTv8Kco7nHPC/GKSX8IM8nu8p0KTVtssudHA2HoYqFQ+IsySZId9VwVGSb49GwVFKQeRodmZL8hqXlW3J/0olhTM7OCoAYG5+UxEpeM7+/Ua+iUimhWMpLnFSAdDsqAIJlvbdvXESjmkcyO4LJqTkkkyOiTipjJkb3LqlNv2ql/h9qodFsiwaDPFod5POr8v3tVhXVZncOgTgTR65aHJDVxthPd/NwOodcRivKNRuXOUowwYe2AQ8Kg/jnnWk6+B0AACAASURBVLGslm7HoCQ+Z/L0ZBj67ODNBPF63+hc73JQVrKo97oNKnaHdrrHqX+OxiBAHTTmXRa3a03snjOys/bligiz6tjPZCIjtk9zwjqO7kbEUf2lRHsQgPBAl7m+XgDBBmf6d7/ndnuTbqGq/t4m4FWHYfCfn95jWkD+zWukbSWATrJj7vSs6A3RnvNBe08QYZrKWYnFliolGQg20JLfIerTdBCJtpHKTCGRmkYoHjN7GSZ+cl6Kc7zrK7qnH7jvGQj6v0i4g4Ub8/ijT/4/6DRq+OhP/k0Uy5QHLqCwUxZnai9e3khOfBO6MJPdZR+0J4Qr52z0EOwkStsAKICwF4GCBwEN7KjJUEYPQ6lVHAxhKIDg+zmhpCV4IY/RsTG88urLuEEGAi088Y7HheKuV2vIjkyIMR0ayuLP/vyzEu64c2dZwhfT09NCbUfDEaF7qRNBY0smgo5KnGHT08HgGPE6ebwudUodC6d8U42DoGrLwJpx8rp7ypj7RKNsAGZTy37WQQ1/v3bKfjAXnEHuoHJHFdJeHSYJy2l0FbRspEzNMAacJ5o5zR2uVAD4uz45xyAtqY6tQxIy3JFurDJu0bAIQtWbLSk3brdaWJy/jlSKO+oxNJo1rK4tCrswTQnq0VHDQExMifYDH/z+IADR6cQkhHHPAcSuBC1rsJwQRq3RQDweQ61SxI3rl9CoFtFsVFEP2EEyrKtAmuY7KFRgO2zOIblPTgWTlmAzb0jXXZCD6TqGglZnPqo9GFym51X/uJ+xdrUSjunzsHMs9PP6dpFx7gMg+D4zPXeDMO8r++sUDAIQ/lP3g3RL8ijwKpW9sdeiAjlzLJPkqiyEMjKGITJjG3T/PdAQLDWv59lvbNRxB52497m7BNK+gw3a4EvhHe0kBenI4naMjSQDkUnnXABBHyW5QtK92eufxFwi+xGmmJQEXphTRSABhGNppIdnkEgPufZYrsoP+u8pNNjbwX5gAMT89dv4z7/9fyMVi+AjP/k3Ua3lhYEolqpSLqYMgKBjp+LAVFk4yYOaA6BNoyJO+2+ntNEf09eJTwOgC0CNom3UOk6FRhCAMJ/zkjDZt8NQ03UBD0yuyW+sY2x8HK+fPSM6EXywPPORBx8S/YAhUtvJpIQxXnrpJYyMjWJ8fExiarxuJuXxkYgmJCmvtFMUZxaLR1CtlMBeDF3CUTET5jAMggGxNNSqC6EldAwHMbzTCZtcDgVZpOgkK9hxDKLqaTMSPvZBKWD/Ds9mIOyp6gcg/tds4yx/C73ulT7a7+8pw2sJS/EaW03S9N3JWi6To2niVk28hsok5h+OCyhIxhPCHOjcSKTScn/OnjmHrY07eOyxR5HNjEri69b2qsiWT43vdwGEMhDGEHsAolQuAM2anB8BBBkIgkcyAM1awWUgEolhw0Dw3mjewl5sQC/w4DdOoQ4a9QoWFm9iY30VEaFh69wLeZUCDlunzkSciHMOQTthd07QSVs5OJrsqzLpehm7ACUdl/OiNwcd3RLftfsdp+2gdzlVy6H3arc9yDHb5yzT1Jpz9jEtJef+uQA97mXv6wr+wO7392erFBzo+dtggM+x46q3xj04ovbYZgv6O/rdQEptsP25XoDC/z29GI29LIkuG2JVoeh97LJJHaM6LECLGjtkHTpAKpXB2OgEJYnkwU0nE6O5cZQmik7pP8MWhi10FFOpExNqIeJsiKJSgBFGIpNDamgc0agT5rzbC/kuvf++BxDarKddb+P3PvFryG+s4cN/9W9ga/sO8vkdF0AoUhYg4Mgyi5Swm0DpJBE6/Sm08kDLFtWh2ZSoLJaQqeu1f+yyNAUQen/shDGD1E2yDCcQHUqlVJaeGgQPLOnc2d6ScMXZC+exuLgggGdicgzve8/TAhJSmRF5jvoQ3/zmN6Wkc2hkCNevXzdSybEYmLTz+We/gP37DuKjP/VhJBMxrK+tCNKtNxtumWosFhF2QsBA1CSXupUXYUNRa1mryCxzpy0JPWaXQb5BDIkrA+4lDvULYew2oJbTcZIkg3Y6fiMctIC7hYA8OtkGdH7w4l9L+t3289oEiE5MmQl9XeP8/L8Rqjq9TCgoBqmmYCz0yrXr+I3f/E38/M99FJXSNt7+9rchlRwSAHlnZV5CJsPZCYxOss7bhDDIQAwCENSBYKhKQgiNovRDoZDUmwYQgVZdvbITshXjSCblBu6sLIj8NucyczPIEPqdi7dWeqskeo6MhnO3jLo4D4RBNU97/qhTUVDbDSC6NSOC5stuxx8cIvAcksdA9HLW/Z63X/P+7s7R4Dn1cniDHPDdAoh+Y9J9rN479+5IoBeC6L4GDc0E9/roxyz0AwxBa7ff+A3ym4PG11+F4r+fEkpwQqBGRoAbOrLeMWmKx4okDXlyo8IcOIaxDYvdEpbTGwsy2tJqT5rQER5HmIMW7chGLp4aQW7kgOjHt9rUS/xhDsSg+2tyt9rc50Twu7/9r3H5/Fn8l7/4K9gpbQiA0BBGEIAwORBO7D9OTQjTB8NlJST2rz0xPO0CdYYKIHSC+oGEfKeTH6GTwAYXZjfq6UiQvpKEsEpVkukIEAggyDAQQDA0wfPl/z/5E39FEiXjyZwLIMhAMGxRKORxe2EejzzyiACoqYlp/OEffArLiytCb7/7yXfhRz7wXuRyWdRaOwJgKEpEZsKADruk09EriBomg8JHsnN0QAMBFCk53WXIYnGoZgEcFgMRxB4EATMbGNhCdPp5XaR6HrbR220wzQI29383FRy0i/EbKGka5u46uThNMpg5dwMe+R5S88x94OJX2hLRFiICMkPY2S6jWm3gi1/6Cn77t38HH/t/P47izjIK22s4fvwoMukRCS3dnr8m92BseBpZ9sQIRzE6RiXJRE8AwdgypWamZg9LVQ4BBFplxNNDAiDi8aE3x0AMWoGi5NbB6so87izfQrtj6tipomrCQ14VhFkf3ZS10t32Pe8GdB6AUFBg64lohYaffdD3mmMF644MAhA2GBk0DEHHsueWf172Aq16vt73DZJSDj6zewUcggGOB/DZ3EnSaiwGpdthdyepesDdNIzyMzh+Z28DCftv2wboCAwCWUEj1esz/e63PSb9dDBkDsLknBnNkpbjXwwLRm0XDWOQteSDvWHoA0RDiMynw0R0gQiyEeLz2oixHDzWQatTRTicRG5kP2LpEWPzfphEOXjZag5ErViVHIibVy/jl37hvxIAsbGxhXLF9KfQG6AMBH+rAqVJoowJOrTj+2KcfNoH3YZJei26Dsqe/HaM167C2A0gDIjQJCMpSatUJNRAAEH1PunUeekiVtfXpESTfvCjH/6w9BWIhE3nToYw1tbW5FrJVJC9ePLJJ1GqVDAyPIHPfPpZrK3mUa3WwMZf6TQTeaZx8sE5nDx5HEcOHUZuKMMIsVDtei2VKvtvmGQ2TmiCF2pTaPiHWpp2eEfoZSfWxzG3DbwNFuxFr2NqsxRqkJkDYRvbQYbYb5hpoGyj5QcHmkzoN05uCKXt5IpIm2lPHVGvLRxhLNJIo0vZVTTu6oKUShUsr67gjdfP4oXnX8bywgrWN7aQzQ3hgx/8IP6bf/KP8e1vfQ7NegkPPvgA4rGMxETJQPAeTIzOdgEIHlsZiGajJrsVDWGY5LSEKFEy34UAItSuuAwEAQSFpO46hNE1YLuKJIBQE1sba1hcuIk2QylOe26qugqQcrqx2uPs3Q9PgXL3fdOdqXEyLni09EbsZEi/A/Pm5G6GwnbSflDpBwL+HajfcfVy1P3eZ39GG+11WTorMVObJQ22hPcGSOy6Hl9/E7pEG+zpxiwILMlrXeqN3UyKPQ/sY9q2Ieg9XVOSFH4Psa+3Aizc8wkgoIIARK95EEFMKrAkZ0oSH8l0myaNTIomgBBbo6GMJn2BCbtLKMOpKCKjwLCG1CkRVDAHomN0IkLhNqIR2b0gGssgMzSJSJJihN/nDEpzrgPuzpud2ffoc8pA3Fm4g2f//D+jspPHj3/wZ1HYoTOtI18odQEI3ujuJEpt7W16DHTlRTgMhO0g7b8NyjN3PggpKwNh50TYmeL8u6Wln3WvCZcAiJJpsFTKbyOaiOL8+fNYXrkjiWoEED/zMz+DcrGITtss6OxwVgAEP0OFQjo0SaIMtZHODOHsmat4/bWLGMqNolyrY3trAzVOUDQluZKGNBmLY3pmEseOHMaxY8dEO2Lf/mmpVGFiJSctf1frXkfPdtNkEes1yvg4lRm6M1ej7DoBi+PsFdpwDbDVDMk27nsFErrjNdNtdwgjqBrBdkaMoGiuBNkXXqdhGxjfbUoS5E6xiGKxjOXlJaytbUi57erKOjbW17FdrGKnUEKz0UCr0cb42AjiqThywzn86q/+a3z5S3+KdDKChx46jXAogWqtjM2tFTnX8ZEZARB0wiNjEwJOlLVSAGFXYSgDwft589p5hDtVyYFQBuJNAQjNdfDnQlA/qt1GqbwiOhYNadIWksReyYGJhNEQQGUqJWx2Tv5XasnKMg/alZuNmWEQhNGwJNODAIQew5tX3b0vzBzaXeVgm6MuB99DI6Kf+erlTAKdpGXj3c/dhwBCzm0PrcXttS5/W92L1U544KqXeJhnT98KgHizwKJrLrwFACEMaUe7ahp2kmtEQsQRk2vG0mzJORM7p1IAViuEZl1CnpS8Nr6DoIxoggCC/7GCry3iUpEw/UkbydQwUkPTCEdT33cMcd8DCEnxCXWweHMBH/+t/wvxMPALP/t3hIHY3NxGqVxzqzDcye1Q7F05EFHtzmkAheZAKB1v7571bxtA+A2KvXNRBkKdrBpU/V8oX2nCxdI8032TAGJzc1OSKKkHcOHCOSwuLyEWi3YBCDIAfFBgih0cqTp58uQJyaHgMWKJNoaHJtBoxPB7v/sp7D94FJVqXUIklLiuVki3hyVs0mzW0G42BPnGmQ8RjyOVjiKVSUuOxdBQTnIs2KRrbu6AAIxkwlRt0GlpzwYmZdo7kiCApQ4lyHDbDrxXrwv7PX7HY2ees1zSM9yeAqj3XLdSodnhm8XKv5kIyLHkPSFIoEAXx3h5aQV3lpdRryVQplCSI3lOFovvlaZt0syJ2h5lZNMZSaZqtmoo7KzjP/zGvxXW6NwbryCTiuLYsSMSwmAOxPKd2wLayEAkWXrLEMb4pBidfgCCDARDGLwfN66eY7NspIfGRAfinjAQ1s1qt0zuzuWrz4sSJYXUWg2nbwCvUzpmkeqO9gYPMjH6N6MyDIGTY+PrrGky2r0cBHtdevPDAx/KPHTNL9/3Bzn5Xs/p7vutgAlNOO46xpsAEINAS69zDPqc/Rztn3v9vooRtaeGyfWSpW3ASNkwoxBqQAHLnHXtG7u4u0OlDTaD7EgQA+BnioI2dEFj4Gced73HqSLqGhNrAxSkxKnHUADBecleOAxTkH0wm5C42MxI2NhOAghp7CZhP5MPx5A2q60IIJqW4Bqzf5SFQKiBcEs6JCAWJRvBhO84EpkZpLITd12t3W8uv5nXfjAABGvBazv4vd/9GLbWCvjoRz6EzY0V7OTrKJZ3nNIYc/mqdUDDJEmCEZM8aYMJOh3N9KbRNojRczRdOgdOGZLfiRnFQN5or2TNXhjqoFz9iEZDzpOtnTl5mN/AH9LDDK9cunRBGAYjfVrAz/70T4O7/0bT6BOonkWhVMTc3EEsLS0JGFFFyfHxCVy8dA1f/9q3MbPvECLhOFbXtrBKsZ92FNU64WwbzXZN8ooTiQyaDcotGxVP7hh1MUuCXIw9G2KIJVryupSJJtMYHmHPhmFxjslEAsPDKRFFohiWggyGQfRvNuOSRlPhsFFmi1EnwWQcS+6Bk6HO75cF6cQK1XhzU2QbDxuYmPPVPiVtceSM2RaLrD4JyXjT+VNoa2szL69vbudFN2N9bdO0ZK+W3Hg+lRMbtaYoQnIXy1yDTO6AlHiSCaiVS0ilEzh16pQko7IKiOezld/E1tY6KtRlSEXwL//Vv8DRIwfxwvPPIRZuIRxL4sSpBxCPRtCoEgQuitz62OQssumsmwPBuWgATlO6WFIHolTeRqgZRhsVMLF1Zt9pAYTXr76CZDSG5NA4xsdmEIvlkEimjaqdUIuOfv7dspzWjoxlx5cvveTWuYurd0JdPE9pVueUbDbEWTjhCEd8yGbjgtgpec5KwrTfY+ch2WtPwx06b0Rtx6py8ANP5k6pc+vnZINYCdu59XLgfgfonlePL/MfZ9DtsctQ3wyI6AUg3DG1QIM3zt4mS6uz7HWpa1PGGsZ+8sH8HrNWDfjkD6uN/BurrvXs7Mr9w+U6fgtsBbEVes692IiB4+sQ8HaOl24yxB5ZADbolnIzIySeBTq4Pk3zxghS8ZQkRxNQmImokYe2VOJxjQtTLRVcztp1xoTfzxbflBoxLQr48Zqsf4pKDY2MI5w2SdhdD5tVGTQAbwY1WJ+57wGEiv2hVcGv/7t/hUcefBRzB/dhe2sNWxtllCpFF0DwJmoOhAIIxmrfCoCwDUIQMjbVf2ZXq5PYH9IQ8Snt4FkxSTQED8yBUABx5colkaTmd1QqZfz8z/2ciE8xSZLPEUDIjrnTRrVawdWrV0UKmZoSXOScfCdOPoCzZy/izz77OaHOKGbSrNdw5fJN1JtAuVyVmHZdavrToAiMARAJSf7hQ8EUm9jwffpgbE8ofUku5E6Duw5miJgcAp6j7kR4PgogQiGnA2oYqLeMgZFqEE1uJRtkCXoJmpcF1ZLERgpZ2eJdZE8EuTviXQooCLzYnIrn0eDFOg81dmQHTVJt0uxqQ+YcwtEEYk5ireQ/N5ggSJlyJ1Ey1JKS2Hg8jKWFW0hnkhgdHhH2hzkQjWbZLH408OBDp/C//e//K0aGs3j99ZdNGW2rKgDi+EmCDgUQy5JH8mYBBGlSAohULH7vAYRlHFh2duH8c44DNgDTjJ25RzIXLN0Fj4bdDfpsJ2/bLBXiscGDH2zYjs0PEAYBiH5Sznoe9jFt57YXANEPlChw2QUabKPuGPuerVp8icH+7xsEKuycBv/1dgMzr9pK5e1NuNdhHrTe1KlIk89Kl0lbzMjYQIJ6lfqnZL9tD/1gjpsL+7ELCFhCDPT1/tf9AE7Xu2UA9uQi/QDS/Z4B6rXChlrv4Z/uhjQaQTKWFJtjeg+x5NwDECYfruSqG7cc+yghDH20KoixskOSJFg23hI22iRVRJGdOCQbkF0A4rsMHNy5dL/nQLRNPz7UK3l8/GP/Hn/tp38B62vLqFYLKGzXsFMqOHW1ZsRMworJnhf07PS/sBMqSUfvlYHwAwidaEptKYCw2QcbUKgzZNMtoa0cAEHwwJ/C9qaswcuXL8pOmefMHggf+amfAluHV2um7wadLq+BTvjatavyXkpeq7Ild8s04MPDI0A4jq9+5et47bUzGMrkMDE+IxoEoxOTkkOxsrqKlZU1cbjSDKxFRsDUMBtpb2uhhgxyNgjdUM3ckUt1Mqs8GQW1dCJEwdFedM0QwhHuoFl2FBJgwR+CggoZAyYeOUI0XuOxqLAV/Ol0wm7GMq+f18nGYSyRkl4g6QzW1tckDMGwgwEXrLl2mteENLZo9DxaTWPkOObGsBkDZhTiDCsSDZnyWMmuToaEiWEC4dbWBjY214zOhlMeHEs0RB30b/3yL+HhRx7Azk4e5VJReliIcahVEI7HcfT4CcSYN1AtYW1tRUIiY1PTSCfTYqRHRsfldxADEW5R0MswENOzD0icVQFEangCY6PMY2EVRuqtMxA+AHHm5a8IK8aOt8wLJzjrcK4wacyZD8KyOb1iTI6MQ2db1La7NruMLd2bl/Hvd2jyv4Y1HCZhF7gYwEDsFUAMcsyDHLWxE14xTz+/03WsXe2jfb7guwwgdDy9jYPH2EovHZVPHuSG9TyVQXO6FZNN8wMIZab43Qog/MDABXKODk83yAg+mSBw4VVXDbqAHscc8DHxOhLK897o5tFRVTVCjZ2EbFZcFkI+Q12VutgIBVsKIHjOEu6gXQ0xQQKyvtLJKBBi+SeTNmOIxJLIjO6Xv79folI/AAxEB6F2CDevX8KZV5/D0+96Bit3bqPRKGF7s4JCMe8oQXr1xiavASZ5xWIgNIEyCEDYyZN2CEMBhH/nYwMIvkcBhF2FIQ6L7EMAAyHsw9YW8lsb4syYA8EQBs+DAOLDH/oQMqm0SHXz8wQQdJ5LK3ewuWlafU9NTYnDY3iBCZBMBqSxz2RyGBsbx/ZWAefPX8brr53FTqGG0fEp0SmYmZ5GbnjU5GGsrWNjc0sqWipl7hbMtXD3KY49YjqKmmvUBCHSdk5su9UNde1xNAuAk7tjEhWdyphw1OxgpYzJARAC/CwnocchuOGD10lAIWEpt2zThD3IrHCMSAmKEekYsKCZ0RKvdzQuNPdFAKQ4QVPaGifYdM6P583v0TglmZbtzXUUi3lxjhNjo9h/YBbve9/TePe734axiQnTt2KnILXb1PW4dfM66pWq7BqiySQOHz0m7bwJIDY21kTqenx6Bqk4G+4YAKHJfxrCIP1bLG1BAUQkGhMAQWNFAJGOJ6AAgiGMXQDizdhMS0CKxu3ia18Dw2YEj8MjY0hnmf3NBEojQMR1oA5RjJ6zoxY6m/1jfCEoGyTIPQl5HWODwLqfHu4GEGaz0GuNyvMDlCTt77SHqy9rYL3Rbnjp3w33OnbX9/jukf97g1Uquj/UD9wEvSbr0mENdZ1RIM78GHCo66MLQARR4xLXcl5wwIMp83WaDTq9UPx2Ua/Advq9whC63v3T2R77XqUAgzbiexnffsvIAIjd90M2XJTzDhsGnBUZ/DHGy3yG64VrjJsdMqsGbLHTLTc5BkAwiZIMBHOQyExQ2priUq1OBKlUFsmhKQMg7IedGD1oAN6MjbA+8wMBINAKYeH2Vexsr6JWaiARD6NWy2OnUEW+YHphqOqwMhDcJSuA0KTJuwUQtrHy73yUWVMGQif5IABRr5oyTgUQDGEwkZCtupn0yHNlCOOv/OiPSn+LpWUT1pAqimQSK+tr2L9/nzzH90vzLNnd08mGMTQyjGajLe+lGtrw0Jg0Y/nsn30Of/anfyHsxPjoBJKZtICSVConO/qh3LA4BCammiRPox9RqZVlfNnXgZt1MT4Rs2PnhEfTsBKym3BugsvSyELwgB1BhI6P3hO2rtY8EXEowoI4bEGrhUSSjIzXa8Q2JjIuDoWujJKqbGryHYMLHAv9Dgq7KNhLp9k7wmnB22HPhboJITm12vyuaKyJdCKFfftncODADB568AHsP8CcgxDGRkdQKm+5XSj1HNgVdXl5GbVyBe1WHfF0GnOHjwgDUSvvYHt7UyjI8elZqYyJROPinG0AwXpxgjgFEJ1QFQQQUzOnxALduPaqAIj0yKQwEFSou6cAogOUyjt446UvSH5MvlhCrdrA8OgoJqdnxRhyHOsOwBPjz9p1Zyum4FnZiF3UshM3VgBhgwD7b1soynPIlu6DnQQY1INlQLtqtYW9AEOfjtjGFzhtUezPB11rLzut9r0XCPBf/17tvX08/982yDd/e+DBAxQqduWjx3edgEmmlbGQTYHRNzAbJ0+Z1c/Q6hjdLYCwQdpeAISvSnX32b9FBGEDCP84067H2P1YKjKSJrfKJDK4oIMhHm4UuFkxIWJPXEr687RrIj8QJRDusMFWW5pL5ndKmJiYRm58fzezYQGU7wUr8QMBICQhrFXH4u0reOPV85g7OINyeROVchPb+XxgCONeAQhNrtHfroF0Vr7H3O1Wq+S9tBkIIk1/CGNzfVUAxNmzZyQvggxCsbiDp558EnMHDmJldUMcKK+HIlHcTc/OzogSJVErnSAnHWPzPH42m5bJyr85YbnIJianMTG+D//n//FvsLFJQEDH3sRWYR2thkkoJc0mymnxuHwPkyT1eeICXke9ZhKj+BAj0W6g5aQb6HXSIOhYaXWK7VQE7FA+2slziEa85EkFIrb4TCdknBIZAQIBQwV6wlb1utnpmARK9rQwSXP8LTshp0GWOndxQo7WgISXGgY48L0MVWSyaWRTSRmDw0fmMDU9KmPBXhasTpmeGke7U8PFC29gfHxUQJQYtZBhvBg+YUXG4u15OS/2i6AM7dyhI4hGOl0AYmJmHxJkyGIJARCaDMVjBgGIaCwuAIKZ7QQQmUSyi4GIJZIiLiPXOEjEX02pZcyMF3CMWwdSyfPGK18UEGhAJQGR6TiYGx7C5MQ0UlnTwMsABhq87tbdtuPQ+9sFFnydLP1Aoju+3C0apfeyF/gw19OdYLYbKHRv0fYceujSP9jbNi+QDRiECAJOyA9WPGC1+2C68bHHSBkIAxa6mwl6a1DHun8vEC2d1tCbJk/aoQt7U2VAl7GV+rd91v1YCHfKdkmNd6ud+gHfoDvDvMWge75XcQPFA/57IGsiHBK1Vo4x7SvtcTTGsJDNWrSdyjzT4kBCqnYvlkhTGOAY844IyJqms+dOoYLjx08hN3XQbTo3aCp9N17/AQAQLYTaEbQaFbz64nPIbxRx5MgsCoVVFPIVFHZ2ugCELA4R8vBCGP0YCMal7AUli9PtxOhRffZClInvzEzmAHBn7V8U/iqMtmQk786BWF+9IxONIQyGNPgol0t4+t3vxvGjx3BnZV3i+0SjZApY8kmG4ty5c3jwwQfRbJrsdwpQJVOmvweNpkliNM6Wn0ulR/Brv/oxFHaY4d/G2vodrK0vIpWivnoUOzsl7N+/H9PTk0KrLd9ZBDvpJeJppNNZCYuoMZYM47CjVhnysuD9hkCMitPUS40FkzFVp4PPUVdAx5/vl/4SIW2EFkG1XnUPaxtOj7Xwkvv0Hui9EhDRZDimJhnRBCDG2XllZ9IBU/qVMMGzhcWleWFm9u0j43BQgBnHnyCjUi7i6LGD+If/8O/h6tXzmJwcR6tRQ8ihfCl6lkqY7yCAqEmPJhizBgAAIABJREFUlgZSuWEcnDsMgqVqaVsEwpg/MDm7H/FIVNQ/h4ZHxVEbJmdvACKbTLkAggzEPQUQ0kFwB6+/8iURJlPhG4JJ7oCMnn8I8WQSo6OjGJ+cRC47LDkLjRbvo6lZZ0jHjWdbDIHeI+5a9b4G7Zq174hOAlt0yg8gdoEPC0AMAg7ms90mVoFRL3ZAv892ev3eG2TA/Q7O//muqMGAhD5vjLyj+sdWx90LYXhCcXZYY689QHRde5UETIAmA2ESpv35DzaA0PF9s0DCP55+8CHXPkiEqo9XHcQ+yf13MLd9GB1jhqYNgGBYyAAIbhDl4VJPHdRZLVZWAGE0IBjKEEY3VJdE1Va9geLOFhq1spR48v4cPHAYaZGx7w6NfDeAQq9j3vcAoh1qiljH1voKvvnVL2J8ZArjYxlhIBjC8AMIDWHQ4UqWPSliR/fBH8IwsT6TZWzTegQQuvBsRK7PyUR1uLGIk5FuI2p1ZLp45LcFILib0yRKMhCNdksABNUl+R3MgXjyne8UBmJxacVRQAxLDgRLPq9fvyaNt973vveh3jBtX7lg+bpS+AQPRL7JZAwjI6NIZ0bxG7/+21hfLSORymFp+TZu3rqCXG5aHMDt27cxNzeHd73rCaHYv/Xtr0vSIHfFLNFkRUfMETpyx4YJ+b4Ys+Y28D0cb0ofK6UpC8vJGDbjxRwJw24oIlMGg+MuC8iJy9qGUF8zSogJOT4ZGq0S4Xs5xvw9Oclwg9FqkHmQiMu1suKF5adPvv29BmAI4IziwvkzGB0dwdFjh8WR7zswK130eKw7ywt48KGT+If/9d/FubOvYmJyRMK/vH8my9prc7y6vCraG6zSyAyNYP/BQ4hFQijv5JEvEEBAAAQpToYeCCDEXvQBELF4ApPTJ10GIpdKSxWGhjDeFIDYZYU940YA8drLX5RxZUKvdBJsUKef0QrTwplAodaogykRqUwG42S7JqclV0JYH3RXKNnOQsbLAuv+UxEH0/VkQL6DIzylznzX7wEMRLfhd2z7gF1/kDH1gyS9ThsQBO2uB3XT3EsIoz9osftuWHliVgO8XXlLYa8hGe2oOsRgJ2J0IAygV9CgIQxPhM4OWfRjGfyv+cNBgSChTy+RQQDCjxr3woB0zZlBAILzU5KNo8ikh2UT050z0RamkuFKw0C0RZ2y0TDJ85XqFqrlGhrVmohJRaNOfgRiEsIYnj3qdvH9XgIHF6zeD1UYNEbM1O96ODSPSPGjhUtnXsHZ8+dw+MAsRrNJcbbbpQaKBaMDYT+0G6dS8C5wcPQgZMFQ2cvZOXYDCMpb+8VpvDpfea8tNELKXrKJg1kI7sK4uHQXJwkz1ao4aQpJba6uyetnz5/H1vaG5DFUS2U8+a4nhIEggOBnaGcZYqjUa5ifvy2foZokXyBokJBFOi3Ps9kSf/N/jurQ2BhGRqfx73/1t1DcrAOdKNY2V7GwMo9UbBi5kRwWlxcERJ08+oD0pJ+/cxsLy7cFNfP6jh05itmpKcmaZ797SmXzwcoKPkxWPnfQ5j4S0HCsmPpjt8VuOsbG3JuYnLeGOtx72DF11ExsbMDsduW7HLqVx2WehzjbZgcN5hnEk6gUGxjKJLC0fAM35pcwPnkIJ08dRruVQCxaF6VIAqo/+9wfIV9oYmaGAOLHwDgks5sJQuYXbiCbzeCBBx4Qxzk+PSxls5FQB9evX8U7H38Uf/fv/RJee/1lzO6blERB1RDh+fGceF0LCwvGwVaL0nFz34GDiIVDKO1sCyBBKCYAguMpkrfZITfsQiZEQxjlSh5osD9HVQS/JqaOotGsYP7meWQTWaRHpjA8MoF4Io1oNGmqXbyBfJNytyauXdzZwRuvfNkxcKZ0VsIUvIeOPkmIOyVR0TPhLTWCnHuch8MTM8hks1IxI4BeNX1FN6AjTIw6W03I1BCYAZOmWqbLiTEEhYh8b8zqg6HHsh1qV0mcMy5du3KnyiDICctzmiDYyzo7Cbo2cLHfasSedz/cc/BR+v7z6LqWAGDTK4TvHt9JKA4CAZJrFOpmgIwt9HrlaHdevT4BddaufjfToGqLhhkN2lj1A2D+10wPmD4PhwruyQI5vWx6fScr/HZ9px1CsHRpuu6rvseaz/YccO9b2OSomUTKhPxQbMrMeSOS2GS1HXOeJBeigmq5KIyEVIaxVxPtqtNcS0NGXOUU+huZOYZUOm1Oba9hy/4jelev3h8MhB0T8sVkSQM1d/L4zre+gnypjKNz+5GKQnbwxVpHWl7TCdkTSClyG0AI7W5JWTMOrrH07sQhaprvDl107YB7UIl2/FcXj9bGK4AQKtgBEAxZbK9voNZo4MyZM1IiSCfG7P13v+cpnDh2HPMLy05JYkfi8pv5bezbNyvOhoqJpJBpmGnUhaGImGoN/i/5AuGwCyB+/d99HIW1GtqtMDbzG1hYWUA6MYJUJonllSUx0qeOnRZHd33+GpZXF02zLAAnjx3HvpkZ2XnyoSwAd+38nIhCCV1njI/LJMQ8WWHprOiMHRt0GSGp7uRLHWcJdURYvmj0GMzCi7v6EYzHs4qEjqTZqQkT0W6EEWrX8fIr38biyjr2HzyFUw8cw/ZWBXFpesVzbOBPn/0kQqEcJqfG8K53/KhUUJApIXhju+rh4SHR2KAznJgZkdJMKnjevn0T73ry7fj7/+Bv48wbr2J6ZlzKq2wAwbHhuJMhkuTPehnZkTHM7t8nu/FKMS8AooOoAAgyWMlkGumM2bEbMLUbQDDvIplO7QIQmdFpDA2Pf9cAxNlXvyLjoNobfgBB82szP7zvBmgYDZG6qPOakBQBBdkuLcEVtixmQojqmOx1bDRglIly3tP22EKZY84OmUmpulvtdrrd9tDvoIN2nLaz1YReY/C73bV/d9yfCeh/HvqqHkO/S8GUvm47ZNth2UfvdR72OPcCKvoew7zqz+5SWz0PSfqTUIUHGGwGNsjpBo15r53/3TACXXPHuVdqi/z3z2WMfO7SPy52p4cu4Ol8zk4S999DtZMcS60iM7LW7GJsNpbsiUR2dKdYEJFBrh3WNomqOyvy2i0JgzCswb2aqc4wNpXVX6PTR6XE+i83gHBXh/OHBdppRFZuX8M3vvJFqZs/eGAfYq0qtje3UGygC0C4i05yIMxNY/KKn4EQg28BCE4MdQJyc3wMhC4qz7kF7yr8LITEBR2Nc5uBqImQ1JYwEOt3VtBst3Hp0iVsF7YkTs5yxCcefwcOHZyTHAiCDhpgOuvhsVFkMmmJy/Mn7LT09qNcs5MIIxGLSctoMhAf+43fwcZSAfUaUCjlMX9nHtnUGKLxCNY2VmXyPnD8QaQTcVy8dgEr68vSHEYAxPETmNu/H80G+0N4jJHqy4ihdXZbmsgoRshB22YxeW2b9ZYTSNhGS96nAK1jmtBIiEMsQFhe4/ulna0wPyEWlqDTjiAWSYAFTd954WvYyBcxs/8oTp08jeJODSFURZ0zHK3j05/5Q2Rz+yRB8rGH3iMAotHkGEewuHRLHNyxY0fFaU7vHxe2qFGrYmlpAU+96x3CQLxx9jVMTo2K2Jc9d3huvFeLZCDoSGtl5EbHMD07IwaAAIKhgVA4DiZRMueR1TIEEPysyZ3xAASVKMMtJp0aBmJ88gjqjTIWbl1ALpkDAURuiG2D7z0DsVMo4NxrX3UZCAIJP4AgALQTaD1H50gYW10cuT6F6m4ZkEU6l8yEsBXDQwJ8qW6qUulyrJCpmulyoM4umc9xB+xPzqROBvOKJF/CUffr5WDZqMjvnLscgdVdNNiBOEmrvk2FHwj4HZj7Hc4G2H9sFyg4YS0ZCl9HzKBj9gNIvUCDz4d2fY8/58T/Xs5VBQz++2QzELs/57unzhv8oMz+3CAwsZcxt8fAbHKMQF/vObAbNPqvxb43/jGORbt7tXD+swrPqFBWBHybazZMtpus78zbFjdQXQyENw9Gx8cFQCQYFuGjS9Qr6Czv/XPffwbCnwWuE4ltZMOkqps4+8q3cfniWcwdPYGJ8VFEGmUUtvMoVFriRJWB6AcghG1wQhg2gFBHaycV+aWsBwIIJ1lHAYQubJ6Papz3AhBba+uoN5vSTGuTIYwIlSgreOrJJ3B47hBuzy+JAec55HLsxJaTnffVq1dw+vRpqTLQygQ6H/1b2ZV0MokRItWxGXz8Y5/A8s111KodlGslARBDGeqpGzlmTuoHjp3G6PAQzl56QwCE9LfvdIQNOXTgABp1cy5u7NoRnVIAoWCMY2BCRF48lc9psxmZ73SWTgxb6X8FCLKroZZD2LTXlni603eB40HkL4wGKewoVTNbiIaTSEYi+NZzX8ZmYQfT+47h9AMPo05lyjZZiiTqzW08+7lPY27uMWSyYZw+8ZiEMKq1ChKJCBYWb0tuBMNDdJiTsyMC9shALC8vCgPxS3/rr+PCxbMYnxgWAGDPHV6XH0AMjY1jambaBRDccVD7gWWcCiBSacpnG3rYn0QZaVMOvGZ6lkwcRrVWxNL8JQylhgRAZHOj9xZAOJUchXzeBRAcC6kqYXKkE8Lg/WMVjBpNFU0zBtGA+FbLlMZqS3hzfUY8jHNUwaF2reT8JaAgsGAicDI9JOOZkOqbhKv7oM5JvlvzILroemNPIz4BKr8JpYFWBxAEMmi8/Y7QdlR+h9HPUQY6nt0MetfbGD93d8sWSAl6Lug6OMHs8mqdYy4YCaC9u6/Jy6HQ43c7clWf3B1MudcAIggwBd0z+zkt77fHpt/92w3A+itlxhw5fhtE2X/XKkXZSNBHKVNnjyM3b/p+BuZoz1w/JpI2IenKaXrKdBBxQCRh78TEJEamDv8QQPjDhB3pQW8kUgtb6/jmlz8nmaf7Dh9FNpMCqjtC/eRLNewUWS9vQhg2gND8BmUg9gIgjCPoHcIQsBGQ/6C0vC5UPY8gBsIfwriztCxG9OLlS1Kew7r5SqmMd77j7Thw4ABW7qy7OQCMeYWiIWn4tLAwj2eeeQaFYtEoBToVBvytqps8j1wm44Yw/tNv/T5uXVlGs9GRjpsLK4sYyU6BRpSS4FS3PDp3HAdmZ3DmwusSwtBdPxmII3NzqFWZj2GYADp4bZfM7yQDYTKODepmAx51Frr4jTPxjJKAZmdMdbdD0OACCAIH/b9JUOk0XqKYkZS3RtDqNIWJiEVSAiC+/NVnsb6dx9GTb8Opk48iv72OeCKCdDyH2wvn8Y3nvoan3vlhlGprePjkY1JhUa6UkExGcXv+pgh0HT16VM59ZCIj94UAYnFxHu99+kn8wt/4GVy7fhkjo1kXQBhwZCpS6AQ1B6Jdr2BkYhKT01OSW8IcCALASDQhUtak4FnlQgDhAc+WyGCrDkS0ExcGIp3NCIAoVwpYXrgsACI7NiMAIhqjyFZKwqCeeGEPdD5oI2IBCOZASBKlIwzkBxCsAlIwaOa/0xfBkbomxjPrwZsbOj/MmFmaDqonYBF8CkhF+dMp5RVgkWS5clwSUM2cs5KhnfwmflbLjPWS3Z29rweCf/fq2hJblXWPLMCg4e3l9GzHbDMSQY44CEAEgRkFDLqzt9+jr+n5BIOh7vbe/nG0yziDwJN+b6/x3328vY2e//q7QY13DF2Tvd+/u9mXDVR2A4puoNRqGq0LyXNz1okmjfM7RUmyR8mvua/mdd1Amfca0OrNAfZcohxluwtAsP/R6PSRv+QAImi+WHbv+qU38J1vfBkHDx7AxOxBJBMx1AtbqJdLyFcaKOwYJa8gAGEcqdeFM4iBsPMf7hWA8BxBZ1cIww8g1lfXBCCcu3Beqh4IIJi9/64n3ukAiE1JsOG5sRyTGyqKFHHSzsxMCwNhwhumhJMAwuQLGGoum0kiOzKKycmDIIC4fnEB7VZIBKJuL9/GaG5GAAQTEdlk6sDMHI7MHRQGgkmUApoQkhDG0cOHUS17Dby4aHQnowCim4HQpmWO0IwsGI+FEAMmXeo8GphJdvailYVktLXdMlIyEqKCyK53oTBzQo3z7sSQikXwla9/AaubWzhy7BGcfuAx7BQ2pOx0KD2OS1efw4uvvIz3PvWzyJeW8NCJtwmAKJZ2kMkkpFU3W56zKynB0+hUWu4LQxjMgfirP/FBfOSjP4Hb8zcwPJKREEYQA2EDiNHJKUxOzUjfEAIIMhB0+KMTMy6ASKYyVsLZbgDRbFWQHcphdPyQAIg7i1ckhJEbn0UmO/JdARD57W28/tIXXdXQIAZCgJ4YUKd/iWUM+RrDQxpC9Aypp3bIvJOu++8ARNXq6LQNSDQgXcGjI2hGhsPJrzBrwOQDxQgsnF4rBBo6RxXc2qCFVUzubjzAFqmB78U0DGYg/DoT/ZUJbOBggxo/uPADoV6gRFtI667XDxr8lzzoegLNdUBuSC8Y4D/vQecz6PuCQJA9hlpOHwSSeC5RJ3nfD0DsTaACBAUJXtWJaYJl2/td9yGgG6z6Kv6WPC+HJjHfadaD+iVzvLYACIPrFViEJInyhwBiF2z1EsfLpTJe/NaXsLp4C0ePH0N2dFK6IJa3VtBp1AVA5AummdYgANEviVKdnjEk/XMgejIQDuVuo02e06AkSgIInj8rTOio6OiojfDEE+/Ewf37sba6LTkQ9KGkdfPFPA4ePCijxiTKTC7r9vVQ5kFZCF5PJp1AemgYs7OH8Nsf/ySunr8t8tLsYnpr6RZGstMCIBjGIDCZHJ0WAHHh6nnML90ynTpbbakIOX70KMrFkssw2EZJkyi9sexuxWwbJg1j8DkyEN5uzzAbuosV4GAG1IQx2PCLTonNwNgALBqV8qZoIir9GdqtCIbSSXz565/H2uY29h04iUceficazaJoMqTjw7h09ds4f+kinnz8p7G9cxsPn3xUdteFnS0MDWVdAHFo7ogs4uGJJNbXV4WBmJ+/hb/2cx/BB37kPVhYvIWh4XTPEIYmUTarJZGsZmmjAIhCQVp6J5IZARAs2aLGBgGEZ0iCAQTFmwggiqVtrCxd7Q8gBITfJQOhb3cYiO2tLbz6whfk/njG02h1sAqDzzeapgKKapWmbFkpc6eSKcoqHOM07VwFdeakZnXOKDPhysSTxXIZJzMV5BgOw6XG12Y0pKsraV9fHpOuDZMX5fXCiSfYht0AExtguOdidQsNchRBO197riuF7t/5ew7NSzK2gYzGwplUrQ7MdoZq73odN8jx6pgo6DPr12NuBznrXqDgbj7nH683AyD2ch42iAgCW+5zLVM66ebxUE3TLUs1z9u+pReoU1voByq6pvuds7INemw75CSQgn6JKq8EEg5jS6whVRhTh/+SJ1H2UMJjoh6lmr/2xU8jG48YKeD0kGStV7ZXEW63UCjVsbWj3Tg9BTwt0eyVRCnGwqI5bQPiD2H4KdZAAOHMDs3YtSfsoByIjbV1qaO/cOGCy0AQQLzznY9j/+wsVu5sSk4EO7DRqI1OjGNqakKcPZ/nTo2Mg1Yq8FSkbbYTSshlU0hkspiZmcPHP/b7uHruNhKJtLSxJgORTU1ICCASCwsDMZobx6ED+3Hp+kUBEBIiaDQlB+KBkyclvKKGzjZeCiD4/Wp8pdIiZhC1vUjsz1GemeDABnFSGeckFPE1E0s32cdqWPk3mZsESydjBBhhxKJp5FJxfPZzf4LNQhGHjz6Mhx58B+rNvJx3PJzB6+e+jOWVNTz91C9gYfksHuPrjZqEKUZGhgRAUHHywP45w+jkKBm+KjLUzIH4m3/j5/Cup97uAgh/GSevnw6KAEJKGusVARDjE1Oyiyjmt7oABB1oNjskrbjfDIAYmtiHdGZ4NwOxVwARVAFlAYhXnv+8CyCMke0GEBQKU1EvAxS8nAFZS44aK++vgHhHOpxjK9oZYhQdh+8TcBOA0DIMhHmPYbT0Ia2WOXed18XB+yqodL7YBrxrh2qFJXTNaPjTgBUDMNxEbBdsmGRe6szYzsO/g5dmc87D/l59ruPMaXcMfGJblHq3AYT7OQ3BWIx6IHvghNXUxqnD1nsWCXUnQdoOXdes/zuDxrLXe2zA4D+e/7uCnKxf0Gr3e7wQhNoZBVqirs7wphNO8/+Wc3MEr2wWzAaK7Duhx7MBnvtdTtm6/7zc67ak3fW49nxgkWbXGDk5OfIelhBr4ni75VQcGfaNpz42MY7h8bm/5GWcrgFrSqWr0JQy0k288foreP0738CBQ4cwNjklBn7+xjWEWk2MjU1gdX0TO8WK0867Lc5UaSEV9pFW1Y7mgCoGmnwIr3GMLl4NYWgVhk4Ye+fUdfOt3TKflyRKZ0fdBSIkNlaX8s1GrSaOnyWcWxub0kCLO+DLVy9Jl8ZYlN0na3j/e9+DXCaLlZUd1OoVyX1IpOIi6sT3v/H6GTz66GOSy8CkMzWsjA8bJ2YU5kaGhpHJZDE5tQ//8bd+H+fP3cBQblyST2/evI5Ulj0Yomh2iijttNFsF/DQA2/H5cuvY3uriJ16Uebx0SOH8cCJE6KaJnPbEXoKc4JHtLRO8xnM7lO6z4Vbvji35QCcXaK38zQ6EpRqNjQe3+spTRpGwmslrQ6X9zoWTaHdDiGZiuDPn/0TbK6XceLY23HibSfRqLRRr5VE6+Fbzz0LFnW858mfwe2l83j04XdJSKBUzGN6ehqvvfaa5D8cOrQfHTSRTcawur6CeCKGK9cv4b/9x7+CQ4dnUSqaihl1ahwPnXvUr5hfWDDzsl7B5Ow+aZbFxjjlwjbKpRKSqSyGRifFgeZywzA9OkzPExp31oST/i8VtqQqgTkQmdwYxkbmUCmvYWHpiiTAjk0ekDwAMhpUu7snORDCKHQkqfbl5z4t4YlatYWWo5TJ86tL7LeJUEdLTw1INEbarBIZEyv+a4Nx/Zv5Lrr+dB50UbiWDoPLWjiLUOZ8x2O6/MBWwIOVb6OOvmun7zAM+prtSPg+snN6fl1r383dMHbEBgeS8OuAIe3AqOfunqMCkVDCBSj6GXVOQeyG31HboCHo73ZH85Girsic1+iKOhyeho7f2Qc5dP/3a76S3zm673P+6HVs6jzYwMKtuNJ54ySx2GOi88z89hQvbZvrZx3s7/C/T9euvkePb88XG1TYmyE76dEeryBA0ms8/cDKZiDEljtJwhwbb15RmCqJ8ZkTSDmaPN+L3hf+a7g/qjDE2rQcUZmQMK/lnW18/atfQn51EYeOHhUAwTLGr37xCzh59AiGh0exXShiO+8xEH4AYRypyQcQQOEIR91PAIKJi6SEX3/jNdEbIICgmMiP/+iPodmoYXOzKj0nCCAyubSUupEpuHThIt73vmckd4HX5g9fJJNGMpUdPVOpNPbtP4T//J8+iddevYTRkSlUK1VcuXpJAEQkEke9VUCtEkapsoaHT78DN25cQKPWwsL6kpTCHTt6RAAEQwFqUE0OAmWtNSatJUZGC4JJlAgbBkEXoyY12TsuBT9mN6b5Epor4ZR5uka6G0Dw2FJ5EmHDLDa/6uDPPvspARAnj78Dpx47jVY9hHJpS0Dct77zLJKJDN71+Idxff51vP1t70W5Qm35LQEQr7zyCk6cOCEAgiV+qVgYK2t3qKeIWws38D/89/8dZmbHUNzZRDrFMfYcoDo+Xs/i4qLLQEzt2y+9LhRAsI15Kp1DbmTCBRCM2/cCEAROrMKwAcTi8lUXQFAK+14DCBojJnu+/uJnRRWvWmmiWjdsg+yAQmyoVgPa3v3wnIT3nHQ8tRIWbVAuu2KfIqLtiGXehL1kMt1F61ziOJP1UODhd/TiGBzjax/XBhBBDIEeX5yGA2BsJsMGKio/bu+mbTCi873rmI5GsjlOdwjDBin8W9eG/Z27xsiy6n4Wgi3g7fHi67oTF7PrECT9wEqQY9Tn/InjfiDhp/D936MhAj1vBRDueFqy8/a1eXPK663hByl7AWD2vbLBEc/bHmc/gPDupyeEtuseO+yWf0z8TtgPIPzggyyI3jedh5wXuWwaY9PHkUw5ZZx3GbHsBWju5vn7A0BwQXEzYaY6Qp0OluZv4kuf/3NMDGcwvW+f1NIzY/3Xf+1X8cu/+F8gGk9ifXMbxR1ThSET1TEWxnmZhaMAQgQ8nJ3B3QKIoB2IWXxevJ7/92MgmiLGUzWiPA4DIToQq4aBeO3Mq0Kjk9Lm/x/5qQ+JfPD2dhWkMWnIcsNZuU4m4VGB89ChIxJ64EMpVoIJTrJUKimGm3kTudwQZqYP4Hd/51N4+aXzGB+bQblaxeUrF5FKjUjPjJ3yFiKhNNY2buHRh57AwsJVxGNpXLp5UVrJHj921AUQasi52KORmKtGKRs+oZMdAMHM+HD3QrSz5W3DLxcRjkhppmsoHNqa4QzP6BvnpBQsn2cIhwyEyEWEGvj0Zz6JrY0KTp96AqceewidZgibG8viEL/9nS9gdvYg3vHoj+LKzVfwjsfeh0plB6XSFmZmZvDiiy8KgDh4cFbOPRkNYWNrXcIcTCr95//z/4TRsQwK+XXZAbj5Gg5VqWOztGTKb6kDQQChDEQpz7bpZaQzQy6AYAgjCECwCoO6Ebx+AyAmMDZyAOXSGpZXrmE4M42RiRlhIKgDcS8ZCN4OgswzLz0rXThrTbIiDWHP1Lg22w0BEGogvZ2TSQwjMJYwg/PwMxDyv3bldNZmLwBhAw/bId4tgNDP6veISI/zsIGFvt52lBr9zsT7jKdt4ndY/J/z3d6x6k7andMwiq3643ce/t2ofY5Bht4PIJgbZO+4/ddIoa638nDzlJyD+J14L6lu//vc8bY6+tqMgH9cdM7ZfW3s6/Af377HfnaiFwMxCECYuaSqkt16IHtlIOzz1O+zATe/QzR+nRJvXUP8PTyUxcgkdSCc/hp/aQGE3Im2xC9DjKO2W3jtle/g9Ze/I9oDE9OzyAyPYOXOAv7jx34T/+RX/hFCkRg2twsoWAyEDSDUOZFC1CoFBRAS43Qofi++qm2pvSRKP+r3T6i9AAhm6Zug6N0tAAAgAElEQVTynt0AgmEMAgjKlp6/eEFi7UbboI0feeb9kuGfz9dQb1SFgaBiJAEIm15FwxEsLd1Bdsh0Q1T9B82HIIDgdfPBeuGx0Sn8/ic+jddfu4yJyf0oFYu4duMqorEUopEE1reWMJybwfziZTz2yJNYXr6BbGYEb1w+I1KrAiCozlitukmbdOIRxqWjZhfOhC9D3xrWgBUV3ADZ48b7oU7W3lHKFKCKZdQAIPczjviUH0A0WkY6me/lNRPssLqEvSc+9f/9AbY2y3jbI0/j1KMPswuuXA+7nT73/Ffw4OmH8PDp9+PKzZfw2KNPo1otSghjdt80nvv28zh56jj2758WABEPd1CmxGytjMU78/hf/vk/RW4oIZUdDGHQQaiR57mo/oYCCCZRTu8/4DIQxe1NVCsVZHMjyA6PC2D0AwgeT8s4DYCgbHMV2SEDIHYKd7C6fhND6anvKoBgye5rL31eunBql0VKiKtcNe8Z2Qm9N97O1nJaDhWtINwGAmaOeMqS3UyVMwecpm3q+O339GMglA3SEIYaYMGpVumorVRtn6M6HCf/c9du1Db2fmZEP+uChaDyT9U/cVqg9wIGfkDgd/a9XncdcsAu2A6VAMHtuu3j9mUneqjyug50IDrp7t6q4FTvl+TROKExBQ32IbWM3P81Ova9zl1ft8ddAYudrLoLkFlyAX4AEfRePygIOk8b3Og16lxUAKHvsW3j2OiwAIhY3Nj5v5whDKd0nLEsofvaHVQrO/iLz30axe11HDp4GJMz+5DM5vDqKy/h1Refx1//+Z8RNbuNrTxKRdOERBS9pJGmAQJqyGng7yWA0AnhIWsPwdsMhDvZfQCCbAmrKvLMgdjawsrykpz7pSuXnRyIqFDDTz/1bgEThUJNMt0T6YQoRjJB8vDhw1hbWcX2dgHJtImhauKX9L+QBDWjvc5xYL3w8NA4PvVHz+KFF89hdmZOWAwyEJFoUgDEnbXb2DdzDFeuncHbHn4Ca6uLGBoaw7mrZ1DeKQqAOH3qlAAIHVsx0gISegOIaKxbFpz3w0uy9GLFsgAkSc7TkZCnrPp+s0pYumecGHf4PBdlIDrtMNg74pN/9Ankt6t4/O3P4MTDD4J5SQvz16R/yref+wqefPI9OHb47bg+/xIefvA9wkAUd7axb/8MvvmNb+PBhx7A7OwkYvEwoqKRURIWiLoY/+yf/o9IpSMol7Yl/EBApGpyGirj+DOEIWWPAQCCDMTQ8BjSuVE5RhCA0F4YlZ0dk1fz/7P3HlCSXeW9779y6hynu6cn56DRKKKcAEmAspCELIJJBkyw3zNgA9fX993r5+uw/Hxt7IttwAIhFEYSEspZo1EYNEmTc+qZ6dxdXVVdOb31//bZVbtOV/WMQGJ0l+m1Zk131alTJ+yzv9/+fwnpEkBMhE9gdLxPAKK5vUu6ef7aCkStVUsRco13bH1FemJIK3o2HWOzt4xSyXj/dR0IPd7VZG/dKasImH3yMyGCPnRzVWWHdrow7GChYULHQNiVDW0c5HWrEqBpfPQcIZO0LQjR/H7Zj9b4bRBgGgu78be/p4/XBIvSYsdScOyGRZ9TNQWi0oBODdI0v49phpXAYMWm6N49xvmd1NZX2UDvu9pnTYCqZTj16l+/bwKEumfVC3mVDbMKAq21f7vaYI5TDQwnUyCq7bt8j09NwZkOZOzjQ/9dei6smDBzIcZtOtpb0dA6R7UIN39+i0rE6Xdh2AECwGDfEbzw7KNoqPNh1uz50g6ZXRzffnszNrzxGj75e3eKdBRhOedovAQQTP8yAUIZVRUf8Ju6MMyJRcxYibzfOUBQBmYvD1XKWhWSYhqnViBokK66/DIU8nlEIiyznIY/5AclY/rpeT6bN27COeecJ0GUmlZ57nRZKAOtChqxf0ZdXb0oEE88+TJefP4N9M6cJwZg2/a3BSC8ngCGx45j7uxl2LbjV1i57FzEIsNSoGj3oR2IjIcFIJYvXVoBELwOrFTJWEd1fYqWK0WpCEy7dLlVrrN+GHg/yr+X+2bIw0EFgpO+kbrH+25St6RrSgXEjPzTCgRjIFB0YTIeFoCIRtL4wHkfxKyF80XVOn7sAJLJFF57/WVcfNHl6OpciKMDm7BssQIIKhAs3LV27VqsXLlS4hwIED4XEIlNoFDMY3CkH9/502/C7aFCEIXXw9WRKuWs74GGKw0QdGFQgahvaAIcOcTCY6JANDa1IlDXdMoAwba+WoEYG+1DOHIC9YF2AQjtwnA6ve84iFKKttmNiDUfcxy+vekly22Rk8Bb1vAX10xOp2uWu6CWDVW5tocOojShwZwgNUDYIaH0tzW2zM9UAwj7+yXj4CmXSjfBogQdVsngKeBiTcg6hkLPz/bt9PfoFbM+DvtqdMrq1PJruwqVlR7tn68mcddSB+wGhvtiZJl9FVwJOFONby1jXAtc3gl4VDOkZryBqebZ3RDmta6wlzUAopYbw4QImcutAGi9f1PxqGbcK8+3eqXQU7mG+jjMe266PqoBhHmM3V2dAhDSiLJaNtVvASROP0BUSePc+Ppa7NqxAbN62tDU0oNgYyPq6huxf/9e/OKhB/DFz35WVjmswhiZiJUqgJnd/HQchAaI3ySI0j5pVKZyVhaG0VkYenA4re6FqSxXcClZxZWyMMJhxMLjIq3vP3hAMjKYtkaV4arLr5B+H9kcJAvDG/Aik0sLEFA92LFtOz760eukgiSPT2edMAtDGTH1GhsYMQaitb0LLzz3Op5+8hXM7p0vqZPbt7+NfNEFnzeIsYkBLJi3Epvffh3Ll5yNdDKKYLABuw9vx8jQkNSAWLl8eQkgSi4iQoJL+3AVQHBVLvBG4+9R8RllyCn/bkari8EwemWUAiutIEW5nnKp1QOrAYK/S9Egp0/qW8QmxwUgYtEMLr7wGnTNmSW15BnTkUpmsfbVF3DlFR8WV8Dx4c1YvuQyJBJRUSDYzvyll17CmWeeiY5OAgQkC4MAkS/kxIVBgHC586JA+Lws1mWl89kqKtKFkc/lkLMBRHR8VACiqbkN/lBjRRClWrkzi4FZDyoLQysQJYBonIXR0cOIRIdQH2ytUCB+HYCoKntazyRTqbdvew3jo6OijyapxEgNCLb0don6YBbVKU+25dRdbZ7sAFGaHA0XhgkBpZWtEUTJfehxwW1NBaICKqzZWwylq6xw6GdSj0VTgTCNr/m7rpRaDQj4mn3FrA2S3YDYVQqtQDBG0L44sUOD/btNmLEb5OnApZpsX+04axln07jVOqbpYKKaQa+mQJhGXdepONkK/lTfN0HPPB/7sZlQYxr6qec3VYEwgc0Ob7XAwlRyTGVExobVqIzb6EwMbjOrtwd1zbPUAuA/LUDI3VHFo/K5PArZHJ56/GHExgcwb24XWttnwcHGO4EQtmzZhDdfW4vPfupTSKezmIhy4k+U/LMaIPREYxqz0wEQMqlZvQMIEMyu0ABBBUJSOUeGZWVHn35fXx8G+o+L0b/8kkul30cimRUFIlAXkIBJGk4OHqaALl68VFQJDixmZ/BHy+g+n6rGp10Yza2doj4889RazOyeg2wuhz17dyGVzpcAYtGCVdi05TUBiFw2Ia/vP7Ybg/390s571coVFQqEAAAYsKrcDmQAfc3FQMAJt0+/p7MVygChwUIfNwGC58bP6iBY6aZl/agCQ8o4cRWs23xLAKnTBwfciMbG8OCaezEZy+KSi65F99zZYBTzsWP7kUxk8dLLz+HqD38UjfVd6B99GyuXXYHJyQlEI+MSW0KAWL16tXTa9PndqPO7pGpnNpfBoaMHJIjS4y1KEKWOgTCDdvXDzzodUnzJcmEQgE0FggDhCzZIYDDTON0exlJMBYjU5KS4bAgQ9Y3taLEAIhobliyMxtbOkgvjNwaIKiuWkaFD2LljG9IpBk/mJFYpm85J9kM6zeZaVlaGVWxKGfJyfX9KYeaEaLobZHK1qvGZRrsiuNYCCD0uzIlWtiMeGkGI+rMaKKQfhpFWaV/FSqOiUil1tRiYDiBMo6MNnf5++3vmvszfZTsd8G1kQZhG7GQujOlUhUojVWng7BCgW6CbUFLLyJmvl4CoSiOqCriwtf+2G2qep5mpYVcgdDv2atdWH48GI/v15t9mWqgdevTnTqZAmN8z9dpMX2n0ZAChQUXfbxPy9FhnLwxupwGC45l/z5ndKwAhkcj/aQHCkZciQKQoZx4Y7T+KJx97EPX1dSIpNzY3weGuR9esWbjvgbuxb+dWfOEzn0cmlUEkOopYTPlmuTJyWClL2gCZLgyVeaEK0ZhZGIy70G6P0k2s0c67tIqy9YCXab9GRzedMZAWBSItx51OsA7EOMLjYYyFhzE5mcCRQ0clC2DdunXobGvFxZd8QNI640nWBaAqwX4IjIKPY+HiRXIOVCx8HgUJPDa6L2RV5Vb9PAgiBAvGRTQ3t2Pd2o2iQHTPILW6sW3b24inYwj5OhGO9mHxgnOwccsrWLpkmXTspJpx8Nge9B8/gcXz52PV8mXqOjtc8Pr8Io96vU6p3Ca1GJhOKi2A1aTM2ATzXvDh4Db8nGRbWG4O/XCo8sVl4OB1ZeEwwoLXr7oyigGAS2oUiIEuUPVgzAcVCJ9c1188+gAiE0lcdMFVmDFnnjxf4dGjyGbcePTJh/CRaz6OYKCI6HgEi5etQjwRQSQyjrmzV+CJp/4Dl1z8YTQ21iMQdMPf4EQuHkcxE8TBvm345p/9X/B7AohFj8HtIbQwtbEofSpYk0AblWN9R8QFlS1k0dPTi1CgDsViFhORMYmBaW3pgM8XkjTFxoZmqWHCsSh57VJ3QSkQiUl27swy2gKNDR1obGzE0HAf4rEw6uta0dTaLSWcfV4/HEybNZsjvSsSZhF9R/dj547NyGYm4fd6BCLzGU5aLqStbAuFPvmKFbnABTuqVgmU1JM9D7EUyGxL6ZS1hZUFYU6w+rMSRGkZfwWRpdaWAibMAGGasQkdJmzIeLLcN9UgQBuWKeqBJXubq+dq2+ixoKGlmgE239NGstpq1DRi9nOw77fW36ZxKhvT2j58tVovN5Myj7Xa5004KF/Pys9PARhjvJogYRr7WvBggoPdsOu/zX3q/ZjHCcmCKS9SZMxZQZs6rVq/Zn6H/VzNbcyxyh49as4q/5jnxmdGjxPd+Vj2zfo6BCAHK/ACyGWk/pHMn0UgnStiweIlCNV31Dr138rrp9+FwVKqvLws6FIE9m7fhDdeeR7tHe3ontmDBsY/eOowb/Fi6bL41GMP41Of+CRymRwm4xGMj0dlJSqkKYWHlE9LpzXWcmEwC0NNbO8cIKTYldVMSrszpgMIGt1MjlkYUwFidHwIkUhM0jIbGprw/PPPYtbMbpx77tmYnIxiMsFlaUHKLE9ExtHe3ioAMTw8LOoLK62x1gN/dD8MX8CPvGWsCRE0Ou3tXXh93WY88csXMaNjpgDEjh3bEEtMoC7QhbGJI1iy8Fxs2vIqlixZglzGIa6Ug8f34XhfHxbOnYuzzlhpSWhuuL1qILM4E6+39CBgiWCjaRI/z4ehBG1W9cFcUdG0rAwdZajjtlRiCBEaijgmJNvDo3p76IeLbiCCRYG6g5vbe+GAF+PjYwIQsSiLcX0Y7b2z4SoCY2NHkUwATz73GK69+laEghCAmL9oOZKpmADEvDkrBSAuveRqAYhQnReBkBfp+CgyCQcGRk/gT/70j0UNiEWOw+dmBowKGpTKpuLOUfEeJ473KddanlkzlQDBcdDS3F4BEPy8qtI4FSD4fRog2A9leOQYEpMTAhCNLV2qBwRhxg4Q78YUYlW0HBw4il07t2BsZFCUl4A3IK40wqBkX+TLTbP0pCkGVtqTK0eGqT7oZ5TPjX5dP0vmdjrKUb+mJ2oN/Rzn/Klwk+mUWgsg7Ma9wkD/GgBRWkhYq2f7/k0DYYcMfUtMYLGvUs3jq3UL7avpWtBgN8QaAk4GEOVjqgQADW/6fa026fsydf+V7dKnGl4FmPrZngpb0ze7qg4F6mpUAwz7tVaAVFnLofw5Hls5RsQ89lMFCCo8as4q76finug0YXm77PrT82jRxRL9WTgLObjkWJwy5zk8fsyeMw+hutZ34yn/tfdx+gGClcisXOx8Oo11LzyFo4f2Y/asXrTP6GRun7Rlbu/pxoZfrcVPfvyv+PLnvwRH0YHx8RFEY1ypVQIEb5Cud6+backEYxSS+k0BQl9xO0BU0q0yflJZ0KZATEyERYEYGRuU7AAK/jQ4b731Fmb39mDx4oVSt4AKBAc5DdqRo4ewaNECtHW0Y/369Vi6ZLlkB9QFQ6Wa7TxPNl2SzBO/X5W/bmYzrS68+frbePSRZwUguHreuXM7IpPjAhAj44ewbPEF2EQFYvFi5HIuURAOnTiAviOHsXDOHJx95moxcBII6WYXTE7cSvKlBK/VB+XGUNkRejLUQEfQ0AAh79lWqFyJqxWpVb5aP3fWRC8pVgWH3HNChNSOsAHEI7+4XwDiskuuFoBw5AsIh48hMpHB8688jWuuvgl1QZcAxILFKwQgotGwKBC/fOJHuPyyawXY6up98AeCSE6eQD7nwuDQML769c/DV88A3n4E4BPjKbn+DsDjVufL+z04cEIFe+bSmDlzligQhXwaE9FxAUkNEFz8NNQ3yfWsBhDJ+KQAC2NVmho7BQYJEMl4RACioXnGew8QYjWAfDaF/ft3YtvbG5FMTkoeOmtV8PzZpZPZGap9uwtM9+T5s5S5XgVqpaECKIw+FNWKSmkFopqR5v5yVsqH6fZQqdAcGmzmXeniMA2gHIfVTMlukLVqMtUgVsYsVHtff4f5v/13DVSmwTSvS7UZvRo0aONr397c1jSavy5A2A2mCRCmsdbble+XAgA7JJRBSt2fUwUI+3nWAohq8GDeA/2+uOUsgLBDkCoSpyYg+7yu92UqHHa4UiduFVIz0j/t96bstmHVyXJdCX4nO2DQhcECg/whtDPwvbWzGz29s0QFPJ0/px8gDJmVrbuffmwNZyppGNXU2ops3oGlK86GN+DHq2ufxNNPPIbPfIIxEBlExXetsjDkJlg+dA0QymipVWGtGIhfV4EwAaKW+sBtdBOiagrERHgCY+FBiYVgYBr7J9C4NNaFRAWITUYRm2QhpiJaW5sFINglkkZp7SvrcNNNN0lfBbopKPWbFSlpiAOhkBhyrlrb2mbgV29uw8NrnkJ7W7e0Q6Zvm8256oJdGB7bj+VLLsTmLa9g8aJFyOcVABzuP4ijhw9h/uzZOP/sc8SdIqtstuqm6uGzCnY5y6XBdUAntyMw6MmS/0ttCgsS9DU0V+6ymjWyafglPAeJA6AWY612eV3pxpDMDaseg3ZhaIC4/NJr0D5zFhjIGokcx8DgBF578xVcfc3NCAWcmBgdw4LFZ1QoEE8+fTeuuvJjJYDgOUxGBpFMZeX7/viPvwRnyI/RiWGEikxrJOAxg8QBv08pQXzwGcvCH2bJECCC/pAARDgyJsoJAcLrDUqIx3QAkUqwBHcZIBhEOzR0VFKd60It4sKg++a9UiC0wmy2CE+nJrF3zw5s3vwWivmMUpicqp02m2kpv7Maj2alQa06VUzIlttCqVHlmhAlA+5Q991UIPTfGk55vXVwJT+nfzeDLLVBm2KErfL31QDFPtGXjWZl4Sf7Z8vGUW1nN9r6b9NFYl6TWgqE/dinrtbLpuRUAKIavJhG1oSTaitu9R3l1Xt1yCgrEKaBNo1eNYAwr1s1A2436NX+PhlcqHoPlT12NFiUz63y+O2QYMZY2N+T6+tUyikVCBOuSvbDKqWuxrcuBc+YJ6tHjMMrizYd78V4qc6eXjRIZVunLKRP58/pBwgZHapxyPFD+/DsE4+ggw2jZnShvqEZRZcXy1edJz7hhx/+CfbteBu33XwHMuk8JpMsJBVTaWWWC0M/FNqYEhD0ipgKRMm1YbkwdFqhlkRl4J4kBsIkVvvNMwcyfzdjIFQrbxUDoRUIujDo6961c6e4LAgQc3pnCUBRkYjFlYTY3t6Mg4f2o7u7W2IO6MJYunSp+Nh9dB04DDeCGHiXxEC4rVTOlpYObNm0B2seeEIqUfp8AWzfvlW6coYCMzAydgjLl35AAGKJoUAogDiM+bPn4IJzz5EaFRogGMNAMtbApl0VAhCWclBWetRKVCpletQ9EdeE0VlRum1akMB9ipsky/gKL/LFctMfyuXcFw26invhRMCiRD5EImH84tEHEZ/M4srLP4KWrh544EQ0egJHDw/izU3rcO1HbkPAX8DESBgLl6gYiImJMXFhECA+/KEbUFcXRH2DXzIuYmNhTGYyiISH8Rff/TY27e/HK2+sxzfuuhrZIgGWfVyK8HkDVkEtFyQGgimP+UwJIHK5FCLRcRmvjIHweAICEDoGQisQqhYK95uCCRAtzV0S59I/cBiZ1ORvCSB43RkOqzuj8trzmWUQawoH9u/B/r17ceLEMQmiDbBeiU7DZcBlplybxT7BirG3KsaqgMjytnx2ZFK1FlgaKEoTr5H1wtfsAFH6vKVAVLhFrJ0I8Bjz76kAg93A2s/JbhjthtAOF+b+TqZAVNt2ChAZ52Z+VzUAsM9V5vbmd9kNuAlSZi+IagBhxlDo/dvBZToFwnyvmqE0IUEfl6k+6N+rzcvqPbpglRvV/l0qNqLShVINsKqpE6VjNRQI+/WVcWs1nyuPo2JFh2JeXyp7XMwxhb+lrR0ujxdFlm7WDXdPI0G8PwBCLkARW9a/ii2/WifpKU1tnfAG69DQ1IE585dI4NmDD/y7AMQdt94pVQcjkyxlPVlSIHTZVlOBsAOEPYjyvQIIc2ATBOjCMAGCwX5UIMYnxqQS5d49u1TXR48HHa1tWLZsmbg2kmmVKtbW1iJ1MObOm432jg5J52StASozPrdSWXzMVvH7y0W03G7UN7GUdT2amtqwfesBqUbJXhhsIU0XRnQyBr+3DWPhw1i26Dxs3rpW1I9spijKxsFjh3Hk8AEBiIvOP0+MhsAWm5ERBByVhbskHsKqJklI0MW95PeiSvNkcR8NEEEGY+bz8tBI0KtTVXYsRyernhrUJTRcECD4Gbp4eM+VzMi4FB9isSgefuQ+TMYyuOqKj6Klows+lxPh8HEcOTKENza+io9d9wl43BkkInEBCLbHDodHBSDowrj2mpsRCPjEheHz5hCPpJAs5KSa5f/88+/htZ1DeOTpl/FHnzgXLl9BrqV2YWjDdfzYUeW+KuZKAJHJJKRtOMcDFQgChNPtEAVCBZCqGAgCBIE5lUqALgwdRNna0i33ZGDwCLLpuACEjoHwMAbkvYiBcFDiZYzSVKlU4h4KOTlOjmGe846dWzE80K9qaPh8CAVUYK+enPV9VQHOKpBWg6UJEMo1xKqwikRNgDDVBP2c6awdrXKYq3z9WbtSIO4mHeRmHWMtA29+ttKAll0adnjQx11NKai2v1MBCLutqAUQ1YyVPg7T0JpwYK6Q7dfKbiTL91T3rilL/ZX3Z2oMhR1spgMIfXy1jLQJC3aAqAYP+ruV+qAAwqxNUwlLnNvK7gvzu8rnUO71Yv9+OS9dibUK2NlhRF8H1lhhF2d+H4vMtbe3oaW5TZWFp4uDY1YlMBnOl9NDEacfICwXRjo5iZeffwIj/UfQy94BbZ0ouHyYt3AZGpvapWHTW+ufx8vPPIGbb/g4EvE0JlOTkuqoXRh2gFCTVLnRVPVmWqqw0XQKBG9N5QqmeuRyNaLna9UAggqEcmGMii//4IE90s6bP7Nn9qK3d7YAxGQ8L5UeGTy5ceNbOGPVCsyZO1eKUHEFXt/UqAIV6SuzWibTbcAMCvZXYPpnPQMpm9qwc/sh3POTh6QbZ1NTC/bv24OxiTA8rmZMRI5i0fxzsHnrK1ixYgUyaQZuNuBA3yEcPrgf82bPxsUfOL8EEJI1wGqXblXrXwexUQmRLBddDZQZIVZAp57IGfmuy2wjr1QJ3itZDVqZDNxWQYe69nyS2aVTx0BwFc/rxiwMujAEFF0BRCITWPPQvRID8cErP4aWjk54nS6MjfXh2LFRvL5hrQCEy8nOqDnMnr1YunEyiHL+3DPw2OM/xEeuvQXBoB8NjQE4CkmwvfpwYgyR0XH81Xe/jYF8EOs2HcD4toex8qwVWLHiDHFhMAZCVrWFgsRAECDobuK9DPiCIEBQgeDrVCDcbv8UgOCEprMw7ADR1tojGTUn+g+hkEuVAEK7MKRu+LstaZISKFXrnhG2zA56ltg9VsBAaljkkIjHcPjwIal0Otx/Qq4JxySPnVChJ2kZD1ZKmihTlvuBY0H6rAiAln3ophtDjyUTSPRzys/rZ1ErE/r5No0XX2MHYLvhPBlE2I223dia71f73YQb+2pcn8M7NQcm1JjzkPn9JkBoY6iNlmk4TQCoNKjloyrvd2oAonk9qikQ9n2+U4Cwn5P9WpngoMeHuY35PhcfBHfTHVa+J1MBQu+nPGbKYG2eR2k7DQ42gCh/3khNzxFqIM8Ie+cw3okuC9W23iHxPqzUW3InvitZVu90pFVuf9oBQlLcncDE2DCefXwNHMUUujo60dLRg2QOWLHqPPiDIWkvvHXzK7jnx/+GP/j8VwQgooko4pYCUc2FodQGleZoBlEKWLwDF4YmRT3IavWorwYQHMAaIHQWRiaZknRDAsTI6CiSqTj2792DSDQsE/CqFasEAFKpDJKpAjxetwRREiDOOvtMzOztxTPPPINLL70c8VRc7mjAy9Wyt7Ta42Qtbb59bgGB1tZO7Nl1FD/+4X0IBhrR3NyKQwf3YzwcgQt1mIgex4L5q/H2trVYecYZ0r65takZe/sO4tCBfZg7axYuueADJReGKAsGQGiXkcel5EBdH4AZITx/DRV8yBhEqWtUUMHQ6oSkc7JHiYPpjKphFt0XYiwEJtRrqgaBlb5rpXFKrO+7fTwAACAASURBVIvTL66hB9f8TBSID3/werR1zhCVZGTkCPr7w3jtrVcEIBxISIphV9dcpNKTEkRJBeLRX/67AAQViMamIAqZNLLZCMazEQwfG8Pf/tc/w7FCES+9uQuTO5/C/EWLcPkVVyGdzYh6wutAuBkeGpDW52wH/ZsABF0YVCAYREmA4Lg4fuIgivn0FBfGewIQpUpQ0uNb5Zwb/Q+YQcWCUjxnigU6b19AL19APDYksT1Hjx6V6qu6BDavk5Rat+IkpFKskUGlx4zdhWEaN9No6ngCrUDYwUIDh57+NFDUAgjTCFb7ThMy9PxgBwtzhWn+/k4AopaxNFe79u/X8xD/r8g4oU/eUIPs8FJLgai2+i9f+zKs2dUAZVCVAmE/Xh04qI+h0qibsSMqdsA8NnN/1a6P3l6rDJVAU95f+fqUF4SV14DnVlZQ7PdTbasA1PwOfW5y/jaAMAGEn6OLk2npHP+EBZa4p6LJZ0MyXNgaqsD7yGtpPXp5q7qokMR/8hgIfQmO7duOV158FvUhH7pm9qK+sQ15hxvLzjgfLrrGcw5s3PAMHnn4Adx+82fhdDKVLoZItOzCMCtR8uZJhUIriJIGSFdIlJQ7S0LVqxo98eiJRg8Irn/M19QA4IrYKjpjjRA7POi/GfxHo5dN0xBlkUqlEY8z6j+qCkmNjUlthwP792JiQq1OVy5biWCwDslEGpk8Ux6Bjo42vPb6q7jkkosk1fGVV17B9dfdKO21OWDputCyL4GBx8z/fSGChF+ksAP7j+KH/3Yf6kOtaG6egcOHDmFg9Dg8rhaEw0exbMn5eHvbOixfslwqYDKG4sjAIezftxdzZ83GJRdeiGxGxUBw/7rzJ6+IqsWgYhj4no41ketquTn06zLZ88FwqABJPclpkOB2XPgKGAUCojDxXmZyOYGi8HhExRew14Q8XCoTguWso5EwHnr4AcQiGXzoqhvQ3t0uDx5rJwwORLDujedxy013IZWOwe+rl0yfbDKOeCwiWRi/ePpufOiq61Ff50ddgJU0MxgeD8PncGEg2of//l/+EkcHBvDi+v1IHHsT82Z34kNXX41EKi0xEPrn+PHjojHShTF71lw5R2bMsGAVIZEuDBZ+8vp8kr6rx5MyvLmKOhBOV0Gkdg0Qfcf2w8HMnAamcfZIPxLGtCh583TMKUoZootOdcdkVkbGyqpW79HFEYtGRDUbHx+V+xQeH0cxly3FjWiolBgbSxXkc6T/1is8/q+fXz4L+n3TMPM+6Odh6vNbLi6l9ylPtVXSWBsAUcXoGjOORW/H/7UB0v+bxkzGsNUSuhZY2F83gchc51X7/Km8b/9cLRCwv34yEDK3N6+faRzLgDW1xoK+dup/VYhMv2bCgn07vfSWudmqUKt7ZZhG2zz+aveA36HhQld2tCsQ2i7YwUUfX8k+GN1Dy+dcLuWuit/RzKviT9msOl+v1yf//FaavVZhdRyYmhddZbXBvOHvo99PuwKRL6hMqh2b3sDmX72OjrYmtHf2wBUIoqW1E7PmL5VAllQ8i+eevRebN/0Kt1z/KRQKCQGI2KRK4xS/uVX3XT/w6qZYufmWCqFTEE2AsLsw9OCQh8OoclemTGUA5e9TBAgW39EAwclUAwTLBFOqZgyEdmGsPmO1RNYzeCaZycLrdSMUCghAXHnl5UikkhgaGsKK5WfIfjjYCBA8D72y4/98zR8KymdppE4cH8YP/uUehAJtUliKq8K+/kPwulsRiRzD0sXnCUAsXbRUinvR384gygP792He7Dm4+IILkONK2wh81A+ex1NuoW5O8Hzg2DlUjo0ZE17lMipdP3c5bUnLzfLwWPUhzAeY8BUIBaWttLqWKQko0sVgCBBc5T7wICtRZnD1h25CZ3eHPIhctRMg3nzrZdx0w51IpqIIBZvQ1NqCHH34k1HMmbUcjz7zE1zz4ZtKAFF0ZDAyHobX4cJQ5Bi++63vIpJK4Y3tx9C/9SnM6m3Dh6+55pQAghVFCRCcNAkQbL9NN5MdIEhPOoiShaQ0QLS3zZR7+r4CiFKdDqdkEmXSjJlQPyzBXigw3TZlRaHnpWU972ko4JNqqJHwmKhJkrIcj8s9VcqTVZjMKm+un1c9RvRErpVE09iYQKHHp+n+0AZfXmOzZGsFaRoNDR2sc1HNmJgwo6FZA4ieJ+wrU/MYy3NJpTWoBRW1bIZ9P/o79THZFzamkZvODtlhphp8VPsOfY7l86heCbP83bXrRKh9KRVDfX/ZnaW+W80ddqVB3xvT2NuPVb9n3iMTXkxAMK+xho/yeZbThO0QJAqDob5yTueizO8PyIIo4A/JPMj5TnUWVkq5FJT6DZuc/bYY47QDBHvZOIt5rHvpGfQd3IuuznbxW2cLLsxbtAStHT0ycLKpAp54/D+wccOb+PiNn2GCnGQ0UILnBPR/AkAQdJh+qgFCGmpZAMGUyrGxEZGuPnDuBySvngpErghREGig1722FqtXr8LMWb2yMh8eGhWDoh8CTpz0m3EQ8n1OaMH6OoSoQNQ3YnQkhn/4+39F0E8Foh0st3zgyB74PG2IRo8LQGzZ+ioWL1xCTUH2fXTwMA7u34+5jIG48ELkLAVCT6oaJnQ5az1w9SQubiSd4ilFn9xCjGbn1JKf2ioWJT7sQjmlr/wwOODx+ZBKqn4iKkWQJJdT7gNvUADivvvvQXQyg2uvvgXt7S1C+ocO78bQYBQbNq/D9R+7HfHEBJpYGrq9TQCCCkRvzxJRID567a0IsIx1gO6YIiYmk8jG44hmh/Gdb30XRwZOYN3mI0idWI+ZPW24+tprBSDMNM5qCoQGCI7nVioQLiXhU7rUpY1lJWUBBGssKBdGXlbCVCB4T44dP1BSIBqau0+7AqEbcrEUPc+RcEdXFu/Rif4jJbcOz5sTZcDvV8+05fbQBkCPKT4nGiZ0G3Fdwp3bmEpFKd3NyMrQhoD7FdeIsQjQk7z+LjtAmBMvtzEBQhuhasbffM0EiOkMv96ffZuTKQDm9tUAwjxO0yja4eI3AQgNFBqaap9nWYGoDiEnKTRVdIPVECohQjcgI5xUtgOvpWbUUmPMa2JXP/gZPo52gDDBhPOUCQ78nddEK6v+YKDUFZk1UiRDzYJWgVtWYGYXaiuTSJoTSkPB0+uaOFUAOe0Awfk/HY9JcGQ8NorW5hbxW2fyTiw7Y7V0LJRlfsGBzRuew6O/WIO7bv8DZDJRRCdYJyEhACGR/KekQKgaBqdDgTABgv0vtAuDQLFv725p583juugDFwlASKvyfAEtLU2iUmzfsRXnnHMWlq9cgSNHjsj7GhQ0SJBwOeD5PydPrUDQhTERTuKv/+ofBSCYlUEV4+DRvaJAECDowiBALJy/CA6HWgEeH+kTgJjDGAgChKVA6AlYB0/yWdAwoR8GrewITEhBlHIwKgMp5UHzqvoBfCgldgKq3LVWIMyVHgm+UMgjnWHkv1qpFnLcTxZOtxceb52oOPetuReJeA7XXnMr2tuaBSAOHtpVARDs2tnS3InGlmYBiGQ8hu4ZC/HoM/+BG667A+yQWx9kRghTNB1IxScxOnkc3/nmdxDPpvH61qM4svEx9MzsxLUf/SiS6UzJhUHDxWZaLGXNUrV0YfDcuCKPRcOSNdLSxKhqpUDw3pwKQFCBIGASIBj+RxdGfVPXaQcINYNClTlHTmJ6GLtCSjx2/BCymYwoZTx2JTUX5Jnl+BQAtCZdDZ3mqtLrUtk72mWlY19KgdPW6lSrXhxTJrzqidCuQFSDAHOb0gpUK41GlkaFQmn55+1uDnNM2w1+LXAwjZn+zKkqEuZ2pmpXzWib6oLdgJrfq7arDJKsBTv276mmYFQ7llqvlc6naAW5OlTNhvLxaeVSvWaes2nQ9fiqpaho14e5j2r3y4RS8xq5nDT4yiWu3bYq5k6prrRJ/KwU1XOo1HU9RgnQVFB1/BgXQXocnebQhlPlB5x2gOCRhkeH8OLTj7G/H1pbW9Ha1omsw4OVZ54Nl8evACLnwK6dr+LHP/pXfPrOr8DlygpAMAbinQOEjoEot5bWN5UDrbQ6IYFaPv3KVYxaQcvEZ91pu1So/2Y6Tj6fQzadqXBhaICgAsGYiDC7NHIlHI9j0XwWciqKHJwtFCWAkurEzl3bcemlF2POvLl4/PHHce4556tBWmAqYUj2zxgBvkagIFz4ggGpRMn32aHyr//q+wj4mtDQ0ILBwUEcOX4AbmezuDBWLr9QXBjz5syH26Wi5fvHTwhAzJrZg0svuhj5nGrepVUDHQdBgDCvnd5Gg4EJEELeVjEpHW3PuBQaFL3iI9lzf7oQlbr+qi8GQSKTziAWn4QLHjjclszs9It//YGH70MyWcBHrrkN7W1UZDyiQAwPxfCrjWvFhcGmW6yH0dDcIB0zU/EEujoX4BdP/1hiJGgIG+t8cDhzSKVzAhDh5AD+5I/+byRyGWzYNYADv3pI+rV89LrrSgqENnYaIJhFMKt3jkwuqXSiBBBNja3iwmAMxDsBCF4PumNY1rahvuV9ABB8QlQ74Vw2i0h0GJGJUeU6dPqkCBbjHqhG8BoQJHTJdSXdlvPszWdIT/i6VohO0zQlZFkhZjPlZnpW+q/dH67HpQm45jNuytimIRYIMEpdVzOeMpaNLC278a4FAHaDVsswVzNm1Wb3agAx3T7tx1V726kAYQeQ6ayN3lZfF7siUgum9OuFvKUyWD0jCJ90Xch+CRfIVg2yLH+POn77+er32ZV4uh+tQOjxYi6K1Byo1BBzbJm2wu1SQdValdDzIbchBDc2t5RiwDhumcnl5upFxyzXblVyykb+vdzw9ANEEeg/fhhrn38KIb8bnTM6EapvAtwBrDjzXBQKrDmgFIhtW17Cmgd/LjEQXm9BACIaK/tNqysQCha4Qi0F9hlBlDqF51QBQg1GFR376wCEdmGYCgRXzUQVuiqoSoT8oVJpYLowmpsbZWW9a/cOiYGg3/exxx7DjTfcLIOT/wgLHJys+UB4oGGX1t4+v3yekb3RiQT+7m9/AJ+nQQBiaHAYfQMH4Sg2CECsWnkxtm5/DbN750iNAvYxGAj348C+fZjZ3SUdQgkQHPx6Qq8GEKZ7g9fIVCDMgLjSQ+W0As6sssISJ8EYCI9bYg+4suVETgmQDxmDYbOZrNR8yBUoaTtlW6fDL6BFgEglitLzormlTlbDR47uxUD/hADEx2/5FMbGB9HR3oPGlkYBCBb3mtExXwDitls/jVw2ieaGAOBIY2IygWw8gURxDN/51vcwHA1j855hnNj2JFqbm/Gx66+fAhDSjTOXkzoGBAieN1fmVCCYdtrY0DItQOg6EGk28HDkUHS4QAVCVKH3E0A4mHbKeg5ANp3C3r1bpMmdx+lBseCGy80AX1Vgi+M0nc2LOsb7yI66AgGW4ddjRa/e9et60ra/ro2SrnapJ0rtElF/2wwEA1uNwDcqHHrC12PT/L5qMGICAzOK9N8a5vX+qikK+hi1QRN3ndEnwTR2+nxrGQA77Ojtau2vlrGuBh/lc6is82AHn2oKwnQGSxtuOyzWBBpDgTDvpZkJZ9+ned10EKV5bcztyx0qpkKGuq9TeyWZgKCPwzx+PX6YOcEYPz6zeiwQnrWaxjlUL/gk5TuTUwu/YPDdT8d+jyji9AOEo4h9u3Zg4xsvo7WpAW1tbXD7Agg2dWLh0uXWhVQxEK+8vAavrXsZt97wacnCiIQjmIwny3K25cLQNFiKbCVAsOiRi1kZqkpj2YWhJhDTsOkVi55+zNXKOwUInYWhgyhNgKC/fjIaRX//cQkkZfVDrtaKOa6o3aJAsBY6i0jt2bMLx0/0CUBkclkcOHAAF3zgImkFLq4Ko4AUj59/c3AG6upFwWDp6olwHN//Xz+G0xEU/z+rWR45sR8o1AtArF51qQDEzO5eafTEQT8wfkKyMGZ2dePKyy5DIZ+rrPtQymZRD6DdjcHzpz9chas5Sh0TJVnAAhGZeBlM5FVZHAQIlmnl66wiqWU/h9VNlX0WMtmMpEkyZs/rI0T4JQuDAPHgmp8jlSziYx+5HUH2s/AHcLRvH44fG8PGLa/h9o9/Bv0DRzGzZ67UycgkJ5FLp0SBYBDlHbf9Pliuua25DslMDJlcEfl0CgPho/jzP/tzTCST2LhnBEc2PIIZnU24/sYbEU+mJAaC14zHS/cQV+SM8+qdOVuuC8uOEyAYL9JMBcLtlxgIU4GQyc3KwqAiRYCQVZbDhY723hJAsDQ+FYi6xhmn14VBuCFAMD03m8TWbW8AhZRAdj5HZSIHl5uuCpUeIhMonPLMSqBwir00LLnXAglzFS/FsWr0ItCTshTsorvIaNxVNtSVTYxMAyiGJlcpgdsNja5boecEbTy0kdCVLLUSoY9JK3S1IELvp9q8bh7jdDBgh5FqxryaYba/9k4AQkNITYNvHVS1YzFfM++xeQ2mnC8rLlrui6n7rCyjXW3/povCHEelbS01o9b9UHVorKJnNjeWef3tNqL0npMF1RQ08Mcs706Q1unuzM7gQokLwFBdgyzeWGTtXa/r8i6DxPsCIDauf126cHbNaEdjfQNc3iA6e+eha+acUpnrYtaBZ56+B+tefQmfuPXzEkSZjCcxEYmV2nlrBaImQEjLX9UIygSIMjGWW1HrAVUtjfOdKBAmQFCyymSyEkRJUCBAMI2TRo8lodmym81Ssikl0+sgyq6uTmzatAHj4VEsW7YEs+bMRktLCwYHhsXwUmngD6FBG3EORAIE98PGUIFACNFIUrIwCjmfrIDZDvxg3x4BCMZAnL36comB6JnRg0CwQSb9wXA/9u3dIwBx1RVXoJDLltLj9HVTcRDKjaAnTr0qk5bfrA3BNt0WQOgVAqd2HrsYn6KqPKjrS2iAYCdNn1c1qWI0P+FCKlEWSOwZZLlXZ97qhOlDeHQUax66X0oo33TDXXB6WFGzTgDiyOEhvL19PT5x+2dx+Mg+zJ2zCMH6INKJmAAEFQgCBAEjmYgKQBQdOaTzQDISw2hyAP/1O3+Bl9a9hrd2DWB+4yS87tS0AMFKkzN7Zsm5xRMxAQhm1dCFwUJSLOU8HUCoUtZKgSBA8FpTgfC4WMHy/QEQKLplcZhMRrFj55vwuFlMKo18xilxH1LTQeJXeI+pLDGFjb5jNzyS315Oq9OGidvK53wMuKysI2BfvdrnRL0/NTmXawjYV+jyrFglgU1joI9B7aecVWJf8XNMagWivGIvPwcmUNvBRQMJ91HtfGoZtFqGW++jAr6Mmg/2a1QNIqqpAjqGoBbImOdVbZVvXsvpjqGaMqENvnrPDKRU2Rnq/dopoLXAs+KYrSJS+nrruUkfK8dotXtR3r5cV8K8p6UFaenz5ZT1XF65XUSZyBdEeaCLj2NhRmcXgnV1ql48Vx+6gNu7bPjfrd2dfoDI5vHyK49gfHgMrU2daG6rR7ZYwJx5K9HW0YUiK4VZmL9r2wb84tEf46ZrPw04YkhEsxiPjCNNQ0KtqGitZGms3A4xWg5PuZCUBgflyrACVsT4VTbxMQeTXlmYg6hCPrMFy9ofZE6EnMhymYwqZZ1hD4GMVEycmIggPDKM4eFBNDaxeIhHoCKRSEm7ZK1AsAol+1aMjY/gnHPOwcKFC0UOZhomUzT1eekASk6LjY3NUjKaqUJ1dT7UNTYgMpHED77/EyDnkU6OVHAO9O1GMllELB7FBedcjr27fwX2XPCG3MgVXRgZH8XevZsxs7sTl170QWZMwuUpwOFSvu+QU0ELVwlC10VLofB5VddMXwGufBEsExT0ekS29nlpFKgwMCo5K6lOvB9efwDpLHve+8QXyOvmc9Wh4MshXUwjUAyAWka2kEEil0c67QTyGSaMKBeVK4Do+LhUosxkHfjYDbfD7ckj5G3AQP8RHDo0iC07N4gL4+jRvVgwewHclNNzSWQScczoWoxHn/gpfu+uLyI2MYTOjjpkUllk8pPIFnwIjx3G9/7i2/j5M/04dPgE5oTegN9Vh5tu+bjcM8YzcEJjDYTRkRGp2unx+jGji1Un3RLrwrbtXNUydVMCryS1q6GU1irjh4GiupR1KqHq9Ts86OzoRaGYkV4YvNZNjV2oq2+Gw6nqQNgLnEmCiqnRvluzhrkffoE1iScTEezcsRkuB9M504hFVWomY5R4/gxm5Y92f/F/AnYpENdhFXyzgFKtwlRhMv7Y3QkyCVvuL/WcKoOun2cNEiVgNQoS1boUsq3RCtplxTiczKCbSoMJRHRXmQCkfzeBww4v5vxjGjttlLSxtUOJaTD1PvhcVQMwfY30Z/Q10itic96zz2kVt79KDYcK2NAuCK0iiZpQhjpd78U89gqQcSpFz17PobSNVbnWPEfzupTqMBjFz8zrKzbCeM9+L6p93ryHOgZCw6JWIvR+pDaO9R2l7ymqWi+s5cJquOnUqNSIqa/vRu+8ZSi6CNXU6aRq23vx1L5r+zztAJFPZ/HCCw8iEY2jrXkGGltCyBTyWLTkXDQ0NUsPBGnkUwS2bnoD9/78+/jkx/8QLncC0fEkYolYCSBosKSnAtMFPaqA0ckAguWtzQAZ/WDZH+JTAYhqEpoe/AQIFUFOFYJR6RGEwxOYGB0RgGhuaRRXw8GDB0WOz2fy0hLZ5fUJJLz11noZZGeddZb0yXj44Ydx4YUXyj7rGkIVxZsIUjRKgbqQAEQw5JUW39FICv/yj/8hAME+ChPjEzjavx/xRAHRyUgJINhzwVfnQbbgxNjEOPbu2YyZPZ245MKrUMwWKwCCV5vKh6TTsay0wynlren847kH3U1SvdLpcyFTSMtildfS61ANwFjjQK6tlQPN8y1YldYIGEWuXF0ZuUd1vjp4ig6kM5NI5HLIZl0oZjPIs5CUxyeFoSJjY7j/gZ8ilS7ihpvvBJMBgp4QBgeO4sCBfmzZ+SsBiCNH9mHR3EVwBoMo5lPIJhNo71iAXzx+N+765JcQj46ga0aDBL8mUnFJ5XTkI/j2976Fnzy2WzIuIgfvkc6mH7v+RqkayowKaWWdy0iKbD6XgdcXEIAQFwaVJxtAEDA0QJQmUSONM3kSgKhvaJEJ6v0KENKq3kq95PmxaqU+T1l9Wz1Q5BmkHmDVGOFzzHHBWAptzOzpnup5UwZJGVe3BOGaxtl8bu2G1zRk+phKIKDlaqtGhGlYzN+rrdor91Xu5WE3TiYU1YIMs8aBnqeqzTPVDCi30ymC+n3zGphuF/Mam/uq5QKodj30a6YKotMcSxbLKk1e+rxNAZqidDjL6pRWPE3o0aXva1nEUr2ZGlk0OgjeBJiKe2EBpH3/alwpN6sJY/qzGvYq7jkLkjHmJ5dFLpOSeSIZZYzTpGSXNTT3YP7iswyAeJ9HUEozL7MX9bvGJae+o9RkAk8/fS+cBYcARENzEOl8DivOuAj+QAhFZ1mB2Lb5TTz2y7tx4zWfEgUiGWO3SjacSosCwcHKCUTKI78DgKimQJg+rUp44MAxcpsNQKz2YFOG5eDIZ3Ni7LUCQYDQCgT95a1tjejsbMemTZtEPUjHsyLh+oIhcUG8/vo6ZLIpXH755SL7M4jy2muvVdXw3Mq3rIN1aNxYD6LodKEu1IBg0CMwwdTG7//Dj1DMutFQ31YCCPbbEIA4+zLs2vmmBOsFGnxIZgqYiEUqAKKkQDCwlWjn8QopF3J5BKyUJKojsqJxQKpH1jc2wF8XQkMTgzlDAlEe5js73MhAuS6o2DEQkp9lgzD+cGVan8rDGXCgmM1haGwS/LZ8IYF4msGzBTi5wrEUCJ+3DhOjo3jgwXtEgbjuxjvg8zsRcAcFIPbs6cO2PRvFRXHw4G4sXbCUfh9RIBjj0NI6F489+VN88lNfxmRkGN1djaIaRScTcDiLSEwO4Jvf+hbu/eUmdHV14LXH/ycuu/xDuOiSyyS1VFbSDPTMZaHqQORFgeicwaJRZYAgcFGBkBiPaQCCMRCpdLKmAtHc1C0KBAGCMS721jqnS4FwIisKxGQsgdHRUcuVRvVJjX8ds8B7XDIKDJJ1qr41pmuM51QtPonjS6eE6klbG0sG3Jqqg175aTgw/1ZGtrwKNQ2sNPqSWiOVcRR2Y28Hg8r9q8qD5iq3YoVsVausNmPaV8bmfvUxiDvVWtGbix7zNdOgm8a3fA3LtQ7sc5gGi2rHZ6outVbxpsIg2xi9TeRYzHaoVb4kX8iW2cNSis3NCJ01jT/Hl9vK2DDcYHpsyPg7SZqqTq+u+E45jsoeGNXuMV9zM12d5y3N8hxiBzLMtpuMytzCMnheT0ae8bqmmViw/DwUXcysy8Nl2JlTt6i/3S1PO0BExycEIEK+oLgw6psCSOVyOPOsS5Xf1GEpEAXghWcfw8ZNz+O6D/2eKBCRsYS0ozYBQoLx3oELgwqEHSCmhweVG116mKsAhPkQmgqEjoHgREqAiESismI+ceK41BNgvYcNGzZIvIKz4Ba5n64HFhRiHwxCEV0YnDgJHQsWLJDVP104Xh8lYhWsRldGc1OrFKGiAhGq84E9KbIZB/7h7/4V+bRTAGIyOokj/fswOakA4vyzLsXO7a+js2MWQk0BRONpxNgplC6Mri5cevGV4sJwuvMqMwYe+Dwu6UfSXNckk38ynULB45JUx65Z3VjS1gtHsYjR/uNIhMcRGxuD3+OAy+OCy+dFi6+uVEGTAW10u1BuYvorH7Bc3ou4M4e6UCPaV5+FtS++gnlzuxH0exGZSMBJV5SPXercDNETRefhR+5HLu/CR677OPwBF/yuAPpPHMLu3Uew++B23HnH57B373asWHQGin4PctmY9LxoapqLp567D5/69FcQGR8QBYKqQSoDJJITokB868++h6df2oyF83vw37/9SXzrO9/D3PkLSwAhDd3yOQEIp6MogNDR2SbnyH0lJuNyz1g8imPI52elUNXNszQRWgqENNNKJVR8ZEcNbgAAIABJREFUieXCyBfS4sLgvSZAhKROShWAoGeBqbWnwYVhAsTY2JhAI8+f7gwFDyq+QWdPaGPHYEud4slro9UIMztC3D5G+XPTGOj0Pnl+rYye6aZTZmNI/w5jgq8GCycz7lNWzWavEFufBLshskONHUbMv/X3VFvh19oPXbl6e1Nx0Pu1w4f9dTssmde72rlMuVaGi0HesykQZvM8+2fF4FoAYUJXNYAwr1PFMRtpuBpMTWPPyCy6CyrPRQdnqurG9vtrbstMC+2m1mPWBF6Wwcrkc6I6p5IZKbSGfE7mBirlQdYkcieRy1OB6MWcJWcLQCgXxu8UiJPiUHhkBM8+dx+aQo1obugUBUIDBFdzEgNRdCCbyuG5Zx7BWxuelRgIfyCLeCRTNQbCdGHArVY1km5oBE8yFVAG0nsMEGYMhAkQTEGMRmOyYu7rO4rzzz9Xguw2b94Mr8cPr8srwTUsdMQ231u2bILH6xL3BfvCM1uFWRTc1u11yXt6cuV58XVWoawLNaG+IQCPxCS48bd/9c+i3BAgWMmzb/AA4vECJqJhUSC2b3sNMzpno645iHA0gXgyiT17NlppnFchn2H8AwMhOMA98DNK2e1CVoLslcVqbmzCkgVzRa4/uvYl7N3PyomAv+hCbHAcHhZbRAFuT0B1XaSriUoTjR5r47uc8tBRkQh53EjWu9DQ0IYb/sd/ww9/+B/oam/FikVLkEnkkcxn4fJznPCuexEZGxWAKBQ9uPZjt8LncyPgDqCvby927TqM/Ud34a47v4g9e7Zh5eJVKPicyGYmxRVSXz8Lz7zwAH7/s3+IyPhQCSAi8Qzo3/e70/jqN/4YI2MRTIz147/9lz/CP/7LPwvw5Rjn4WfcBn22WQz2D0gFPQJce0drBUBQQZLqk1x9+ALiwtABwPJiIY8kwcUACBas6WifCRMgWpp7EAw1lmIgKhSI0wwQLB7FGAimJTOYlz8ECP7oIlB0Z+jnQ/neXarzoG6BTBcGK5daP7Kis55lHTehIUP0MCtewgQOAql9dSwrQl5mqg8y5pSR0IthbWBkuyr+cbvh1McrTVeU9SpvYnVAmk5NqLV6r/a6XU3QK/Ba+1AZDGW3jgYAfc61gjjt31NhlI0LoOu1lK6Bce+qfsYGEFqBqHb8diiwG5NanzEBwTwPvVCsAAhnZRqtXUkwwb40TkqtwIvIW2qrHWw1IKeTMdVwywIZ6ZqsyuCIOuFl3F4xKqnFzW1z0LtgFQpik5Tde7//nHYFYri/Hy++tAZtja1oqu9AqMGHbLGIVasvk+p8ZhDl/t1v46GH/11cGPnChARRRiYjJw2i5M09VYCw+7RM8i0PLoMMrYFRzX2hHyoZTMyBtyRc/j85yYZaMRCgjhw5jFtuuQkHD+3H+vXrUV/XKIGjlPWb21oFIHbt2iH0zlbbZ599NiKRiFQ7VFklKm1TqxAijTPIrqVNUhubmuvEyHs9Ifz1X/6TxI4wBoKR84eO70Eq5UA4Mo4PUIHY8Qa6ZswRBWJsYlLUnT27N6N35gxcdvGVKJAUnCo90eFww5vLo8g0JS/VhzQWz56LxW0dePPxp7Bv0xYUoilMIo+P3HEreufNwcHde7D1zTfglFV2QtSSdCIO6gcseS3FpIoFpPJpgbtuTwPCnjQ6m7tx/p99Hff89D70dLRjwez5SMYLyCEnLgwChBkDwbBNujBYEa7OF8TBgzuwc9dBHD6+H7/3iS9g756dOGPpmci68wIQjnwOgcAMPPviQ/js576KaHgQM3uaMREOI+90YWTwBIIBD77yja8IbLAr7K49W/GXf/U/kM0VJN+bfToIEIz5GB4cktVTMFAnAMGxQwUiGU+IC4rQwNe0C6MWQCSScWvC8UoQJQGC7bwZiEmAYLaMDqJ8vwCEDqKkC2NkdEgUCI5TAgSfE2m6xT4BWcrT5RUcrx1f52RaCpozZlA9SZsrPG5fWllaAGE+w8x40e/r/03/tJluKc+r5f4oG8Tys17NYGkYqTrRS7GjKlBRo7BRNYNrN2h2o5qXlG+liJoKRQmC2F/N6PWhz8sECPO1airFdIbcBIhTMXZcKJg/dGNO92O6SU4GFLUAY3oFoXYWDPfHuciu/Ohrx/8DPtVKQGcN6dol+vp73ZBUfH1veX1djNNhQSymuLPzcD6q+uN0zEPPvJUoyP38HUCcynjC8SNH8MraR9DZ0oGWxhnw+B1weFiF8lL5vMRAkMSKwJ4dm/CjH/8dPnPH1+FwTiIWTokLI2VlYeggylN1YciEYHXaM+UtuwtD3/xfByBKK6ysyr6QGAhGqE/GEItNigJx4MB+3HrrzRgaHpA23W2tHRJESYPQ0Nwk8DA42I9A0IelS5eKG+Pee+/F6tWr0djQrFpJu1TgKA2LtEl2u9HY3CrVAJtb6gXG6kLN+Jv/9/sYG4oi4G+E2+nGwb7dSGecGJ8Yw3mrL8HunW8KQAQb/RgZj0oMQyVAULXJlACCIFB0uZHKpNHb1Y3FPb148u6fYmj3bjSIRuFA3OXCVXfdgXzQh2KmAE/Oga7WdrkenqYg/F4fouEJDPcPSIZJOBrB6ERYYiZ6/CH42oPY8PiLWPCF2/HQfQ+jq7UVc+cvQILxR448Cq6ihNoG/A2ShXHf/T9h8qgAhMvlRFOoAfv2bVUAcWIvPnH756Q41pnLz0LKkRGAcEmL8XY899LDAhB0YfTObEE8Eke8EMfkRAyFXBHf+vNvYGLoOL7xpa/gpjtvxzVXX4EMIargEAWC94zZFyNDwwIQrA0xHUBQgaALoxpAsEsrXRhcsbAyqFYgNEC0tsyEP1BfCRC6G6eqvfbei6C2LIxdO7eUsjAIEBzTTCkm0PJvPg8ECP6o/9XkSshmLryegHWxJynGZevwqg05J+5yOrZVacTyNfMzKrZGdes0VQldUE4Ajr0JjCwsPvumW17HVdgXEnpym26lLgFzFkBUBQ1bmqX5HaZrQZ+/3U1hN65VVQir7wL3UQsOTFXC3EZflzJMVS+2NJ16YBpv2a6GAlENnviafi70MdrVhVouOn1MZuaOHUBkn6UKl5Xmyhxj050/F4OmsqHPw54xw7R0GZNsf8FMISv41838NCddezk0t81C7/yVljvzdwBxSgDRd/gA1q59DF1tM9De0gO4cvAEAlh2xkUCDQSIIvsdADi4fxt+du8/4ePXfQ6FYgQpy3dvj4E41SwMDRD2CaSa1KUHrhpYtRUIO+0qn29Oggy54iJAsAW3BohYeAJ79+7GBz94pbgh1qxZg9aWdlEgmBLYPqMDb7+9BZFIWLIwLr74YmnT/fOf/xy33HKL1IpgfIMGCJYC5w/rSbS2t8PjDqGlVUnkjQ1tAhBDJ8bh9dTB4/JIDEQu58FYeBTnrLoIe3atFxcGgyiHxyJSx48A0dPdgcsu+iDyWeYnM3WyKKtKgkmGVRwb23D2oqV4+qE1mBweRGJ8BPVBL7LhFIbySdz8pS8gmsmgo7lN4OHQ4YPwBwIYmBgDcnnMnzUHPd3deOrJp7Fy1RloamvFyPgYumctxVD4GE68uB7Lv3AHHv7JvZjR0YLeuQuQLHjhYIaH14ksXQiekMSUPLjmZ4DDh49efxvoo2xrZCGuLSWAuOO2z+LQgQNYveJsJJFGJh0TgPD5OvDi2kcFIEaH+tDd1YRENImUM4rERAZupw9f/dPP45WnH8W//cMP8Pc/+t9oDLqlVwaDxZSLjMGCSXEvFQs5USDa2lumKBDahaFjILjSKU1a+Zx04yRAUIGQe/t/AECkktFSGqd2YWiAoNFm0TOClg6yZS0UXV1UanpkyxkaTO2VAmJWsKROLzSNmgkW8nzSq2wBhKz0LCnYjN43J3h+xgSL0naucjOkUtnkKiXtzWMxjagJArUmQfms6Uqx3CWmAa8FJ6Zx5PGbsKHnqdI8ZKRR2g29/lu7MbSaow2m6d6YAgLWiVWDB7vboOIaVAGI6QCkGkDo45PjtaU5Vrv2dugwj8cEiGrnKLWcjDoldtCxj4+qQacCiuX7xOBqQgTjIPI5KqdZqZfS2DgTc5esMgBCvu2U7Ojp2ui0uzAO7t2Lja89h66ZvQjWNSDoysNT14L5K8+G04ptyTgBTyGPF59/AttefQ4fuuHT8DhjiEzEMRlPlToz6pxdymK8kawp7mA9CN3oxK0qUVabNHRdCKHSKi287QCh3VO1CLjkL2NAYE6Vm+a/XEYF1NDA0z8ciUVx+NA+nHv2Kqk5sP7NjeIfVz0inGhubcK6detktUaavuQSNtrKoe/YEVmtu51qBSXKg98v/0tqp9VnntkXHh9jQHyoD7Xh7/76+xg8Hobb4RP/79DYCeSKXgyPHcdZqz6IbdueQ3fnTHR0zELf4CEUiyHs3vcmumd04YpLr0Uun5DzcTo9cHmKklaZKLrxobPPxvP3342VF6ySQlWFsQSQmMQb69bLKrBnVg8mk1H09PTQ+QyPk9kKeaSKSWQmE2hpaITT68OcRQvw/IsvY8GcuUhEYgg01aO9qRuH+nbgim98D4+s+TmaG0KYs3gxMsksMkXWlQipwFanU2plPPjgg3A6fLj+upvh9AdR72a1013YfegwDh7bj7tu+zoOHtyE5asvQCHHbI4MnK4s8jkP3njzZXzxc19F/+A+9M7qkboclBxHRocRDLnxzT/5Y/zTP/1/SCRj+PKXvoh0lkGOLgEIVdabXSjjkn1A4Guob0JLa5PEd7BlOO87700gVC9jlADBGAo9Ucqqki6cJGsoxJBNJ1Ao5uD31aGltceIgfBLYSmvLwSnyy2xFDLzGApESb17D2cXqxOGfC+rd+7YsRFupwqATUwmMTwyqHqyeAPiwuDYZRYOf/gcyIq/AFUrJZcr/ZMAS/ZDsZplceyXjauq2yIGxCq0o425aUwFIhhgaxh/pS6qmAD1unJvlpvClYvJCVCwtbLRH8euThJYTHeAHVbMFtTmHFKCALC4Xe1gOcaEmIbNVB3sxrKWMdfHZBpCfSxVDV6N8WJ+X+mY7EGRNvcMn4tqx1UCHZsCYN/WHiNhP2cTAMz3akHJdO4M+2lzH9WSFCvvY3l81VJRSgqG0QysBGmFPAKODDLZNOraZmP2/BVW8UQ1ct7vYZSnHSAO7NmDLW++iI6uboQa6hFwFOBvbMfc5avFwHFiyjLoJJ/DurXPYf0zj+Ijt34ebkcUk7EUItHKXhi8MScDCL06MX2j1QBCP1xTH/xyM61TAQhOhtmsaqaVTStXBiuPESBGx0cRHhuW7o9MbRwaHBNjz8mULbwJEC+88EIpan3u3NkSSElZnIWk/N6AZbgITB4VQ5DPSxonpWM20/IHWcnRLQDxv/7+X9HfNwbkXRK8ODByDNmCByPjJ3DO6g9j+/bn0dnWhc7O2Tg6cBBAHXbtfQM9Xd0lgJAUI5cXcOZQzDjQ3TsfDak0nv75j3HzXbchVN+GvRu3Y3ZnOw4PnsCqVWfgwIF92LR5A267ha6aUfxq/XqkEml4c1l0t3VI4ayi140Dhw5i2cLFAhpvbdqIuDcPvyOE+mYXbvzuX+MnP/wB2lob0Tt3HgrpAhL5lAAEDQHP3wSIG2+4FQ5fQABi786dAhCHjh/A7338a9i/fwNWnn0RMqmIrHxZ8DCTduKN11/CF7/wNQGIru5OMYTJyRjiiUkEgi584+t/iPvuuwerzzoDvb09yGQTKkiqoOTw6QCCHT8JEIwJICwL+NUACAZRMmbCBIjWtpnI5pIYGDwitULeDwBRShWtARCMgZgOIDheGSzMZ4Pjlj+EBVEkMkxlUz7zUjlzq8WyBgc96WvDbhoBeW49Zf9zeSVaVntYP8PM6qicE4iOlU3i7EZKF2oyIcU0XrrJnGlczH3QP24/9orP14gRMLeptuo2r4NeNGmjZdaWqGVo9eft7+u/SyqDEdNQFRSsNMtaEDElK8MeH2LP4rC9z5iKasrByc6rGkhUO1d7EtMUgLEFOtb8XguE9TgoQWchD18xhWwug4aOuVJISpPDbyUN+zdcXJx2gNi3ewd2bHgNLe0dkrLoRx6hlhmYvXSVAogckPUwYbCIg/u249G7f4Dr2M47OYhEPINoLFFanZeqhkEVh3KxpSrrQdgUiLK8aUqY5WArKhDmQ/1OAUIPTiF+etlkdWWpEAZATEyEpZx0OpPA9q2b0NLUCr87iIJVoISTDwFi7dq1MsFSXVi4cD5WrVolhpIpcl63r1zKOhCoaKpFg0YoC9ZxhQ4BiH/+xx/h+JEhKeDocjgwMj6EVNYpAHHe2ddg584X0dbcga6uuTh8Yj+czgbs2P2aAohLrkE+l+AHpa9IrpCCM1bARRdcjBfXrMGxPdtw51c+i73H+9HVTWOXQl2wDls3b8FlF1+MB+79Ge68/Q4c7euTrBDK9jM7ezByYgA+lrQOeEXaiwwMY9bs2SiEvEiHxxDyNmHz2+tw9u9/DY89eB8agj4sXr4S2UQGyUIaHjdLeSuAGh0bxgMPPCAKhAkQWoE4OnAYd976Vezb9xbOPO9SaSHP4L1QnQvsW/X6ay/iD774dQwM7Zf0Sxp8cSVMxtDYFMCXv/xF7N2zA3Pm9srrLKM9HUAwRoVFwmgHCRAERwIEFQj+sNaJXYGgnEEFwgSIgL8eBIh0Jo6h4b4SQHi8wdOqQNQCCKpgpgLBWBCtQKRSaTl3XaFSBZ4qsK7oaSHdFstQUVq1FtTzaRo5E/bN93S6fuXEXwYIgqfO5JDFhz0myigUpOcEU4VwW1lc9jmiZEgMNdMOEVPnlXI9Br4n84ehsNjhaAosTVNRcYrht1VmrAZA8hnLgJuGscL4GgpELYCoZVTl9ZN8/mT27WSgYH9/OgWi2r40QFR9T4JTp9ahKCkOWvmyGrrZlSRR0Ap5eAtJUSBaexaha9ai3wHEyW66+f6enduwZ8t6NLe1C0D4irkyQJD/WQ6ZQWT5HPqO7MVP//FvcMsnv4Z8ZgTZTBHhiVgFQChZc3oXxqkABAfMr6tAaLqUlVNRRZQTIKgqMHVSKxAsZ02AKOYz0iSsp6cX9YFGaeHN72Y64MLFC/D6669LXQF+/swzz8CZZ56Jhx9Zg/PPPx+Oogqc5GTMLm6Ux/n9uqw1sziYHSAAUdeCH3z/p+g7NIBC1oFiPo+J2DgSaYgL4/xzrhWAaGlsw8yZC3Dw2F64XI3YvmuduDAuv+QaFPNJOF0s+uNFIhNDXX09Zjc349m774E/ncIZZ61GQxtjHI6ivaMNw5ksVi1fgaZgEE89+kssW7xIal3cftedCE9M0B2I3Vu344JLLkISWQRcHowePYHumV3wd7bg8E5mS5yFnXs3ov1Dt+DxR+5He3MTeufOl4DMrPTBUMGLBAiueAkQLGt98023iQLR4C5i944dokAc6T+EO27+CvbsWY+zPnC5KBBcAdc3eBGP5pQL4wtfw9DIQVF5aPCZVTE6PISm5qAABKX6VFplR/y6AOEP1okCEQjWSREo04VRAoh4DJk0m2kxHbQebe29SKZiGB45JpUnpTeGJ/C+AYhMOo7t2zeIC4PjMRlPSRBlNQWCY5TPAbOHeP25vcrKUD+ySmYckAUQWoEQ14UFEGKAnZWFoMxnW+R+CwAqAIJVUy3Dzpj4UiqoUVSqZHCtbTVY6HmhZPytOhImVFQsPoxeCtUgo3QcNiAqfX+VduLmudi7QU5dIU+tYzAduJjnIfNXruzu0ffGdKNUUxAq5v8qCoIJUvbPvxOD/07sTK1tK86lykbahVENoMTWOK3W20axsQpFxN4N1voOB4PPmT5cKAhApDMpzJizHO3d834HEO/kxiqAeBMt7e0INTTCW0jD39iJeSvPFt8zAYIuDCoQe3ZuxjP3341rb/mcAEQsmizFQEi2g26t+xsAhAwUY9KpvrKo7cIw1Qf+rtOAGEgpqywbQIRHx0UG3/DWG5jRPkN83TrthxJMd/cM9PX14e233xaoYAxEc3Mz7v35Pbj99tsRjyXEbUGpvaGxsdQqmatcSeVsbYPXr+IkGupb8YPv342jB/uBggvZVBqJNGs9FNA/fFQAYseOF9BU34I5c5bgQN8eONyN2LmzDBCFHIs3MWDNjUQygvmz5sE1PoJXH1qDYN4phjAHRsd7kSUArTwDl198KQ7s2IXX171Kj6+4Zjx+nzTGyjkKyCRTkm0SSycllbPR71dNikI+1BfdyKWd8DYWccU3/wIPP3ivVOYUgMjzWWOgnSohzVLS9Lnff//9JYBgDETImZcYiF0HDwlA3H7Tl7F795s458Irkc8ytTKF+kYPJqN5vLVhHT732a9gcPiAKBAECGZVUC2qr/PgD//wSxgP0+VEaZxnS6NX24XR1NiCpuYGifugAsH7xHtDgOBPMKQ6pdoBgi4MHQNBI8lxQYBIJKMYGT0uAMGCX+zoeTpjIEwFggDBGAimcRII6KIiQBASasVAqO6E5X4HpSwM9j/I04OpKjlqgJCgQQsgxKizhphhfPm7dknIs2goACXjyMwuG0DoOctuQJkiXcvgiiGUbo3luAlzJS/7tHV7nLIvA2b0MehtlIJZ6QXXhkyfs92FYhpnO0yY18lcJVcYdLuLgIGptkqa5vxuT8ucMvdP44JQ90cFutVSEk4Ws/CbFFI+2b4VXJQrTpoAZT/PavuSzzPE2ugXIgBqpYZKhgj7ueRVxdnehWeiuWPW7wDinQDE/j07sWPDOrR2sAZEI/zIwhloxqLV508BiBefexw7XnsBH7z+UxIDMRGeFIDgpCzZDgZAiNvCCqLUkwor3dkDKMt/K9WCN9h0YbwTgKgmUZkAoRQIVc6Xhkkaao2Fkc0ksHnLW6gL1CEUbARcbjmfUD0D7FRTqZdeekku63nnnSPkOjB4QlI6mRVBgOC+m5qbRY3gyo7/U4VoaG6ZAhBHDvTDUXQhnUgiW8gilshjYPiouDAYRNlY14yFC1di7+GdcHmbBSBmdHTiyouvQb6QZOIFCnkH4qkIVq26CLtefBKD+3ch4AkiG88jX2AHyxwdSSg40xJrUcjkEfIFkEzH4XayvW1OjKYyo4w1Vp0R69tb4KuvRywSYa0q+HwOIOdFU3cQV//53+Cen/5QeoMsW7Uak+E4ii4FEFwJsJkVDZYGCO3CCDpyYKzN3iNHcfjEQQEIKhDnXfxBZFMRSS9sbPYhOpHFlrfX49Of+iKGhvaDXVCj8UnJqkgk4qgLuQUgRkYHEPB7BCzYy8MECE44LAClgyhLAJEvIGEBBO8LAYL3ka17awHE5GRUYiA4SVOBaO+YhdhkGGPj/e8/gADkWKlAmABBoKsGEHyuOE7NVZyKFVJKnRoTLkmFVWpcvlyxlMGVOoPCmt9Nw6p9/vIsGzEMJReEBR0ymVuLDf3smp8VtcNWQ8E0pvK7ASNT3qvhArAb5NK8Y61iTYCQvD/bjxx3qfx2dcCoZZDN71bXXn3evr3+WwdB1tyfra7DlGO19bqYYnhrpFGaMDWdPdHpvrW2ORVImB4Gyi3Dq33HdPuvBhAqqqac2aEBgunac5eeg4ZWBpmr6MnfxUCcAkkwjXPjuucFIIL1DahzF5FzB7D8nEu4rispEO5CHq+ve0GCKKlAOIsTiEYSFQqELjsqxZWMGIhTAQiSfOnBrbZqqfBlVlcgqgGEPibtwmBzJg0QXNVOjI6jUMhg986t4tdm5UiWoCadBkJ+VUTI5cLGjRut8tXzsGjRIpHXT5w4ITEQXMVx0qUCoWGC1f/a29ulVwWDKPlDBeLf//c9OLj3mAxSrvy50o+niugfOoJzz7oaW7c+KwCxePEqKftMgNi16zV0tnfgiouuBoppcF2Uz0GaWl2w+gq8+fDPsHBRNxafdR5SiSJSuQSyjgLy2Tyc6QTSyQzC4Yj6mxNfEeLz062Ws/kc/C4fJieimHfmCiy44Bwc2LMPqb4RhLe9hVg0g6aeEK745v+DNQ/ei7r6IObOXwS2eE9l4+LCkG6eFkAwFZYpnQSIvIvVMjM4cuCAAMSBvn0lBYIAkc/EkIin0NDEbptJbNu+AZ+56wsYHDmAmTO7EZmkasCMmXHJwvj6V78sKkAun1bj00FjV1Yg7ADR0tyGhsY6aS7G+vdcmTO4VQNELQWCsKEBgqtsDRDR2DjGwwSYoGTKOF2+94cCwXClTFIAgqWspXFcMoPBof6SC4PxJPYsDK1A8HXz+ZHia7miKBAc/wQIXRDOrkBoA2jGKJSKRWmlwYptEONrAAR9/ObK3L7A0AWtarkozOZd5mKjpBAYRYTM6bC0KmWvBKMQlKkaVFsBm+8LIBnSud3oatDQBku/b0KDvU6CXbUoGEGC1SGisgz01O9yVw1yLB935eft52Ovn2F/v5oCYarAJzNBJ9u2Vjvz6fZrd2GUrmlBqWn6GpkuDAZpz19+HupbukuZVL8DiJPdPQADx4/ijReftACiDg1eFzJOH1ace2kJIBgD4UURJ/r24+f/8ve48c6vIBXvlyBKncYp0qdFdzr1igoEgyinA4hySdz3HiBkhWUDiPHhURSLWezZtU0AIhhoQCqbU8WgvJw4VfAk3RiHDh3CGWeskEJSDKJkJcpQoE4kWw7G+oaGUhYGQYIA4fEHpFsnrw8LSd397/dh3+6jYszzLGqVz0kMBBUIZmEQIOqDjVi6dDV2HdgGp4eFrMoA4WD7q2JeACKbS+CC86/Ei/f8M9LJMdTPmAVP1gtXNo3mpgbUu0KIeRzwB4Ii1dfVs5lWvYBDwOtBIZ9FPhRCxlFAoOiBO1tEoaMJ+e5WNPvr4T4exu5nfobtb+9Fy8wGfOjbf4mf/eSHsu+Fi5Yim8ihYCkQEgzndosC8dBDD4GNtQgQWYcLvkIafYcOYX/fMQGI2278UkmBIECwlgYBYmQohp07NuIzn/oDDI8dwqxZMzE8PoZsJoXx8THU1Xvxja9Tx6GHAAAgAElEQVR9BeGJEYpE0vPiZADBmh4ECPb5IEBw1W0qEHaAkMmF98QGEHRhdHTORiQ6hvDE4PsLIGgDKBRVAQgqZYyB0EGUfAbsaZwCYFY5aXH7Se2UsgtD2n5bACH9XgwFQvd6MGMUtDohVSZtAMHrawIE96XnAHnPaKwlk72rMo3TbsDtGZgmRMj+SoUopzbU4rYny8KwG3QTEuxKRlVAsakaehtt5OxujSlTtk3CtxvAWhmoev+6/kFthUAFydb6YaC3hoRqxt6eJWGOIw2WJ1MJ7NBjXmMNEObxvRNVw3RhMO7BhDAV56NiIAgQC1acj7qmLvVVjF9ljOl73cvmFGz0dJuc9iyMwf5jeO3FJ9He0oRgEyX4gEy2q867GIX/n733gI4rO+88/5UjgEIiALJJghHMzRy6yWbsSHZUtixLssay5fX47HjG9s6c2bM7c3ZnxlGyFS3JklqpFSx3UkudozpH5giCIHKunF/Vnv/36hYuHqsAsIOa3tN1Dg9RVa9evXrvvvv97v9LbJRkAHlHEc6CDQN93fjyX/9H/M7n/hKuQhqR0XHEM2lk0hlkcvnyxMJytJxYVMU53iSSYudwlV0Y5dQthwkYCjp0edA6GQjxl9oMq8FprgImVwL6Dca21Fytm9UozRx36caWzYFFdNgPY2J0ArAZOHH8sBwbAYLxBfyc1+uWSHweO1dvVCHWb1iHHddcg2//8zelM6fBIlt2mOWCnWYqISdFTtrNzS0CUIzyZzBZTW0A3//Oz3D0jS6w/nOhkEI6YyCZMdA31IntG2/B4aNPIeANYvWazThx9g04nJMKxP5dNyNfSAjYMYCVKYXXbNmJJx/4AbZtvQ7++sWw2/J48qffR+Rit2y3clU7BiMZFPvGEUcWhtOOfMEBVyGHljlBxA0XkhNReBxO5IoFLFu/WlwzR199FblIFAXDDh+bSc2fi1v/7D/hmz+4G/PmNqJ94XJkIzbkXGlzzBQpJ9sliPLnP/sFXC4v7rzjYxLP4rLn0Xn2HDo7u9E72I077/pDqW1xzdZ9oqLE4hGEQiFxOxw/dhKf/synJM6gpbUeo9EJ2A03xsZ6MKcxiM995g+QyUURjg2aVSDBbqum3M4xxR4rVA7Gx8dFfm9qaEYw6JdStdEYU0ZzqKsNSaou3S7egL/Uips1D8xbldCYSicQjYbpF0CumJeumwyajI6PYCLC7w6guXWRfK/bzcqj7Otnlbvf+0xyuR9KAEEXxtmzR5FNJwSUMqm0FNTiuOb4NONJzHRmdjOkSsFeNWwDr1ILVelnBRH8X+5dlvwtsNiXZ4pbQQBCy55Q8CBQbbeJ+0w9FGTokKBnaag5QAcJfbVujXUQw6MFOerzRVnNLK3greChGyl9Lqk0WVvnIbW9fH/pA1Z1oPzc0o5c/6z8TmvmhvV5BYWjokGp9jm9nHeFD84Uw6AXEFOGfhJOLq3ToFxO6qtooCs9FGhUUlWsoKL2OXlNzcBU/qOLRxXzUuNGvTflGjPWpVCKvSkFVprxPjk4mN6fT2LRql0I1NdIij2Ds812W1f2430HiNHhATz72INoqKuBry4kxo4r4w1brkXB7ZViUlm7AbfhwIXzp/EvP/w73HzX51FIRZBNpBBOxJHNZAUgKEfyIrMULScWlb45E0DIpFMqyKQDhNU/WAkgzMs76SudMsiLHOCqPG+pUA5X/RpAhMfCKBRzOHP6uByv2+UHilw5FeHxuMQYiTvD55NW31u2bkJLayt+8MO7cejQIUlhZJaA/Ea3Q5psJeIpzKFLyB8UgJDCVIUC6kI1+NHdv8DLvzkukngmE0UuZ0cik8XQWDc2rb0eR48/LUGUy5avE4CwO0wFYk5TMw5cdwtyRrwEEAVkcynsuXo7Dr/4LFbs3odkwQU7MpjjcePRr38Lw2Nn8PHf+xNcHBvCGw8+CnuDB36bE6lwGjnYcOjzn0K6bwBPPPAQfLDD7/Uh0BhCPJ1Ajc+LYiYDp9ML5HNwLFqIm/70T/H9n9yDOaEgFi1ejnTKAThzYjxVHQhK5v/y83+F1xvAbbd+WOJZCBAXznfh7NkunO/rxIfu/EOc6XxFAIKBoOlMUgJTqeicO3seH//ERwUg5s5rQiIWRi6eRSSVRGODG//uM5/CmXARb3T3o86Tx7WLg8jnzYwBHSCYYstCUnOaWioCBNUmBRD8WyanCgBRzKaRhzEFIMLRIakfMSNAaGWm36tpaCaAYNdYjmuqLoxVUtkWBAjChM1uqmcyGbO1delAVTqnWVCNxZZc8r7qOKtggOXbpSlWyUXBj6s4Bhp3V4kQ1OSvQ4C8pgdUlopG6QZbnwOsgFAJIHQYMI3T9DEMujG0GjO+Z/3+S65jhXTMKYarAkDoEDFtL4/LHTTqWKaBjpmAwbq6r7TarwQQ1VQBXgEdCPQFXjWw0F/XYUBdC/01BRBq3q+0f3ltFgCxZM1u+OoCsBU4/38AELMaflxlPfPw/ajxeeCtC0nnPjZX2rB5J+ys1lcA8nZTgXjx+Wfw3KM/wK0f/WMU01EkwlFEEuZqJ8duRqWIX+kBQNsiK0IzOLKaAsFJRikQug/1EimzFGhkVSAUQJSJt3TzyKCtABCVFAga4s7O09J5kEBABYILJ1aiJEDw9xEMCBBLli6SipP9A73Szpv+f65YCRjslSFBlBk2hvKhsZExEHaEQg1gaWDWI/jZjx/Ak4+8gob6OUgkxsFFYDzNrqYDWL96D44dfwYNoSa0L1qJE2dfh9PViFOnXkBzYxOUAkHszueKAhC7N1yLkZOnEFi/DkPpHJy2LBb6/Djx8/txqvMl7Lvpo+ieGMTQuT7c/u8/D3ssjSd/8FMM9nVjx+9+CKm+IZx97U3MDdaZrb6DXjg8TqSyGXjdTvEQZG02rL31EBo2b8Z999+Pxa2taF+6DOFEDk4HjQ+voRlE2dffg1/8y72oqQnh0MG7RNVw2nIY6OnDqdOdUkjqrjs+j66Lb2LHlr2Ixcdltc/CWxcuXMDI8Bg+9OE7pdZC29xGjA8Pw2OzYTCaQ0OdDX/2x5/DF+8/hX/815ew9+pm/PUXNgtA0F+vAILZEwQItu5taW6VoE+WtY7EIqJCUYGwAoRM6qWUQF2B0AGCWReRsWEIQFCBaGmfVCBcHlPz1B+/LYAogQ9dGGfOHJmiQEwHEJK2qeXRl41ACSYURCglURXrUoaV92glBUJeZ7ZGSYGopAyUgUILwtRVSH0hYYUCfX/WDp668Ta3uzSKX61UTfXSPHlqn9Z5xKo+VFUapslk0IFhyvCo0mn0cqBCBwK9NPd0k/9MLgCrAa/2nOdCD6KstF8ek1URmA046NdBv0b667JYZQn7kh9HVz/0Y5kKEMzMMB8mNOdgz2aRN1JYunYPPDW+MkAUig4JWL+SH++7AsEI96d+da+kxQXq6sXwZRJxrNmwFb4Qe0KwEmUBLsOON994GY898C0c/PAfAZkYUtE4wvF4VYBQQVdvByDUBKLffNMpEJUGXCWAyGdZUCovRXXowqACEU9E0NV1VlZXXncAdptLAIKRjrEY6xRkZYV88uRJgYQlS5di8ZJ2dHV1SQYC5XEpTlQKliRI8be3tLTB6XGKAsEbnemE9//iETzyy+fR1NiKaHQE6XQRiUwOY+F+AYijx59BfU0TFi3uwKnzbwlAnD79IpoaGssAQR89AYKBhBu378OJe3+MpZs3w71oFQJshjbQj2e+/3MkUnFcd8sBjI4P43xnDz78f/wlgk4PHvrqV9B75C3s+dQnEB4ZQ+fRY/jCpz6Nn979fWSNtJmaWfJF++HAqNOBj/7FX+DkwDDeIEQtXoSWeXORTLE/BUv9mm4kHSBCoUZRIJLZDGyFNBhrcvzEGSllTYDo6T+KLRt2IUUQTcYEIE6fPi3qzR133obRsT7ThRGOwI08BicyqAva8B//5Hfx9Z+/hYdf6cEffXInti2he8qUMnWAUC6M5kYqQd6KAMHAT1YKJUxUAgj2PyFAGLYCamobxIURHh1CJDYsQZhNcxZeUQBh5NICEOlkzAyWTKUxODgo15L9W3QXBp0+3IYKhJpM9ZVigTEQpbbJaiHA5y6n6cIoxzywEqGmOqj7VgEEReDpAEKlIVrdmFaA0I28vrggQCijrhv3yb9NVVSPNai0XSX1wTr3WL/H+plqoDAbaJjNZ9+uIZstMEy3XaX3dICYToFQ48t6/Mrg6+OuGlzocKC2qQQQ6jxOAYhSIIz536TKxnmbVX0VQCxbtxfuoPcDgLicgWbkDTz96AMwsgnUNTaLUmBk0li+ci1qW+bLCjTvNBWI4cFe3P2N/4ZDH/lCWYGIppISA0EFQgVXXY4CwTQpucFL6VzllYmlFkR5YFScMCZlSp12mVVqjYFQAMGYBmnpPRHFRHgUFy+eF4Bwu2kyGa9Bo2hgYmJMJloCBI0So9Kv271bgigHBgZQE6yXlEhOsh6vSwwhFQj69CntB2oDkiaoYiB+/eBTePShF1BX2ygAQQUilTMwONKNzeyFITEQdVjWsQZnuo7AZq/DmTMvlQHCKCZRyLNvBHtgZbBp5/V4+UdfhTOaxvqb7kBPfxciA/0YnUjCNpbB5ht3IB0dwRu/eR4dO3agLdSIky+9CCOaxvLbboErHMHzzzyNkD8Av5s550W0tTQjPB6RJl35AjB//x7s+53fwUP3/VJ6U7SvWiEVNo14CnmaUIdZS4B1IKjM0IVBgLj9to8gnc+hmE8iOh7G4SMnRIG47bZ/h4HB49i47hokM+xPEReXz9GjRxGLJXDrrQcRS4wKQETG40imJ5CTbpsFfObTt6JQYBVNN5wYQyFH95WZhGqqXU6p38Ay5exhQYAwU3FziMWjUxSIywGI2rpGNDXOw8TIoBwbK1k2Ni943wFCj7Io5DMCEKlEVIIe00mzqRgfHJcECOXC4MLbTM0sAURpRabuH6U+cAVZdkkUTZVHAbJa2TFQ0pp+yeecBxgDYQWIKTBQQYHg+2VAsbgI9PlBzEFphVgdCip/v9VgV4IB3VBVMvCVwGUmEJjue6zz9my2nQkOdJWlmnGejb2o9j26AlIRMjQXhv4907lGKoFGNYDQe3VYlQpxyZVcZDKmSmUGzCFjxmYwNo4AwRiIjvX74Qp4PnBhzGZAqG2MIvDqs49jYqQfoeZmMaI2I4e58xejpX25KBDiwsjZ0D9wAV//+7/Ehz/1H+AuZqTZkjUGQmizFER5OTEQ7wZA6CSrXBjVAIKTKQGCQZThyBj6+roFnlwu04XhcprGNBwelwBKce1kmEJpYNd11+G73/tn7Nq1y3R52MyJlTEQPH/0F0uxIq8fdfW1cLo8AhBMf3z0V8/iiYdflhiIWGwU2axNAKJ/qEsA4ujxZ+F3B7F8xVoBiEIxiM7OV9EQqpcYCAKEkctKHQgCxO5rduM3v/gRxo6dguH3Y/s1W9G6dBXcixahcLYbQ2MXEU/FcfK1t1DMFlGMJtDU0iT1MJbfdQDB3jieeOwR1NUGEPB6JMNi/vz5OPzmEbjsLngWzsf1X/hDTGRyePRf70VNQy0Wr1sLn9OLdDgCw8HCVFyVsp25S1wYCiCoQNCFYWTjSMYTeP21w1JI6tZbP4eB4ZPYsHY7EslwGSCOHTtWBgiu8hubapEZjaJoz2EiEYO/tg6/9+mPIZcahYvoYjeQLZoKCMePmQLoFLcTAYLXygoQ0qekFEQ5HUAkU3HpwMogyoKdGTYNAhDjwwMCEIGaOgEIGlMJonyfXBg6QLCiKgEiGY8IHKggSt4LCiBUEGWhYGZb8HwpQ0VjYMq6KvDY7MZJYy7gAFPl4YNjnNuK0sCYJzn3k6t9BRCMgagGEDKpSx2PUr+LUt8JpRhUioGy7ktP49TnvcntJl0Y6jUdYCrNlTMpFNXcHlaDr4z3dEpFJcN4OfP3O922Ghjov3HabTQ3UMXtqsRjKFBV50b/7BT1QHOBVDy/JYJU51qdT1EnJLp6sgmcAgjT1VOQ8asDxIoNB+Dwu2AvOD+IgZjtwKKqc/rwa+g8fQy1jY1iKB2U5OvqsWzN5lIpa9YLd6Cvpwu/+OHf4cCtnxUFIh1LvGOAqBQDoSYQfbJQN/1MWRgCMColTaLT1YQ4GURJF4ZSIMbGJjA+PiLqCgGCCgSDKJ3s4+EAhgcHJlP/vF6J7G+bOxc//dk9uPPOOxlfKFkYAg5Om1mRsoY+dqZxtsDj9whI8DwznfCRh56RGAgCRCQyjHzeITEQQ6MXsWHNfhw/+SzqAvUSA3G2+wiMgh/nz782BSDy2QyKBbsAxM4tu/DC/T/D0raFiLkcCBQNXOzuw4f+5I9wz9e+iOVtc5B0uHHD3lvw5H2/xJsvvQzXvGYgGsa2W3bCPQ48+fhj+OTHP4K3XnsVkYkwslST3G7U1tfj2s9+Fo2LO/DgAw9grO88Fq5chLnzl8KWZinkpCgQBAgGq1GB6L7YJTEQzc2tuPmm25EtGCjkErIafuXlN8BeGAcPflYCPDeu24F4YkIAoqGhAQSITCaH2247hLGJfjQ0UuXIIZEaxUQ8hUXtK/CJD9+O4Wg/bI4CvIzb9aTLCoQVIKhAMAaC2TRKgXgnANHYMFcAIp4cQ7A2hIam+aK6eTze9x8gGPJTMAGCgae8B5QCwYmUiphyYUg2kkHXz1SAkHWZJf6BLY95H5pZJhpAlLpUsifLTAChG2zd/aADhPxdBSD0z1vnBOXCqGb0CUhWg1RpW/Udat6sZKysgDLTZyptb33Numqe7byttpsOQGaCk+nUi5mUjfL7FQBiyvkuHWglIJkJXspzvgYhuqIi16jULr0MwVQdSqnDOkDIa/RzyjjTi0kZsLGMez6JVZtugN3rlCJ/gIEPYiBmMRp5Kvs6T+Hw6y8hEApJtLaLk4bLg3WbdwI0VKU0zqeffBQvPfUT3Pax/w32XAKx8TDowngnWRgECF5cVXxKXXxrtPblAIRMhJLja7owTKBgP4zJNE7GQFCBCIejGBsbxmD/RVld+Xw1YpwlcNdeRHh8TACC79GNwZUpA4fot1/IhlMG01BNgPD63BJDQjmdxYo46XoDXqm9oIIoFUCw4mU4PATDcCOaTGIs3Ie1K/bg5OnfoLm+BXOvWoIzXYfLAFFfF6qoQGy57ka8ds93sXnffuCqZaiPxPHYP38dLcuuwlunj+D6HXvRG00g3D+IaHcXVm5YhwNf+AM8+8N7UR90I1cw8OwTT2DP9h0Y7unBxPg48k43nPUhfOz3P4t421z0XBzFq089g9oGG1qXL8C8uquQC6cxkY+JT9wsAmaWsu48fxb33fsA2tquwo033CpltQkQXA2/8PwruDDQhVtu/jRGxs9i8/prMREeliwWGji6MAgQt99+qwAEXRjhWA6F/DiGo1Esm9uOz955Pfpyo0i6gIZEBkWPX9I4OZGYwX5m5gzdTVaAiCdiYjRra+rKaZzSbl0AaGoQpVWBoAujob4NY0P9SKTGBSCoQHBOmgIQqp232qE1sHIW9+TlbKK380Yxh9OnD18CEPzNPL+EW1VpMp83az3wuql7Te6T0r0jDegYAFtKVNQBQgE+t9cBggCn3uO1kGwsrZBTJbcEFYjyqlHrHKnf/+ret74m93nJpWmFAvVcD6LUFQgV3yG1KrQASCs46CvaSgqG1QhWUhumgxIr3FzOtee21QBkptdn+h7r77LCiFqkyURpybTQ9z1TEGUliFCv8X9ec+tvmfJ81gBRlDROHSD4t65ArNl8I4puFtr7ACBmGh/l9+nCiIfH8ZunHkPQx3SvAJwuN1K5PDZtuwYuV0A60lGmP3HkOO6/92v48K2fksknmhhHPJZCOl3q4leqSSLSo3MynavsyijVgVD+UtnOEgNhBQddYp2cFCaLwujzsz4YyypEWZItFcfJm629WQeC/xgDwXK/AwNmgyQqA7lsVgLvKGETOpLJNFxOLwJBP3p7L2DxsoVYtmwZjhw+htqaAGwOythucVvQoFDFYdAajRNfp5vDKObR0FiLRx9+Dg//8kUEvSHEE+MowC1yezg6gY6ODThz9ihq6/xov2o1zl94C9mCA12dJ9BQH8Le6w4AhTyMgllRMJcFtu3YhbMPPo0NB/eg35FCczyPp+97EB/6vY/jvu/8AB2bVyIXT+Lwq69j57ZrcfbsWXz+T/4YDzz2MLy1tahNp/HM448g5PPCVrQh43CjdfV6XPfhTyDt9MLnTOK+++5DOptBe/tiLGpfBMrGTIUVOZztcD0BgSZeu4s9F3D/vfehZQ4B4iCyjoIQPjtDvvDqG+juPYuD+z6G8ehFrGMWRrhPmjnRwLHfiMNewM23XI9obAz19XVIxpJi9CLRcSxfvhg33bwfqVQERZiVNM2as2YtEUkldTqlfkM0GkU2l5YupsyuYTovX+MYIiTTIPLa+Px1sNtZbsYMHKX6VJRunDGEIyMoZDMwbHbUNzSjob4VA73nUTCS8NU0oLFpEXK5lKQ+v18ujKKtlAUj1tQwASIZRiGXFRgbHx0T5YFFzaQ1eqpUdr4UJMnzUK4BoVaLBVP+lfopyArcq3tWJuByVUnTzWetHqneN7eddJHo6sGkMZ7ai0Hu8VJtGIGRUmaM9d5Xz1UdiGoQYHWDWCdGjplKRr+8f63Bl5pfdOCaDj4u/a7pQ/qng49qE7qq1Kkfr35Ms1ESqkGTDgbWv9XxTAcAVsDRwUD/Tv31S35nlWZgMxm48v5LvU4keJJ1IEq9MVSBMSOfQTGfQqYArNm8B3B64eC0wn4Zpaq9M33X+/n++56FQQOcSSTw7FOPwoUc/H6mIwakNsHaDRsRrGmWslycqEYHR/DNr/6f+Ogdn5G+F5H4COKxzDsCiJnSOPUb/N0ACKZxEiBMBSKOyHhEWlAPDfVJND7rQORzOZG9Gf9glv7NCUB4vIQED9qXzBcXCFMO3S6HVOCk+4M9B7giE3jw+eD2ecsAwamYAPHEYy/gsV+/Ao8jgEh0BLDze8KIxMJYuXILTp56A4GgBx1LNuF895tIpCEA0dhQPwUgpKpmFrhu21Ycf/BJxF0G5m1aiVA8j5cfeRw7r9+DV556Dm2rlsJIZ3HxbCc2rlqLF198Eb7aIIbD47jhlpvhSqXxyuuvw1dTi4a2eVi9bRtaOpYj7rDBXRPAK488IlU4W9pasXjxUtTU1YkhIkBIsSEw/sMr8jPPAV0Y9/3rvZjTPA+33HwbMnYDRoIKRBYvvvamAMSh/R/HWKQbazbtQjwyKABBHz0VCLvNEICg8W5oqEcylhD3w9j4KFasWIpbDl4vAAEb+ziwo54ZQGkaLTNlmODHa8s6EOxialZSzCEWi80aIFLJqBxDMZcVgGhonIP6UIsAhJFPwF/beMUAhHQyEenABAi6hQgQPK9jI6NlgJAOnal0qbCamWVhTXPkZC5NtFQ8hC0n11ZVi1T34OT5vrQFtxUglEHTP1sJIMqT/mUARKUsjErzhG5UpyoCZtxGNWOvVsHcRgcIfXur+jGdQZkJEmZ6fyYgmPrbJhWKasdUSVmYblvre5WUCn0bXS2oBBDWRd+7DRCMgzIhcnqAyMGO1Zt2AyxNL0JFUWrYfFCJcgY8khV8Po+XX3hGquwFAz4pyUyAWLh4CdraFklRB6NoYGxoFF/50p/jo7f/PhwupwBEIp69BCAksMphrkzUP4mQr6BAWF0YeiCWOclMSoz6xKAmhMtRIJQLg30xFEAwjZMAMTo6KFI21QKmsLFj5fj4qEwuuZxZd4EKhN/vxso1y3H33Xdj+7ZrpNcOAYLA4PcFBRjovlDqSlNjIxwOrygQofqgAMQTj7wGJ7yiQBAgqEBE4xMCEEePvQanq4h1q67FhZ7DSGXtuHD+ZFmBsLGMdSEpxjubKWL1hpWoz9oxGg0jVsyhxgBc6TziySTCkQlpR+62O/HmS6/Ans/DZbNLB9B0Lotrdu2Ezx/CYDiCtqUr0NS+BNEsm3pnEWqqwVNPP4aBk10INdRLzYumxjmiOFD+VqXL6Zqh3EQjzhoYXRc6ce+996K1ZT5uPXQn0kUD6fA4CvmiKBA9A2dxy55JgEjGhgXQqNocP35cAOLgoRvFeDc3N2JseAwOhw0jo8NYtWq5AEQ8Pg67vYBCMWtK8OUMHnM1SYDg9eXkwR4iTvZyKOQFIHhdqEDQ1UHg8QdCokAU1UqlpEAQIOhesTFlFjYBiFDdnLICEahrQkNj+xWhQCiAYHovYyBYW6OYZz+MHCbGzCBgKhDSoTOdmQIQAmBat0e5rhpAFO35KQChw4AJbNMDhFoA6N8xVYmYWodBDLXWn2ImBaKSC0M/xmpwMHk8lZtZleeXUiEoBRCV5qDLURpmAoSZ3p8tQOjHP50JmElBqKQUVFMfZtqX/jmrYlLps3LOVZrNZS7zy/svdZOlUiZgUDTLWfNvgWS29c4lkbfbsWrjdSja3R8AxOWca+VDPXv8CM6eOoa6uoAYwFyhCJ/fj1VXbzcLg9uK6O/uwc9+8vfYd+1tYihT2QgmwgmkUply7Xx+twIIFb39dlwYk66MS32U+k2sAKISCZdXUSLHmkGUhZILQwEEszCYkjk2NiSytllIygyMJEDQyDC10OP2w+libYdGePxO/OhHP8Ltt90pATmiQDjN7pvisnC5xJiyXTZX1twnDVRdKCAA8eivXhaAyOUTkiapXBirVm3F4aMvSXGTLRv2oOviYSQzdly8cBr1oTpRIAgQeYOrclOBWLp5ExypnHw33E7k0xk0+2vF0Dt8HiTyTpHu6gM1cDHmiKt2B3tLFaTdt9tIw+H3I23YEUmy2mM9/M4iHn/oPsTGRuANNWLx4sVomdMmvyuRTsHpdCGbz4lhEr83zBgIFtiSGIj77hOAOHTwDgGILEtCF2x45oWX0T98Hjfs/DAm4t1Yt3k30lJMK63xgXIAACAASURBVCfnjQChXBg03gSIwb5+gQsCxNVXr8aNN+1DODwMySYsTQ4KIOjO4NigcsTrywhsBRD5kgKhqjISIAi1gWD9JQBRMPKwAkRTcyvqapvLCkRN/RzUNyy84gDi3LljiERHywARHmeQalIKoSmAKPe6kOCRqa2wrQqE7sLQAyCtCoRMyiXXxnQKhFUd4MRufe3dBgh9lW0FGVWp0mq4p1MldDWjmsGfDgRmgoRq718OPMzWBsxk9K2Gvho8yJq9QsbFTMdczX1R/t53GSDowuDDChBFlwsr1u9Eweb6ACBmO3i4nQKIkcE+vPz8M6ivqxH/P40fYxuu3rQTHp9fAOLl37yAX/3ym7jzlk+htqYGQ+O9SKWMqgAxGwXCJumS09WBqA4Q5kiYGsSjBrIamMq/S4CQibPkwuCkyhUpXRjs30AFgi4MGnuHtC/OyUqWRiaRSAlAEBXq62swONJnBlWGGuFh2mup8h5hgZOntPYONUiRIp5LukXsThvqG2rwzFOv4N6fPykAUSiyaJNdqiZG4xFRII6deBW5XBrbN+9Hd+9RhGN59HSfQV1tLfbvuV4AIpePyyqSANGxej1CtXVwFh1IGznYxaCbNfoz9iI8dpcYDg9bqxN2bJD24qlsCnanAy67V35LqDYIjwM4eewYjrzyCvxOO3wuNxasW4vGxkZRGPhZqg9SbTOfE1cGzzOrcUpZaK8Xp8+ewgMPPCAAcdONh5Cljz6VgK1oxyNPPoPh8YvYt+M2RBJ9uHrLHsQjDKI05LMECJ/Xietv2IfxiUE0NjZgZHBQ1J3hkSFs2nQ1rr9hDyLhUTicZoqWOQRUpL1ZwIsAIe4Ke7EMELl8Vl7jb1UKxGwBIlcE5rTMRW1NEwb7upDPxVHb0IK60Hzk8+n3PQZCVyDOnz8hygkLhYgCMT4qMEX1iDEryoUh5b+rlFlmTEmlGAg9nqASQCiIUDERcm1KMRCVFAjTEJf6E5TcCO+2AqHmQiukTELA9C4MfS6tBBlWA2tVKKabiy8XJCotkmbax2xtQTVXxGwBohoozPZ163azBQgZLxZwmaKalIvimUGUVoBgrEMhm4Dd68eytdtRoJpZyt77wIUxi9GjOo6lE1E8/9zTsgJkPQBOspxwV2+8Bj5/raQ09nX34J4f/Q1u2H2XTPjh+DDicU5KpgJBuUkMCiObnaa0OZMLoxpAqAlHFbqpNAHMFiAIDzwuKY5jUSBi4ZgEUY6MDIgLg8aeBpgVOlOphBw/QYqZGXRhMHXRX+NBR0cHzpw+BzdrR0gBKjP2gb+Z2zMt0V9DqdwGp8MrAMEYiNdfPYF7fvAr+Fw1MAopZPMQgIglwli+fCNOnT5stunecgMu9h3DeCSN3otnywDhsLGJVlx+Tz5ng9/tlQBEB/3GzCKpDcLPzAK3Wwy+y/DJc7pt+H6mkIXH50O+kIPH64EzYyAWDeP08cPo6z6PaHgCjU1NCNU3YcmSZXAFfBLXwYfLy3oPkPgXBublsoYYaf4+ruRERTh5DL/+9a/R2rYQN910CBkjL91BHTYnfvnooxge68XurQeRzo9g9cZrEZsYkVLUVBmOHDmC2hof9u7bJavo+voQIuPjUhV0cLAfW7duxg037kUsOm5242RHDy2Vi8dAKGDxr+kAgvDLCozcli4MnjvGqMiYgxNUIJIJqmumC4MA0dp2FWqCVERMgKhrbEVt3VVXHEB0d5/G6NiApKxxHI6PjUwBCHbiNBUIs+aDmoDV3/K8ShClDhAmLDDrxXSB6K7HySBLcxt1L1c24pMAobZTbk3Z7wxBlDO5MN4NgNDPjXV/MwHGTFPwTABQzYDPtF+1kJpp//p+9PFgfX2657r6oIy59birvT6doqHG4mwgTIeIKb+55JoUULUEUcpnWKcmE4fTH5R23h8AxGxGVqVtcjm89earGB0ZRE3AJw2IMtk0muYuxYKFS8C2nJHRML72lf+C63ffjvpQCBPRUURj6SkxEJcLEOWI61IgnD4ZqUlKv2kvIXz6ry0EqlwXky6MqQBBY5pkKWt25NQAQikQRj4v8MAKkzSKTPVkEKU/QEXBjUVLF6Cvr0/KLjPCn6t+rpJNl41bDBNhgtUa2YeB5a5poGpqfTh2pBPf+/a9qPU3IJWOgIlyBAiWnV68eB3OnD2MdCaObZv2o2/wpFSU7Os5J4oPFQinHcjmzGBAAgSKeWl+1j8+JMoJ9QfWXnB4HHAVbQgaNuk4yfx+KiL6DUuXxNDwhFlwpWCgNuhHU8scBGrr0NjSKtUWWQiIiooUB5PcfzPmg/BgNl8qlH6fTc7V0eNH8Oijj6JtbjtuvvlWKWXtMnJw2l144OGHMThyAXu2HYLNlUR7x3rkUjFRIJjB8sorr6CpsQ47d22XQMDa2hqkEjFZOQ8NDWDbti04cP1uMe52CZUuFYopdYrUAYIZF4Te1jktcl50F4YVIPQYiOkAIhhowFD/BeSyMYSa2q4IgChIVDlTz8w25BcvnsHwSF8ZIMITYxJQShcGrxljIAgPhAh94p+yaivYzAUBoVvLwrAqENLCXQMIU3EwFw2TQFEZIJQCoCsQ7wQgJhWFqaWtKxnQqUAzfQyEfo50F06lKbTad83GAL7dabva52ZyHVhBaCbDPxuAqGTErS6K6YCo4jHPkIVh3Z/1GkxWoixcEgNh3gAF5NMxuAI1WLxqiwkQvDWYkPVBO+/LGJbFArrPncFpxkHUBKT8L70DGfiwaesOqcw1MTyOL3/xL7Dv2oNomduGcGwY0aiZLiar+1LwlVIg1EQyXQyEnoVhXcm8pwAhpazNLAzdhcHVNNM4WdyIzbQ4qGngWPnR5XYiFApifvtcfO9738NNN96CTDotACElrLNZSQWVWhosSuVjDQhf2YURrPHizKkefPsbP0dD7RwJoszmTRdGKpPEwoUrcfbcsRJA7EP/4CmMhhPo7+1ETTAoAKEUCAUQbtjgttuQczLYMwePUUC2mEPeMOA3bMh47Uik0zIQ+D4/5yCsMbPGKMDjZ/EsN3zeIOrrG6VNNY/bF2ALbMZ2uOSzTg+LMZVS7hx2MUZUIRgDQheGzWG6MAgQDz/8MFpaF+DGGw+WFQiPyysA0T90Hnu33wpPII/WhSuQjofFoFFFeemll9DW2oQd12wVuOK5S8Zj8j2jo8PYvn0r9u3fjUScqkRBjBcLe6mqiLzrOdYYuyLuCpddupjytXzeTN3l3zyXDOgl6Hl9taJAqCBKK0DYCwayhaIoEAQIpUDUN88VgHi/0zgrAcTQcG8ZIKKljBS6oSoBBCFwMt6olL5plOqoUOUqZuT8qqZ4yvgqF4YVAHSA4LhhrIkCi0pGnrFGukGXVWepNsxsFIiZ0jhN6DXVlklo0QNH3z5AyLFaihxZZ9yZFICZ3p9pBlfHMNMKv9p+qv0Gq+F/rwBC//53AhAK9PTzKX9bFAgVRMmFllIgCBDuYC0Wrdz8AUDMNOAqvV+ktOMA4pEwnv/Ncwh6XfB5HPB5PYgk81i3YQ38wTnoudCJRx76PpYvWYqr5qzA6EQYsdREGSC4b1nNEuBcznJ54XIshGuyO+dkwJUqQUwZeWpEt3nDT5bCtU4AMgBKCoT1BirnthdYidJcbfE1GnmuqLkSYzOtRCSC3t6LiMUjItXbbC4JOstnk3C76Qu2I50twO4wV1L1zbWY29qEb3z9m7j9ttsAJ9M3+TlzhU544PdQkufkKh05KfW67GIQ+3rG8ZUvfR+hYKOUYh4dSyAS70MqVcTC+atwrvM4EukoNm/ajoGBPoyERzE0MIig34v9e/YIQNDw0yDye2gkkYes8HkMdC+4nIDP5UQhncHQ+R40zZ8LX30tDJsJETT0WTaScdrhsdlR5wvA5/TA7nSBqOH0eOF1e2XlnnSkQONP6GD0JWsesAw2FZx8KgOb207xH3anGzW1ARx94y08+ujjkr2z/8aDslov5PPwextx/4M/wvh4GJs27UVdvVcqehLA0uk4GhuuwlNP/wrLl63Fhk0d8l0uZ16yRYxsBr193di+YzP2798jWQbkGj3FSp84mBbLa8hHS0uLKBFyzMl4qV5HjRn/4fTA769BsZiXbcxusqb/n5DCHikECJbjbm1dimCwFgN9xwV4GhoWoqa+Dpl03sy6oaF8j4tGVby3eRJExzcDZHt7zmNo8KKoEblMFmMTo4hHE3Ie8oyByJjjP5PLokgFodTsSu2b95EIUqwBIYWmzDLtOmSo+9AaNKlAQI+BUKWvL1kZljI/VPEp/d7WAcJqEKwqQLX9Tu5vailrHWIqAY11f0rWV/OaOl7rfFPpOGYzF08HEOq7Z7Ofd2ObSqCl3NLW/ZeNfSkOqZIKrM7vdDCiOjhXU0ysgKMfh/6efh7VeZP5kL7OArsUm2mcVIzNCqwsmpaDk2pcPI9iawva5y6G0+4R9zuDyDgdfJDGOduRxQC7XBavvvISMokYgn43PG4G2xXR1NaM9sVr8OZrDAD8J+y65losa1+LMRZAiocFIDgp6RTI2AYVHa+6+XHSVpORFSBkMFgiuWcLEPrkp7svTGqYChCqEh+DyQgQ8XAYw8ODGJ8YhdvlFYBgVoTfy8C83BSAkDoPXhtGhvrgcfswp7kZeaMIj8dcxVN1MGsOmEGB/oAX/mCtBGd6/TRWXnR3DeOfvnqPAITbY8fgUASjExcEINoXrBaASGZi2LRxm/j9hydGMNg/IABxYO9euOx2KYrEhlriQmAhLlZhdLiQyeUQCPpgpFJo9PkxcrEHoWweaRafcjsEnubPnYfenh7MaWmBO+BDLJMS4+pz+2D3+bB0/VrEjbxkVMh+aWDYcMlhh1ECFFb1TCXj4jpx8Jw5XRIMyuDK44ffwuOPPykAceCmQ0glJ+R8hIItuPf+H0iFyE2b9iPU4MNV8+eLupBKx9BQNxdPPvUQVnRcjbVXL5H6Di53UUCAKYn9Az245tqtUwCC19Y6ofD5uwUQ4xMjcFDiRFEAwu8PYKDvhBjYKwogSuBCgOjr7cJA/wXYioUpAME0TiOXE4CQPhnspwJ7OcZAP4889wog6CbSAUK5Mbi9XkBKVxGUkVVQrSZ3/X9dybC+r2dhXC5AWBcZ1kqU1QBiptf1ypWVDNfbBQjr9852un4vtvu3ChDVIIyvs+cLGcIpkeVm5VUTMMQRa8ZQhbPI1NVhwcJlCLqDJkD8G3m874Wkpp6nIi6cO43Oc6dQF/DD7XQALodMoBs37UJ/by9+9qOvY8vGTWisZzvnGMKxmMRAWAGCBkeVp6ZhlcnGAhDmBGSu7Dkx6QAxOSFNr0Co3hjqplbR4+XfVQIIc2VllrPmPx0gxsZGMDQ0JKtrDjB2MGxprkcyGUWx6EAmV4RRKIqfPsUI/KAXy5Z24JS09w6Wq/FJ6qbDrIfAmAgac48vYPaJ8DAuIigA8YPv3AuX3Q+vzykKxMDw2TJAnO86KQChFAgCxEBfPwI+D27YfwBuGvJCXuIzhI8KJb+z3Ykcy3fbCgh4vPDkC8jF4xg7fQrNrS0Ix6JwO5wIBWvAjqSECd5CbcwuqK3FRDiKBPLo2LwB8PtQsJsFsjx2tisvSrdVBjNK9z1nQVwu0XgUblsQHn8ABtt5u904ceQwnnrqOcyd2459N9yCVDIiaklj3Vz8/BffRSQSwcaN+xBq9GPBgnaJNWHZ6FBtC5566iGsWrkBq9cuMoMyPTCVBCMvAMHYiD17dokCwRLI1tWBmkgIgPwcxxRX3vSDWhUI1jGh4qQUCPGVSinlSQWiEkD09x4XuGlsbEcwVHtlKBBl5aMgANHf1wU7q4WmM5iIjCMajkkdCAUQvA8UQKjyvup+Me+jyUqUhBKlIKr7VJ1n5a7Q4UFto0BDhwn9c9bPTFlB6i4MKQJkPqzfz9dk3qgQhT8ZrzE1i0vfVzXjrY5N31YBhJ6iWglerfufrR2aTomY7T7eyXaVYhVkLJQC4637nq0CoX9uOhfFO1EgKp079ZqTGpuNtXMyMj/RHc2HmynvRkbS9QPRIsbtDiy6ej08LnbuNYFDQKOU5fdOzu17+dkrBiCUGyMyPoY3X3tZZPAav0/8/tFkDCtXbYHX5cdf/c//gm2bNqFj+RqMjPUiGs+IAsGVPR9l+YjpmRS+pVtjyYfqNJ+rm/DdAgg1EVyiPgh0mjUgFEBIjX8pT50yXRjhmBSS6u/vhd8fFKAZGRnBvNZmTESGgaILRtGBbM6Uqm1OA4sXzUcykZaVfG1dvRSd4v4JDXyYnTi9YrhqQw2yT6ZOEiDOnenDD797H+xFD5qaQxgYDKO3/yTSGZsoEAogqEBQGRkaHxaA8LtduP7AAXicDlEgzBuOa0jGQDjgtJtdEVmb3rCZGQU+p1Nacru9HomJCPr80pPCTxdGlkWYbAi5fPK7nn/xZazasA71bW3IM/OkmEewthaZZFS0PK/HAyPD7oxF5BkXUMxhaGIENe4QPN6gwB9v0GNvvSkAMW/eIuzZd6NklKTTSTSF2vCTn39bztvV63ehoakW8+ZRgUggnUmirmYOHnviAWxYtw2r1iwQJYgKhHRALSkQBIhdu64RgHA4i2YcRwXjoQCC44ttwnWAINyxN4nAbAWAoPHkPunC0AGirW0ZvF4fCBCEjKamRQjU1VxxANHfdwG9PZ1w0F2VyQpAsDU7AYKuJCoQ4sqjgsUzqKk4k5K5CVFmIKVxiQKhJmf9XlaTpO7W0A1+JWDQX9ON+ZQYCA0grG6USgBw6T4vDyCsaoh6ruYW6/6rAcPlAoH1e9V+qxnWd9so6QChH8u7CRDKPkw59lKQ5HsFEK4CYNiolJoucs4rXEjRnRkMeOHN5/DLb/wYzWvX4ubPfho28WUC9lwRRdcHlSgvb5zRv57P4c03XkMsMo461gZwOpDIJhCqn4c5jS342lf+CmtWrMLaNesxOHoRySTjCbIVAUK5MGYDEDJoyzX2J9PCZhsDocPLFJAoqBbFZtaADhBsphUv9cKgsWYAJA0II/hbmutMH7jNg6LNhbxRMKHAaWBFxxL86If3YOOGDXB7fBLbwO9k/ANBioZUakI4gJq6erPRlMeJuroadHUO4vvfuRfFnAPzF7ThQveQAEQu78T8eSvQdeGUxEAQIBgMODA8hKGBPridLhzYvxdeF9sbqY5zDHLLo87pxVhXN+bUhSQAjT57u9cNp9uFos0ux+12OsXIc+XNc61cLpT3bKUKoXzd5XILbDAewuFysZoWesdGMX95B+LZLFyllE463SciE7Cz8IrThaLDCb/XgzdffQ3PPPUs2hd3YNfuG5Bk19ZUTBpR/fSn30Iqk8Ha1deipa0RLW1XIZNKIpdPoSbQhF89/Ats2XgtVqy6CnY762tkpBwzx+TAYC9277kW115rZmhUAwgaGbpJWPuA446GkwBBcCKsECAYy0DXz3QAEY+NlQGiYLeJC4MA0ddzTICQAOGrCSCbMd7fGAhOi+Ks5R1QwEB/N7ovnBH1kL+ZPVYmxsKShVE0DKSzORmrBAiqRqongD6Bc7xKULQUYMtXdGEoONAVBpl4L8nCmAxSrKY6WF9XAKEAoZJyYTXclQywud/pAUKHEN3oW/+2yvu6K6cayMx28q32vRUN7mx3epnbWQGiDE6lQk6VDLy8NkMMhPUwLtnPewwQjBljwX0OAwaIJ+MZOAt2UdizyRge/d7dOPnkqzj07/8Yez77u8jm2ZaAYA0YbNU01Ut6mWf1vd/8ilEgTPnALNF18UInujvPiW+/hitPRwb5ohs+dwDPPvEQFs5vR/vCZYjEh5BIsqCQCRBTKL0UA6EyMMSPOo0C8XYBgoZABwaR3UruCllRlUqWqkJSIsfnWEUxJUYmNh7B8MgA6MZgHQhKXFwxN4SCiMYm4LB7kS9QELZJYGS+mMaSxQvw9a/9E373k59EMpWRbA0+CBCqyh87d/r8HgRq6sxqfw4IQAz2R/C9b/8C2WQBV81vRW/fGHoHTqFQcGNu6zJc6D6NeCqCjRu2SlOoi329GB0eFIWBAOH3uCWyx1bqIlh0GKgp2tD1+hHM8dUil0qirj4kLgge7/jEMGp9AQlWZG0Iw2FDKp+VrAeem2whI4GKbDpVF6hB15lzWNa+FKPjY/AGAwhlbTjSfxEbDt2AhMsJKoAumBUvucKlI4Tf5XC5URPw441XXhWAWLp0DXbs2otofBz5XAYN9S24556vI5Mz0LFsCxYumofmlrnIplPi4ggGGvHgQz/Bju170NExV6L32TCL6hZdGASIffuvwzXXbCu7MKhAqGZC+gpYAQQhiYZTBwjClFIg6GLTXRgqiJJjxAoQVCDYdbP34lE5tubmxfAEfMhlC1cMQFAtGBrswYWu02WAYI+VsZFxASn6u6hAyD1g5AUgUMqsmWqQtUJSTMHVgiitqZx6/QcFAsrloYBCN+5WWFDGVw+O1BUIHSIqrf6t+7ZO2dYFiP47KxnuasqBPq8olWVSsZlMHbWCzUwmZDp4+G0AhNWglxVk1WXzXQaIS37TOwSIS6/31L4mVEvpKs7k0nA7fHDDDVcOiA2N4v6f/wzpc6fhMpw4+J/+FFffcpPZ90lqjwB59oT8ACBmGMLWE2QvIhWP4cTxI8ikUqjzBmDzMi0QGB8L4+nHH8LmDduwbu0WjIz3IBY3u3FKrYCS4ZYbnbBgd5VqI5iZFlz96v5U5cJQE42uQHAfkg5qKbWrTyIy+C2VKK1uDLowZG1WUCuqwiUAMTo2JO4CKhBSNKpoSBApV7ouZ7AcA0FVIZYKw1bMIRKOYcnixcjmWJQnZ8Y8BMzumzRqXOkyiNLp9qImWAu7yy6pscODMfzTV3+MHLMu2uehf2CiDBAtzYvR03sOsWQYG9ZvkbbUXRe7MTE6BqfDhv379pgAIVkuJanN6YC3CLAfposXSWI+Ckgl0kxlRiQ6jCCPweuX353IZeD0ebBgwQJ0nj0nQZL+QECCJOc2t+HCmXOinhiMvvf6kB+LY8yWx6p9O1EM+JBKpmEr2JBNJSX4P2sUJAODckvQ7ysrEIsWrcS1O/cimorCyKcRqmvGj37ydRkni9s3YdnyxWhoakEuw86iWQT8Dfjlr36K63ZdjyXLWqTwlM1u9nNQCgQBYseOrXJdmMGi4FBN7mpVzLRYxkDwWojhtBXKCgQBQikQHJ+BQK2UDidkWAFibHxYgiiLPDdzl8Pt9qCn+4jU+pgzZwncfqb8vs8AoWVhUIEgQHSdPyWVR9PJlFQ41QEiWeqFwYmVZdQJEOqempwpJgGC18Ya+Gw1+lMLR03WgZgNQFRSJazFoaopF7zXdaBRx6X/r3p9WBUDBSw6BOifs86aKtZCAat6Xkn5mG4/1QxeJXD5bbgvpgMIHlMpge0SV2EZBC5TgdABQs59qYX723VhzAQQXGCKiuayw244kBlL4dXHn8OFwyeQjkygyZ1D2gA++r/+LyzZuAkO1vmXgMsi8iwC+AFAzMTA5vumf0j4S4prnDl5QnLv/TYXfCG7GEra6ycefgBXr96ExYtWYmisF6n0ZAyELvMxjZMTNAchJyAVRElZWd281QBCTTyzAQgG+qkJxgoP8rvyZjyAUiCkBDQNaSIpGQDRsbD0wujruygxEDRYdLsyC4PVEN2uGml4xSBKrujPXzyLZUsWYvGipXjj9dfRUN+ETDYlgYh8ECRU50IW43L72VukzpTQvG5Ewzl84ys/RjqeQ9vcZoyOxtEzcAqG4UJTw0L09Z8XBeLqdZsEINgJkytqAsS+vbvhc7sEmhxOM+7C7fDINaNrw+5xIJPPSEaGl91D7U4UvAV4CjbGPcrD5nYia+QR8PlFnvM5gkgVzXRJl8OJ+ppaeT/JmhFeF/y5Igo+F1JFanoF2PMFacgVz6URz6dgN5wCSWwL7/N4cfTNN/Ds089hyZLV2LlrH2LpmLgoagMNAhA85oXz16NjxVLUhhqRy2Vg5NICEA/9+mfYfd0NaF/cJKt8mz2LXMaQ7CAGURIgtm/fgmQqIgDhsJmGrhpAEOKoQLzbAEGligqEy+eRJmtXShon7+LhoV6c7zwJLzOoEknEEtEpAJEodeNUCoRU5yulVE7K2GYhKeXCUNCvBxBOAr7e3tt0PepuDd3A6yCgxzNYlQVrh82ZAGI6JUFvFlZJCZmtQVefNVNbVVG1SetiBYBqSkal73u/4EE35uq4dAXi/w8AwXHGWjESQO4L4fWnX8Ldf/cNzPXVYUFTM1asmYOhTBoH/vJP0ThvIdyUHaQZEmMnPnBhzI4eeB9YOtrGY3EcPnwYXkdaIlZ5ARiFf/itw7Lp5s1bJHMhnWI3zrT4VNVDgrNKkxJXfDR4vJDldE6ZZFwiw6vtKkmh5orSUslOi4o1wcA0IFayVceiKu4pBUKaUOXodjHrQEywD0U4jMFB000A8fna4faxAuUEnA6zsyZVBpaEplth48aNOHHimAT4NTe3lL7bEMDgb5ReEaUW1e6AC34fyyXb4PO7EAmn8JUv3Q3kPFIlcWB8AP39w5IO2traiu6LnZKpsGXTVqSSWZw+fxLh8XGRpPfv2ycKBK+DHBPLhrPipAG4iw443W4zayaTRsjuxOC5C2ieY8ZlsComH3S5mKWt89JwK1hTJ8oJ3VVFpxOpXB7++gakigzGdMBrL6X0ESBYI4KxEQ4nMmkW20pCQvFsbjht5u8+evQwnnzySSxfsRY7tu8SGMpl0qgPteLHP/0GMukcli7eiKXL29HQPAe5pNlPw8i78Oxvfomdu67FooUrYHcl4HbazKZYRRsu9HRLietduzcjGZ8Q9UE3TipPn+d/dHRUjo1jr6mBMRAGEsmoXC8WzPKzeJSTRoDXpE7qQJjBAGYdCKo4dGFQmaJCU7AXMW/eMlEemMbpdBIglsDhcdK7IoqNEOL7UAdCgT+5n+dkaOQihQtkjQAAIABJREFULnSegpOxMJmc/O6hwRHpZ8LzpXphMIiW9xbjXSoZMBUvVGCNDLbzLnXWVfeZ2f/FXCDo97AeA2GFB91NMfmZySnKCgrmO5O9KipBB9vJCxhrx6GeW//X1Qb9WCpNklZlQe1fZXlV+rz1M9Ptt9rEbL0W1m6Ul1yrkgJQFQZKK3zr9ylYtM6dl5wzmCCpv667qvVFo/4d06knl/VelUqU6rjVAlKaBEpfnqm9TaggciGbhoGmYD3u+X+/haO/OYKde3Ygnx3D3rsOIDI2AP/G67ByZQcMO+2Yy2SIK1x9kGtSlLy49/lRASBy2RzOnz+P8MgFMYxclXNSYo49O/x1dKyQbIVUki2CTYBQA0Pyy0sBkZSRZcXsMGtAqMhtBRDWSeHS59MDhD4YJ1dQ5ilVLhX+rffDoEHlRBqNRhCZ4L8xSd3kipYAQcPi8rILZxR2W0D2I3EO8vvHce211+LLX/4H3HLLLeU0ypqagKzaaERNQ+uWOAMChNsVlM/X1vkRj2Xxd3/1TRQyLiycvwC9I73o7R2EUbChpWUOLlw4j2gsjK2btyGdyuHY6SOIRSKyoty31wyipKXgueRtXbAX4Le74LaZygQBQspS2xwY6+5DTS4jAGFCkIFoIg7GZ6xevVp6TyyevwgnTp3EkmXL8Nap41i5aRPali9FJJdHgZk0JZl40jaaBoNVDWmEMjxfdo8ABEGT+3zqqafQsXIdtm29FqlsHPlsRgDih/d8TQBicft6AYhQYxMK/B5mBaRseP7FX2P3nutw1dwlcHnTUuwll8mgYBQFICQGYucGpBJhuVa6jKwX+lEujEoA4ffVwOetmREgYtFR0IVBgKCqOXfuUrmmzMJwubxXLEAMj/ag69xJuBx2ZNNZxBMRDA+NXgIQ5piYChD6/VPOwmAzohJATAEAub+n3pvqnq9WH0IZYd3gq0qU1Yy+7sLUQUVtfzkAoWbZSnCgz8DTKxqmi9Bc3EymmFY6/ssBCKshLz+3dKO8HICQObBg3q8zPfR5VD8/BMhKBr+S6+P9AIjJeclsDme3XBcmAbBXk7PGj1qHD//8X/8BAyf70bF2Gea2BrD5Q3vRe/o42nffhrb6Jtj9zN/kHFv6NTOfuplO7Xv6/pUBEFV+YngijDMnXhdfMnsesBCSkcsik8yIVM9ywckko9vZFGoyjZMV7tRkInI+I95L8KADBKnEmid+qRIxqVLIwJ4mL1efAMswU6JnVY2SRpSGj0GUBIhomCrEiKxaGSpZNHJmfX8nm2il4XKyUuFUgNi0aRO++tUv4/bbb5fASx4XV/D0s/Fvr8cvDaIYVCmloj01kuoZqg8ilTTwN//zG8gmbFi2ZCm6B3vQ09MnADFnTrMABKtibtm4HblcHm8eex3xaFQAggoEXRiShVFSb9hjw+dwwef0ihoABq+igBqmKo1HUMuy5H4/kok4kqmUGM5YNIrmxiazC6fhlkh9Kg90WXgbQmicvwAp3kd0Q5XyptWNai+lOWUz7PaYkYqWBAi3gw3FnHjr8Bt45unnsHL1OmzauEMySlj0qqlxHr7/w6/JuacC0bFyCYJ1ISlGJUCXKOLV1x7H3n270TqnHR4/V8gmQBj5ggDEDTfuw5Zta5BORky1qASJHDOVAIJjtLGeQZSTCgQBggoEP06oYynrSgqEAgiJwnbacNVVyyWiXykQLS3LYHc7LlUgKsD4ezmDlCfQkgIxOt6H82dPCEBkUpkyQEgwqc0m4MzxrAAil89XVPDUSpsGhH5qpUCUjaZFHVT3u/V/q6pgNd6813SguHQVP6lm6osLHSD0z1RSAXRwqWboK0FDpW3VosQKENU+b7321Yx5NYBQlRrVfqyGW2J3So+Khr4EIDNBxEwAoas3l6MgzAY+pgWPGRSIyRg4s76DAgj+XvOYmYVnk2DvZn8I//gf/gfSgynsueE69HQfw6E/+Ah+8M2v4iN//v+gY0UHYMuhkHfA7mYzjEuV+ffyXn47+76iAcLIG+g8ewLh8VHx3/u8bgmeo2FMxhMiE7PVtRgSiwKhwEAvIKUHY0mN/Ar+Un2VYf49FSBU4ahKJ9sKEFNXVJO1IFRb40gkjHg0jvHRYYyMDEmNA7P7n9n2mjK/DWaTLAICB+vp0yelOBH9zXQ50FWhGgoFa/xiyIIBsytnbW0IBnLSQ4F5yOyFkcva8MW/+TaSEQPLli1Dd/9FXOzulxTL5uYmdHV1Ip6ISqAqW2e/fuRVAQgGxR3Yvx9+HxWOUpgwwcbtgN1gDIRXjpkBf0xc8rP+Bk+Wi1kbZjVBztUizdltMHIZcV1kpEMdJNCTciAj8/O8+WCH1++DrdS1ke+ZE6q56iJAELAILZQI3Q6vnKM333odzz37PFavXY/1V2+VgFAqIi1zFuB73/+KGK4lizZg5eplcLNNvFEwFay0Ha+8/jhuuP4AmhuvgjdAkAOS8bgoEN29F3Hw0I1Yv7EDmVR0SvzD5GRhrgoJg4RaKmcNIbNkOKV8XnelQMwGIJQLw+ayC0BwIhrsPykujNbW5QIW7NIq8S/KhaEmnd/S5MNLLFHjImcC4+EBdJ45LmphJQWC4KwDRLbUH0WdQwVlylDSf6y7MMqGSLs3q8FDJZfDpbAwuZqvBBuqUJpusKeskLUVog4KVpCoZOBnggY1x1iNr5LtrUBTbXt9rnqvAKKaUVcukPcaIKzjZ1qomUZ0v+R3zAIgJkHBVCCU7ZFFhb0II1eApyYAR7qAf/zf/wcCeT9233gdjh19AVk2NCwk8Qdf/BYa581BwZ6HwY68xQI84tK8sh9XDkDoE572dzwyjpMnj8PnYUXCnATz+dweSeFjvQQChBgSOoOV20BzYejBk5Pqg1mBcjYAoSRMdbPOBBCVVAgel2FMZokogKACkYjFMTY8gqHhfgEIKXnKxlOlrA2vJySGhwA1EQlL34ytW7di7txWnDx5Eg0NTRIfIZkXXMF7vTDyRTEqzOpweuwSA8F23v6AG8WCSwAiNp6VluA9g7240NUrigJXiV1d56Tp08b1m1Ao2PDKmy+I0uPzuHD9vv2iAjHIlRGvvGndHqe4AdxOjwCOKBOiCgB+lwfFgkNUBzOYtAiPyyE1JXL5rMBS0uMwC2QVbGKUi3m25zaraRKgjFLQK/dtVuMr9UnImx0dmRJKgHDZzd+uA8S6tZsFINiXYW7bInz37i/LZxYtvBpr1q2Anf03UJTfW8i78dKrj+Lmm26UKqdUIJxUSyIR+bk9/b247fZbsGbdEmTTsd8KQIyMDkrAKAFi/vwOUZWGB08LQLS1dUhsBP0b7zdAyDxZ6hw4ERnEudPHLlEgrDEQZmM1B5QCoa+AlYEUFcKiQFwuQFiBwQoJBHEFB5UAQs+iqAQISuGvBgzW15U5mG0MhDp+HQ4utyrlew0Q0ykCVgXDatirKh/lH8xaINPHQKhzZHUhK3tgNcGXo2BUO/7yOCz1QjKVhkmAUC7bfCEntWuKLgeCNg/+1+f/K64Kzce+g/vw83/5Dha1NmLnNZuw5I5PwlsbRMFtoFBkH6crP4VTzvsVEQMhV9oi15RXUgWc7zyL0ZEh+DxOeNwsDkqqy4thi8eTokBMBxBSNnhK/MM7AwjrTa0P1GoAwRbealU1GUQZM2Mgxsckyt9uMyRYUTI1pIIlsxt98nz+/Hk4cuwoEokYPvnJT+LVV18WsGBKIAN4cvmMxDzQiHJ79tVgD4y6UABOiYGwwRf0AEU3/v6vv4WxkSRWr1iJ/pEBdJ3vkaJNnOQJEAwcvHrtegGIF9/4jUTT+71u7N+7T0paG2zXXYopoYTJmp90pcgNxGBV3lQwt2EfCx6PVMnk52w2ZDIs3BQ0g468TAu1yyqTwMBVOx8uj1vSK5mBIue3vNIz/8jnzLLgCiDYlonfQRfGs88+i9VrNmLNmvXiNjHyWcxtW4jvfO8f5bsWLbga6zasQJGtc1GU35vPOvHiK4/g0KGDqK9tgS/I2IgcErEYHHanKBB33nUrVq5uF4DQXRhWBUJic1IpUcrq6xoAW17Krk+nQJjdOM20YQZRRiMjEkRJgKCrggoEa4SMDJ2RGAgCBNcq7N5ZyyBK1f/3fVAgdICIxIZx+sRhGcfpZFp+93RBlIZmHBQ4qPtEDKX8RjYem2yopaYLvQx9JRWiEhBYFcaCbWo3UN1Q829rnIUOBPqq1/q6dT+X7ndqsF21daaCGzWvKMOk7rVqcRDT7a/ae5XmtZlcGKqQU9V9VlnBX+IKqRYnYZsdQFjBpNrzalBRdfsZFAhTgTNdFXL+OHeVFj1me4WCuFfZD6jO6cd/+9xfYvmCVVi1cRXCsV7s2LUZ4cEeLNh/BxqaOFdkWega+WIBTu685GKb7pq9n+9deQBRYQJkS+Uzp01ZlEaWmQCscseVYzWAmKI2lApIqXQw05VhBgGqlEddDpwqDZo3uq5A6Dea9UawUrB6TgVC+XUVQPD4w+NhJKJR9Padh91WkIqNfL8gBUVsEgBJVw0B4sWXX5Kqk4cOHcLf//3f4sCBAyYsMFDUVhCA4PdxADN/mtH57IfhcAbgcjvg9TO614Mv/d13MDIYw/Lly6VbYue5bsmgaGhowIULnWJQ165eVwYI5vNTgVAAQdpjC3FWmmRsCs8PqyoSDngfuWQ5WpCqlMye4bnze33yO6gs8JhVESZXDQNk7SjaHVJVk7BHcGB8mFwvlvI2DOnyye9hBgYfDKIkOGYKVCA8sBftAh9Hjr6FZ555BqtWb8DatRtAiTyTTqKttR3//N0vipFun78O6zetQb5QlDHF/cQiObz25pO4447bJaWzLmRDPB6RWiQup1sA4sMfuQMdKxeUFQg1GVUDCCoroZoQUHJh8LrSheH1BEWV0WMgKgEEFQgPs49KLgy6q0aHz5YBIicZCq4rDiBOHX+rVAdiEiA4tnidmX3EMUqYkr4fFjl5ivpQUiAIlwQIM6269CjFQJhG3gxorRQ8qT5jVQ/U/awAopoh1iFFv+/V/kzjMRlHYTXClRSISkqGbgSscr/cH6XzpOJteA8pqXy6z1qNi3XfOgRZj11+myWL4pLVu5aFUdGQVTHAVkNezcVBgKykGFSbd6cDh7f13ixcGDKfMWRBzhf7XLhlPPJ+p6JMF4bN44Lf5sZ//4P/jOt33YzmRS0oIIq2qxox3HseV9/1GSn0B3sehawDdhfJ5IMYiNnDUelkSU8MrmBL/8sOikBf7wUMDfbB4wSCPi8KhoGxURbsSZdjINSgpHmakjv+PgKEkt+sWRiZTFYUlLGRMWSSSVzsOQeHnQYNEtdgc3DlbioQBILGxno89OtfYdGihbjmmmskC+PgwYNiNDkZS1vtUjVKDmC6MWjAvD43Av56OD2sl2CT/X3tyz/EUH8ECxcuBCsFnjt7AU6XFw2NIVy40CUqx5pVa1Es2vHSm89LvInX7cSBfftRE/AJZsuELQ2hTNcCJ3kvg11ZHajIUtRUJVww7GZRKzbQoquB9SPkOtF4O1numr1KqIzYJXCUqjzdIiQg/qasYW6vYiDMSm1FAQgBMSMjAEEXCGHp+PHjePrppwUg1q3biBTbdacSAhDf+d6XJPWPCsSmrVeLysPGYMW8gdHhBN46+gw+9KG74PXUoWmOBzTguVQaXo8PF/t68NGP3YVlHSx/HRWVQDcOypDwvCgFogwQtjwSqZgcrwIIxkAwsFUFUc4EEHRhsMjY2Mg5uN0+tLWtQLaQvWIBwixlnREFYnBgWOCU96QVIKhA6DK2MmgKtvNGyUX1NgHC2s7bqkoQIPQFghUSdAVikl1M951u2K2f07edLVRYP6Oe87zpQbqqRoYVIKoZ4ekAQ51vNX51MHo3AGKmGAgFAjMBhA5qM8GDFU6sRui9cmGYE1tRAIJu2AznZc6V9HOxtH8O+Ks/+b+xb+dNaGhvRsEWhW1iDI89+iD+/Ae/QF1jHfJg3FspBqJcIn72ZvS3veWVo0BU++UMKMzzZgWOHTmFom0ItZ42JKPjSGeGEUuYwXQ0umJouPjVFANZGespnDRSzNV1mAWlqikPuo9yUvY0V7/6YFcSlj5o1SpKf02PgaAhkQh1KhDhCOKRiCgQLqcZXEjXAxUIGgwqBpTmGXvwyCO/xtLlS6RrJwdpfVOjrNY5uZBeaQx5bDTYXDXTnVEXrIPd6RWXgMdrg8sZwJe/dDeGBqNYuniJdME8e/6UrDTmtC7EuXPnJMuAOclOuxcvvPY0UnHWRGAzrf0IBgNyk1CBsKvASH4n4cFuF7eCZM2UYiQI0mqiYylxlTY3uaJyCgSpc8q0OH5eydhs1a3OObeRQjrs1miYnTKpKBSYqlC0w+P04/jRo3jxpefQsXodVqzaIs20mNnSGGrDd+/+Bzm3bXM6sGPnJimLXWDL9KxN0mjfPPIcPvHhz8PjT4nrJ5fOYSIakeDM3r5ufPyjd2HhwquQz/N7zahrs3aD+eAx02CxpofpXgqKCsQgyngsLMceDNTB7fKbgOV2yN90QZnR3FzGcOVRALMwRscG4KKbRVwYK0DoHB3ulOtKgEjnWR7Xi0ANi4iVjkNT8GR1rb8+xZKogy79r1xEelL3LFLIpBq1wdWwWb8/GhvHKXFhFJHNpBCLxzE8PIpQbZ2MSxZQo7tRAoQdLhSy7EhYqn9ROodyH0sfDAKeeb/xHuD/PJ8MUlVqg1yBKeoD+3xPpnHTtWVd8evzA6VifR7QDalSJaYDDHVK9TlB/75Kxnu2CkQltUDtT50fHZDeDkBUOj79temMrTnoJ3uN6PdBtenc+vpMAKHuK/049M9QobDOvVOHuVnwTv+8DqyVSqdYVWR9oVDpN8r40FrzqmB90wWXhMtwoeh2wwUv/vNn/xzXX3cLVq1ZjqOvPok3nn0E13/uYzj4+3/G8g9wOgpAwYm8RCVf+XEQ/yYAomjYpHhReCyKvoHDCDibyGgYHDqDVAZmEGUp3U/lZZflTNtk+WqV0ikGrVSERrkwJiHB4rIoSZTmJGLmnU+5wUo+MOsgtg5CAgQfqpAUAYIKBAEil06jp7cTBSMrxq6paQ6GR8fMfGA4EQrVIZvN4KGHHsSiJe3Yu5eGPIgTJ06IysAsDHaUbGw0V3nMVODkx0k3VNcAG6tFOuzSXZIuESoQA/1hdCxbjrHxMM51nZZ8bQJEZ2enAMSKFcvhcQUEIBLRGDwutwBEIGDGKMikqwGEapmualGo8+mhYWFWRQkkTP+gaSD4IACoAl9UIHRplr8lp3VrLPt/jaIABOMMxHCyax0cAhDHjhzB8y88g5Vr12PVmm1IpakW5NHcME9cGFQgCBA7d29FKpMH2Go3A1EN3jr6G/zOR/4QTk9cUl7zmTwS6ZQcb/fF8wIQ7e3zYRj8XvN68viV0bkcgGC4A5WWmQCCET8sGDV//kpZvRMgeF1bWzsuDyCqzegKGN4BQBQKjH2xlQHi9MkjcDkKUwCirqZWwIcAIWWs6R+mGzFvdmWlIdJXmaqniwpiVJ1mWUOE16oMpaXCPbr7gqp7OSaCypZW5Mn6t3XBoU6TdQFhfW5e+6muC6sxrgYA7xZA8HzpLhr9mKpd7ukgo9J7vw2AmAl8rABwOQChAMcKKur5pLI5ecamLBA1F9slc3/pPR0g+Lcai/wOo5CGw3DB7vUiNR7F1/7Ll/DROz8FV6MbTz3zIDasaEPHjs1YsmmXgC8Mtxxy0ZaD3WDm3WxR7P3Z7ooHCKsr4+zZF+FBA/LpJCLRHiRSCiDMOhBcUfAhcnmpVgFvfr2ctdx0dtM3/3YBQg0mDkArLOgDnq4LGvRqADE2Ng47DFy8eB7ZTFIyGBYvXopjJ07D4+aqi+6LBnR2nsORY4exatUKHDp0m/j5aYzNHhg+AQhOrk5x15hBowF/jTTUYgwEDZbH64DPW4ev/MP30X1hGCuWd4gCcb77rLg8CBBdXV2IR8dEgQj6Q3ju5SfKAHFg/z5RINREz8BLWyk2gcdCPzXfc3s8ZWXHxZoWpYmW51sFGHF1zAezJwS+SsW+aFh0adbhNoMz5Zo6zC6NrMtA/iA4iuRUAgifO4ijhw8LQKxat0EAIpFk7xADrXMW4lvf/luJK5nbthK792xHIkXXj03KerP405HjL+B3P/YF2JwRUSCMrCEAQQcKAeKTn/iIKBC5XAJ2uyphPbWlN4+RFVKpQBDuzCqR+UsUCF4PKhAeN89ndQWCAOH0ukSBYA2F8dEuMcQEiFQuBY/TNzsFYjqA0JnYChQzzEsEQx0gYvEJUSAUQMQTCQwNjUjQLMcqf8MUgMhNZk/pBpDXl2PB9C+bMMwHxzgVCKUKlEGhpCaKaiAKRAkiKgCE+h4ZlyXA1cFCf18fu1ZgqKY0VIML/fMzwUc1GJiyep6mF8e7BRAzmaVKLooZoUPbqQ6NVYeoRUF4OwBh3Xd5jrb0MlLb6ed5NmCmFAh+TlcgpA+GzY2i04Xo4DB+8jffxfatuxFob8SSdXNRY8SQdTsxb9HVsHn8QMEBw0nlMAFbvgZVCnnOdFl+a+9f8QChzgSLAaVTebx15DEsX7gBkbERJJJDiMZZFpoKhJnlQAWCq1F9YpkSPKm5MBQtWtUHNTldunIx5dApE927BBD9/ReRiEdQV1ODljmteOvoMQm2M4wiFi9ejCeffgIDA33o6FiGO+64C3/7t3+L/fv3y8TK6pSMX6ArQPlHKRdTfWBtCJcriP+PvfeAkqw6733/lXN1DpN6cmRgyJkZggJIllAGIVC2FbCX/Xyf3/X1W37X963rcK1nS5awkISECEICSSiiDBIgwuTEMDnP9HTu6lA5vvX/9tlVu8+c6u6BGWjeo1is6a4+deqEffb32/8v0WDTG8B4iHvveQSHD/XgvJWrMJwYxdFjB5HLF9E5eyGOHj2K0UQ/Vq1cjnisBc+ufxLjI6NVBUJcGNaLACG1HSzqJhxUymXpuqmvoU9KENfKDetOh1p25j3TP/PB4/FL7ESJtRPS0sdDTzJ0gdCgFAssb8tYkbwABOMsiO2RYLyqQBAg6MIgQFCBYHXJb9z3BbmenR3L8Za3XicA4Q94MDacEqO0a896fPKuv0SxMlh1YWiA6D51HB+983bMnTsLmcwoPB61+uNxmBOmCRBMr1QplkWMjyVkO7owfN6QAJ0JECo92CpHbbkwBgZPiQvDF/JjzpzlUnyMAMH73NGxDOl8WjrUhunC0FpsPRfGdKaUM3RfCPjpOhAqbhbJ1IgAhMdVFAWCWTAEiGg4MgEgeH9Z8I0pwKe/VGEurUJwfEhJekBiKUyAUOWs1RiquiL0M07VUEqW1MbfaUbcASDsCsFUvztdWie4OJsAYf/OyYDE3Hay1f5kf6tr3B0KRZ0JQJgGu97nzoYC4XT88n1WGqaM5UnqQ0x1bewAwRgIxveIy5ViW9CLwd4+fP+rj+DPP//X6FwxB+OpHvhObcTxdA5rrvmkqpnjzaNAVyjHbJmNtYzA4ek8w6/xNm8YgGAk5UDfAB77wT24+YYPIERfc99B5Aqsr6+KSfFl9sEwabCeAjFVDITpB1Vpdmc3BmJ4mH0VikgkBtB98hguu+QS9Pb04fjJXvHXMzOBboNn//iMBDeuWXM+rr76Wnz5S/+Bm2++WTIhGIwn/uX0uKzQaIDZrZOdIGPxCPyBuIxDDRDfuPdR7N1zDKtXnYeR0XHpf5HJ5jFn9iIcO3ZMfO8rVyyTFtgEiNHhBIL+ALQCoR8mZm5QgdATt2SDWJkt+j0CBOMlVKe0WudFU/3R15T75QPntQCC97WhoakGLDTYYAAlV6ZQ0Mg4Bk9FXDDRUENVgThvzcVYtuISZHMMXsxhwdyl+Po3vyCurs62ZXjrLddLqW4qEImBsSpA/OnH/xq5Yh8am2Io5grS5IurCLbz/thdH8asWe1Ip0dEgVDycS1CngfK9xgDwWOj+kAVooKCKBBTAYTUHJE4CBUDoQHCHw4IQCSTKSSGjkoBLgJEKpdCOBBFKBp79QBhL2jv5NJwmJxEbrXqihEgUulRAQg3CgIQDGIlQLB5GsGHCgRjIAQQ2O8kr8qc11Z8tb4yks5cYEEvNb55/QgQbO5WUyCUW1FBqFXe2YqBELBFDR7McVY18JSNjV4W5rHYt3f6vF0aN+cHu9E5mwBhrpDN75nK0L2RAILHquHBNO6TKRCnDdEp2nU7uTBMRVnP/1PZ5XoAUchmEKSMEPIgkRpD1BNHa8sswFNEYfQUxtf/IzJNF2P1O/67it9zZ1GuBMVzIWEV04hDmurYzuXf3xgAIZNbEX29g/jSl/8ON137HqxcsgQDg0eQzbskmE4BBIso11Yc2piZCgRjAcwYCC2X21UIEyxqk0Jtoqs+wGcQAyEKSUn5f3UQpXZhZLNJ7N+3G7e+61343W+fRCZXgt8fFndAOBzCT3/2E2nHvXjxQkRCUVnZUn1QQWwlq9dFVCZmXUyKfydABMNxMco+v0uqUn7z69/Hju37sWLZUmRzJRw5ekCaXM2bu0QUiL7+kzhv1Qq0NHeKC2NkaFgUCAJELBYFy0nzXHxsgFVi4KBSZgIBtUpU11sHqFIltiZpuoxYbtv6XVwa7KlhReIT8thcyazZweJJeiLh9hogGBtB44JCBS4/Da8H4UAM27duFRfGBRdfJgDBIMp8Pov5c5bga/f9qxRjam9Zgre94wbkskUwK3S4f1R6rLy0+0X82Sf+C1LZbrS0NogLI1csyOdZp+PjH70Dc+Z0CkBQgVBjphYhbwcIptUyVqVcyQtA8BWPsrFZ0FGBqAcQwSizLpZifDyFkeGjss/29qVIZpOIBGPTA4h6gCBLLzXFnCYnc/KaolOOHSAy2XHseXn7aQDBNF6CDwGCVWNFSWK8WKFYBVC6l8zVJn+WDCOrQRzHOWuVaIBQvuYaQChorQVRygLykwZjAAAgAElEQVSChbiMuKXT1IhzBBBOhvrVAsRUKsNU8GBf/NgNy3Q+b//Mq3VhmN9pVwBeC4BgerjTdZkAKTZlwuk62YMoOTZFXWUnzpIbyVIGpRAQDTQhyKy4SgG53qMYfv7/QsuaT6Pz0o+g5GMGBtdZXhW6YRVoO5cA8Gr3/YYCCJYU/ub9/4LzllyJJQvmo7fnMNK5kigQXFmKgTbypWUFIpNM/RiI6QKEGmSnuzBebRYGA8JU6mYaA/09uPzSS/HrX/1OCigxzbG5hZLtEJ57/lmZHBcu6MK116zFrFmzsGnTJulsSVDgKjkcCYpRpYHxeVWPjIbGGALBqFSIdHtKiEWb8dC3f4bt2/ZILwzGsh04tBepdBbzu5YJQPT0Hsfq81airXkW/rjp9xgeGBSAuOnGGwyAKMMfVN+hI8EJEBoGNICxJ0IVzrxM2VT3gy/+S5eHvkdUTggQ2pjJvako4NMrBSktVCxLcCWNSyVfhifoFRcGAWLbli144cVnseaSy7Fk2UXI5MelfwoB4qtf/xflwrAUiHQmL5kvBAhWNSVAfPZTf4Px9Am0tjWiXCgjnWOGjwKIT3zsI6JAZLNj8KqEHAWtUiFTAQWPtaenRyCRAEGjqRUIO0CYQZTKA3G6AsEYiFAsLAAxNpbEaOKYqBptbUsEIKKhOIKR6OQKhAEIEyZLQ2UwJ+8zMSS1SozKhUGAoALhquSrCgSzMNhqndeCgaA5UXUUQDCFVo2VidHy+ppKLr0FEHyPAMF4FT3u9DNZc2HUBwi7ARcDxeBPy8UxUW1UF8d8T187E0KcFAhzO3OCfjUAMZnKcCaqgpOR1sd4Jvddf2amA4TZTdQEZH0dTAXC6fzruTWqC0jrudcAwe11ULgAcCaNiCeIoq+EoqeExmALKu4Q3L4yKuMDGNv/JJoXvRXNiy5ExcsMMx6RDxVXTmrbSGrGDH69cQDCVZLa+vd96x+xavEVWLFkaRUgpBKlBRAF+lat6GStPNgBQiasaaZx6slCA4R9cpgKIKYOohwSgKACEWCxJ78fW7fsQJl9GF0ezO6ai80bNuHQ4QOSTrhs6WJ88AO3Sa0Dnp+UgeYE6FbV0Cj10i9MqKBBjhsA4fVVJK7hOw/9DJs27MKCrvnweALYf3CPlATv6lomQZS9Pcex+vxVVYBgqW0CxI03rEM8FhOXBCfzQCgoKXx+FpRiE6+gCnTjS6sQ7KZJlYGqg0rjVKtEbq8BQjp7StEgFZCqXSFyrSsq8FIHq4riYgGEuDDyZbgDHnFhMIhy5/btksZJgFi4+AKksqNSypoujHvu/ScJomQWBhWI8SSLRLkw2JuQjBgCxN1/9rdVgGAaZyafk1RZlhqnC6Ojo1UUCAKEGhvqWujJiedEFwYBgu4kyvZUIBjfIgARa4LXwxbzDDatZWHYAUJVouwBASIcjwhAjI6OY2zkuNzz1tbFGM+MIxZumBZAOBoO3cCiTpqbIrnJw8DNZo2MN8jmkqJAaIBgDMTAwJAABMGWCgQBgsdTsPqcqJVmTavl33QMhJRJ9/tlXNdTILShr8VA1KCACkQ9EFADdWKzLPvzPRVA1JvbzXnDbqAnzimna9ROSkM99cFu9PSqvR4U/P8NIJitZYc400VBRdr8fbq22g4QFLK0esa5Ty+q+P2ufBGlQEXmkXmNcwBXBIUAY39SGOvvl8aBS5dcCTY6BttuVfxW8gU//GYMxHTvieN2XKXQwFaKrE80jm/d/+9Y1LUcq1Zcgt7+I0inVDvvahqnoUBUJxTHbpweFa3tqrUErm7PSceKzpXqitb/ui+G+XCyG6W9FoDMuzwOK6efEKGNjA4M40RK10t/f690ZsylU1i8eDH27d0rbcylQZTfj/bWVvzqN7+RyHUCwrx58/C+930A//RP/4T33vo+lFEQAytymdstxkXXYqArw+3zqwpnKMsKsCHehkce/jGefnojli+7gGWZcOjgXoyMJ7FixYXYv38/+ge6sXzZErS3zcGLG/8gNRL4HTdcv1ZW1cqws+Ia+1+oap5aKvb6/AIKDCAKBPxwWemaDCpicKWW9jRkmD5GybLgjbaun5aotetHr/DpGGQhKV7LNH2MUr6bDbkasXHjZry4YRMuu+wKLFiwAMn0uBjspsY4vv6NL4uqM2fOYrz17e/AyOiQdPAc6GeL+Bz2Hfg9PvOnf4N0ZhQtLX4JWmR9Eao7J04exac/eRc6ZzUjm0mLC0OO0zJQkn5qpc8SIAi1XC1HIyFUynmMJcdkHBEg3C4VZMreJV4pAV7LwmAMRKVcqtaBoETPcuXsEJoYGcR4qhexSDva2uZhPNWPWGyWdDu1Dsb69yz6TqdwYdh9tIVcGvv2voxCfhzFfF6yg1jKmgAQjccUQOh4JcavOJSy1mqEDghWcBpU1y8eF3eTmakjri0G7zIriM+qBaq8GHpc2g26ftbNNM4J8Q86c2jC868u7wQAMMLknVawCuwnQoKpYDgBmpPa4LQPfSyTTrBGpUhHhcEGiK9EhXD6/qpRnsKHb/++0wDHUM9M95Y+d+mVYl1f+2fVHDwRgE/b5lXGGFB54MKHz6k+PqqsLLBHdU1g2Ao0J6xEwzGVIQg2SAxg7MQepFx+LF59sXLtVlwoUOmmVWF82QzP45zxCoSkiRVUX4WR4V784LFvYPni1ViyeDX6B48hlVQTkpMLoypr2ipRqoCriQBhxjxIy2gDIDhYlaE73Z86FUDQGOgqlHplJT0cLIBgF05W2wt4fejsbMf2bdvEYHNFzQlx3pw5GBkbQzafkyAxFpGaO3cuvvzlL+P2D90mBpfnL1kXjfSve0SO52pPqv/5GUMRFCPFbWLRFnz/0SfwzDObsGjhSvi8Hhw8uBeJ0TEsX75GAILBewSIttbZpwEEV9UaILg/XicNEHKdrAJTfBgIEFWl33An6evJa0pIEjnbSt/k9TTLi/PBlIh9SypUIKZ6YdCFwYA8VbjKI1UeN2/eKgBxxRVXCWylMskJAMH9zZu3VABidGxYYkcIEGMjBezd/xT+7NP/O5KphABEPl9AhoVGUAazMD71iTvR3tGITDpVjYGwAwQnM11IygkgCDlSOZNGMeSHm11hq85O5cJwAohZHQsxnBhAMt0nANHaOlcAIh6fjaCV4nhaJsarQvdX9mE7QOTyGQEI3iMChLgwcqqcNcc4760eDzUDoSZ9ncYpsGWlBtsBQquNTgAhwGkEUZrGSs8NpgtjgmHX4GADhnMNENMFhXqKxGl3bYYCRD1QcQIIu0IwYRvj/KYDENXFnXWhnApJncnI1wBhuuC4KJEKvYVaA0VCrcfrlw7JPo9PYrFYJW3wyG4E2+Zh/vKVYKahNBSk/ZGYcys6+UwO6DXedsYDhFYgGMyVGOrBPff8T1x39U1Ytmg1+vuPIpVWExInG8qgRWtFU/OJKulcy0r6/ckAQlpGW75RKhC1SWNiFgYfgskAQuJz6NOqqKp6TgAxONiPQiGLhfMXiJF//rnnpBeFSPKhEJob4zh87CgCwaDAg8fvw8ljx7FixQrp5OkP+kQm5/lQ0uf5qdoQEelkGG9slRbcPCUCCdM4f/zDX+OZZzdLzEPA78OhQ/swlBjBsmUX4MCBAwIQK5YvlWjh9ZueFoNIA3DDuuvR2BRX7gfWyGRkvFUgipUq9YvpnW6PggOPLsRlRdqb178KclblQXFpuFRMhJ4MqBjoSHz+Xd1nqXRd7cLK7VkOm0WZtm3bjhfWb8R1161De3s7coWsGOyGeFQUCD7oCxeuxFvedosoEFwt9PYMYXy0WFUgxsaH0NzsQ6FA0FMA0dvXjU9+/CNobYsjnUpWYyAIEDIOLAWC10DXgWB30wjhzVAgCBBUIHgu0wUIprJSgdAAEY92CECMJfsmAoQsdRwa072Gk0oxn8HePbuqCkS+kBWA4NgjQLCapgYI3kNJc6sqfDqVTsnK6l4rt5YGCGa2jI6OTviMHi9aiZPJ2qoBowFCK116XGn3phTvsRWFkuPRmSFGITl9GZ0UiHoG8UwViDMFCPPWOh7DGxwgWDJev5xAgtfX/LteaFRBYSoX3FRRwlM8O7QATgqEz+tWAcIuBs7TXRmC2+uHj2X9C2WJ/RK8TQ8BsQ7M6portenIDvISri5Corxn8GvGA4RuKEJjXMin8N3vfhXz5yzCiiUXoKeH6YcFAyAqKjDLioEwFQgzsr+eAlHzdyqAoBKhCyWpSeN0gKDBM1P5TJnNBAj9vunCICj09fXISvqySy7CsWNHsGH9eplUOcFFI3Hxnw8Pj4j87w+pvhezZ8/Ggnld0vdBGU8VW0CZl/BARYMvQgQzMKLRsKy0eQ2YhUGAeNpSIPw+rwDEwNCwAAQrUdL3ToBgFsaGzc9IUCAn5xuvv0FUDunA6fJI7ANjE+S7/SweZUUeU0LW2S6Ultm8zCjqVXMVqah7XXiF71NRkaBJCwQJhSrLpFYFlHEXBCwBR8vJGQyGxTDv2LFTAILVOqmWsJ2uCz7EomF8476vyL1auvR83PiWtwtAMLPlxPHeKkB8/rN/CwJEU5NXVsvahdE/0INPfOwOtLU3IJUcnxIgCD0ECMJbqZRDMjWuXEzRRjkeAb0wwY7Sp3Jh2OtA8D5QMeGqpaNtPoaG+5HK9IMA0dLCPPJ+NDTMEbiU1+sJEFbKWamQFYDI58ZQKhSgAULidRrioupIATDOkUUV66ANsn5GdFyJCRC6QRHH39kCCPFT2wCiulioAxD2lb9uNuXkdlBkUuv1YQcQ+UwdF0I9kDD3YbcrTp/RpZ5NSJrwuXPswjDrLNhhh8frqBqYG75BAELbBp6P6cLwooJ8qYxwJCZxd1xw5LJ5BJieHwrDnTmF8UoUHfMWQ7UzqkgbA/XjmwrEWWEnqUYpdQSK+MbX/x+0NXXi6suuw6lT+5HOKAlfTzYFGpSKrTufVwW16Gj/VwsQEx5GIeCJgThVUjYUCD05armeLgwCxMhIAmNjo7jwgtXYvHkjjhw+LNdMqwhjUoAIUuiJ7ghCxVVXX4Hf/+5JgYK2tg45Nxohnh/96iLdejxSAtvtVX00dLGdxoZ2/OiHv8ZTT70oMRDahdE3MCguDMZfMAZC14HYsv15dHd3y3ewG6cAhNR+p6LhlRLZPDcGyYnrh1eDaZ2WgsOCKPray9+Mgj+yWmADMQsOBCAY82L9zu+xS9w8Lxoh3c6bACHfH4qgUvZg586XxIVx441vkToMBAiChQYIurpWrboYN9z0NoyNJ+TaHDl8Eqnxsrgw/vzzf4fx5LAABOsucPXA4Cc21vrYXbejo7NJFAgdA6GXDDwGqjJ8UYEgQLAORzDgQ7mcF4AQI2oBBM9tugDBWhjtrV3S3judHUBDrBPNzbNFgWhsnHs6QJyVp26aO7F1zyVAMAYilx2tAkR/n6ocSYCgqqMBgvfQNIgmQGgFQisUuoIpoZAAYb50wJp6DioSA1F91q1CUk4KhAYIU1GoPtuGC8N83k2AMAGgrkvhDACiLoTYas/Ug4GZChDKFk4MpjGh0byXZ+rCkHbvDjEQ1bE0RSlHpzoQ0xz5ig+t/DDThWEChGjUpQoi0UapUeTxqng1Liw4/pLd2+Bp6EL73BXqa8sFFCXK3AMXXfdW88EzOabXctsZr0BU4YHxqYUsvvPIf2LxvKVYvmgV+noOIplRCoSuRKlLWTM4UoMCDZoJEHpyMYMozRgI04UhBT2qgVS1iNjqw2oBhH5I9MCVB8EKoqQLwwkgVBBlP3K5DJYtWYTdu3dhaHBQmmxx/zxmFkLiYJKaBf6AlKe+8sor8YX/9c+49dZ3IRyOWq4LqEAzqgPW6p+ujSCj9AM+iXrkebe1zsGPH/8NfvGLP2DpktUIh4KiQPT09UsQJQGit+9EVYHYtnMDTpw4JsfCbpw6iNJtHR+7aYrEzOBJCyDYpZMAITEOXMlZqzkBDyv+REvMEm5iBcGJCwNKKdFSpL7O2n1BQ0JlwA4QVCC4st++fQc2bNoiCgQBIl/MSeXHeCwiLgxmm6xefSlueuvNSKXHRIHYv+8Ichk39h/8Az73mf8qAMEYCA0QTOOk8TYBgotXucdUqSwXhgkQBFq6UPw+lt/OIZWm24MKUIMcJz+jXRhTKRBNjc1obZmHwcFepHODVYAYHe9Fc3OX1ApRk4/lwngtZxAbQJSLuQkAwRiIgf4huVbxxgYUiyUJHuaLCoRp9KYDEIzrYRClKVXr8WJ3YcgzbS0+xGVpGDKl3PkmpHFOMMBGEKU22HYDP9MBQlm4iZB22tB4DRQIO0CYsDWVAqF7VE1Qdk0YscVAmPuTMXKOAcIpBkIDhMRAoCQp9aFIAzK5vLh1mdrO7sacV8a7N6Nh9gVonrVSuhjDU0FRjlkdudGj67V8qqf9XTMeIHRT9CJ93rk0MpkeeEseJBMZDA0cRZrVAq0sDA4YlrKW1aC10mXE65kChBlEeTYBQuZ4K2BQKxCJxDAy6QzCIR+GhwcxOjKCZHJMpGsCQQVZpDMFsBcXUzvXrFkjq/L7v/1NvPPmtwtAKJ+yKgHt8bqk8BQnVRpHFi1hUA8HtQaIn//0Kfz8509JDEQ8FpUgSgIEV+ZM4+w+dbQKEDtf3izVKal2aIAQoLJSNQkQ/J0AQfASSCA1W7ERVCAIG0pBUsqIjkeR/RhR6pLOWVGQYUrb2qWjXRn0o9OFQXeOLgRDSZCgsHXrNgGIdetuEBeGBggqEASIZDKNCy64XBQItppmH5GdO/agmPfh8NE/CkCMjg2itTWA8fGkZHcQ8JgBcddHPlRVIOoBBMceFQgeKwEi4PeiWMwKQPC8mYXBJmnTUSAYi8KU3KamFrQ2zwXdKLnCsABEU9MszESAqJTy4sLQCgQBYnBgWO6nCRA8f61AmKtRdd8VlBLC+L+AqF/FjWiAMMfHZDEQBAjTZaZnRj0G7UGUGhaEi6xxfi4BYjIDNx1Fwq46nDbzzxCAmK5FclIg9Geryq6RdqxjIPg3M526+n0OMRATIOMsZWGY6dwmQHCR6vOzBkpM5p6g3we/lwX02AwwDVf2JELNyxFqXMCWPoCnJOuAcsUNr9S3n+6Ve322m/EAwRx+l4cVCiG+/ZGRo/BXAhgfTmJ48BiyhdKEdt5VBUJ36ZsmQOjVsVIiammc5x4gRjA+PoZMahyhkA/pVArZbFoeBlXKuoJiqYKevmG860/eK6vqf/iHf8C1112NUj4nwYPK4Balt4KKJ+CoU0V3QpFmMf6sIcFXU2MHfvnE0/jlL5/G3DmLJwAEV+YEiJPdR6pBlAQIFpfift96041ilNXKS03MUiLb60XQTxeGlTLF7xeFwiM13fkSiDDcF1rx4QpJqxHSA4PV16x7J/UfyirbQvfH4N8og3PilQJiJRUzwesQDESwZcs2bNy8VYIoaWy0C4PBjIyBoAJx8cVXY+31N2E8OYLGxjg2bdyOQs6LE93rcffn/hsSI/0CEGNj4xKYy5UC4yXuvOODAhCMgfD5lP+W/kpeD+3CsAME1Z9CISMuDF4nDRASNxJiC3QGSemScyqNy8zC0ADR1jIPAwM9yOSH0BifJQAxMtaDlpb5Eh8zUxQIAgRdGNnMCMrFokD/0GBCgMoOEFQgTKWptspUAEl44OdMgOCYTiQSEwBzKoDg/dFjzAkgTECoGmQHF4aTAkGQ1QCk96O/Q8aFIbGb71dVzSlWyOZq3TQR9d6faQCherxM3wraAYJBlPbPa1iQ620FUUodGStQvToPifTx2qRxmgAh8WZWFkasuVECvjk/ce6JhkNwgw226MpLw1NJwxNfhHjTLHglAJoqBP/1qEDKmV0GgjGCk3QQeX2gZsK3lsVz5EYhl0cml0QyNSoGcXRgCMO9/bLCpIHRA0h9WE1A4uO0JHMxrJIfXnvPXJmYP8uA1RXqjGY8ZhpnddVkPRtOdKwMjKoB4aqoiUYK5BSKSKcJClmMDg2KpDs6rlIv6YphGiZf/P3YsT0oSVvXEP7r3/4ttm3fjM1bXsCSRUuxZ9ceNDU1iHHlSk+lMyrXBydf+uD9QWZo+JSRDwbREG/Cs89swGOP/RxzZy9Fc1MTDhzajZOnerBi2UU43n0Sx08cwoqlyzCrswsv7dmMg/v3S5Dk9detRXOrAgiRjaFaUvN31oTQ10QBgLoTWnFQgGYU+PFaakW5BLdPdQ/lNgxa1A21lAJTa6zEeAePm9uqDAleN93uWdp5hyPYuGETdu3aXQWIfDEDvyciUfz3f+s/xT10wZorcOONNyGZGZHCWuvXv4jxdAqJxBD+9E8/hfHRYcSiQXGZKYDJSgAj0zgbGkPI57ISA6ECPa125Va0PmGAQaelYhGdnZ2i/EhjsNS43B+VMUOYU3ngdLUxEFdNkozdYQBpCSwkNZLoQ8XlQnPTHLS2tKOv/wSyuZQEt8bizRgbH0ZbG4uBWRkwr1ftfPN7ywUpyZ5ODQtAUB1j8yu6LppammXM6/RMqfNgFfrR528+R6JAVMqSisnxwXFOgNYA4aX7yCqZbrogqy5KGhjLh8xy6hItbylhHJsSV2HVgbFDhNPqv957TsZcv2e6WuyGsB542EHEPg1PdWzm9nZXoN1Aa/iquY9q3XP1cZjuA/OYxT7XMR/V+zgNgKjnxtDzpXm+pykU0rygpuzqOUfcoZx/J8nTNM+rnqkzK0zWuy9cBOhYHb0NAYKycbSxCV63HyXkpN9QwNOEsL8EV+YkKulxlOLtCMVmIxRrh+S8s/YDoUfmT9bEeTML41VhSMVVQSGTtYxTBQPDbJWcRSmTQ3YsiaHEYC0trEqhynpJRUMDINRkc3YBwh6EowelHujMKhAitkr20TiQqnM5VUiKysPJkyfleBk4KVkaHEQeDzo6OvDrX/wImUwJf/XX/w3zurrw69/8Apn0GF544QXMnTVXJHg+YAye1PEFBCoaJ67AA6GI9b6CiKbGFmxYvxWPPPJTdLYvRGtLCw4d3oOT3T1YvvwinDjVLQCxctnyKkDs37tXXBTrrluL1rbmKkCIS8KrJhyVZqfcGVQeNJBJeqPlf2ZsRvUBswCCxM1tVZCcin0Q4Kq2Wq+VOFaKntoHgyGVMVL793r8CITD2LB+E3bu3IVrrrlOjE3FVRSA4FggQLDi5EUXX40bbrhRqlSytPeLL76IsdQ4RkcTAhDJsQSikQAKRRWcy2ZcBAimcTY2hQUg2ExL3eOJAEFXEtNey6WSAARhtx5ASMwKPJMCBMcvAaK5qRX9AycFIJheG401zViAOLB/D1LJIQEIjkUCBIHPCSC4gq8Z2YnByHLtyyX43LWgSMbg8B5yjDDm5NUAhAA38WRCqvZERcEEC3MisxvSer9rV4v+rB02plIY7N9ZDyamWuWbQGPuQxvaqb6nHghNBRC6no6TEeAx2eHE6Xc7EE04Vgsg+Dkz4FrDDRcg9V7nCiD4fUzjJEDEm9uIv4CrgFSG3XObEPaVUEoeRahSQcrXiHB8NgINrZJqPwEgXEwImNkSxIxXIGg0MuPjIu2weRMVB6oR+XQKyZEE+gYHJJuBkw0HpE4N00aJ71V97gZAaGOrVy6vVIGYCiB0KWsOKv2wFtgLQILJMhgfH5VJlpMZBzSPlYaR8jwVhB98/2G89z0fxFXXXI/EyAj+9Qv/C+9+1y3413/+F6xbx1oHrbKq1hkYuu2xDhJrbm2vSvw8BhqibVt34YEHfoi2li7M6ujAwcN7cOLkKSxbdqEAxIljB7F06VLMnjUfu/ZugQkQbe0t8jzS4BMg6DZRsKYUCL6U6mD1sHAACG5DwyrX3IoSIjzolaOO11b3xkoNJYSx9W6ZKk5JAIJqDf+VAFm3D75gEOtf3IiXX96Da69dqzphWgDB4/3WN++Ra3XZ5Wuxbt31SOfGEAk34vnnnxeAYOzJpz71CQGIeCwkAMEVNN1DBIiPf/TDaGqOCEC4+HDLa/oAQcgiJKoGUB4V9HoGAEEFIl/ICEAwqnt0bAjt7QtefwXCnKHLBRw6uA/jYwMCELxHGiAam5uqAc+ixLFA2CQAwb/nWSjMowKi+Rm60PhsKFWP8cW6aZuKnTH/l/FoQatdgeDfpHLlFABxJgbfaVsnA6thw0lJsIOGBpipDPwrBQinz5nncdqKv07VR7uRrn7OKshXDyC0odd/nwog7Nszy0ErFTr124QlO0BoaLHvpx5kcP/mtvbrJWBlLXzMfVCBYCXJhpYOyQ6DKyd2KhhQAJEZOYSmoB9JTyNC8U4EYy0CEPyMuF3oJXZVRLmeya8ZDxDUybOZcQz29mJkfASt7e0SJJgcGcJwf5/k2DIqmxO9DkgyZbsJQXvnWIGo58ZgFgYNqu7xQEDg4lWaQVkSIAMDtb//4MGDMrnOnT0bP3/iJ/iXf/5XWd1/6Yv/IWk9CxZ04XuPPCwAEYtF5AHiZEiDNJ4crboNuAIPRbj6DkqwJQ1hY2MzXtqxH/fd9z0BiHmzZuPAkT04dvykAARTNo8eO4AlS5Zg7pyFAhAH9u0DC0XdsHYdWi2AEJ+y1V1TAUQtiFIBm4rHMItAaQWC56wBgjUi9DWQiXVCwamJf5N+GFZQOVOjpBKlVaWUAOENBLFh/Ubs23dAXBjShwIFBLxRORYCBFevV19zE6655lpptBWNNOHZZ59V1T5zKXzykx9HcnwIDfGwKA8sJEVVgUWcmIVhAoSajGoxEGoiK0oQJQvFUEEyFQg7QBAmOFlM5sKgAtHSPBeNDc3iwiiWcgIQoXBcAKKjY+HMAohKEUcP7Uci0UtdWe4Rm19xfFOB4O/a5agBojZBKgVCGwT+XSsQBAPdX0RBHVt5Voz+KpZLzFIcq35wB4DQ3WBNgHBSIUzjPZXCYP7dvq1pHPU+nfZXDxLsRmsyo1/XEDoYfm1M6x2vfV/m99ZTHuznOpkCoa+FfV8mCJhzg5DZCdQAACAASURBVDm/VkHLMvD8XX9O/00pmbU5xP59U52DbG/s3zwW8zydAILDzud2IdrUAVfFi1I5KQtDv68BIW8R+fFjiPm8yARaEYl3IhBtELcvo2Z0NtWbAHEW0Em8zOUCjhzcg3379mHOvAVoaWsTH3H3sSNobGyRmIFMOjchmElTo2QmWJH/qiIl4wlOX6nUUyB0ap56eE5v520WSjHpuTrYWCMCDIisrbBFfnV7kc8VqkGAmVRazoPyN10aoWBQChHNnjsbl1x0MX7721/j2WefQ3tLK/bu3Yu1665VfTSsXhQ8R+0CYX0Bfr9K4wxbABGW9wgQL790EF/72nfQ1joX82d3CUAcPXYCS5euke8/cnS/AMT8uYuxc+9mUSB8Hi+uX7sO7R2tcldFLeB1lcgfBRDVOhAyiSu3hC5RzetLqND3RQMEV4YTVjxW11Oddmv6FqVolGWw6brQ2TfiH/cG4A+FsHHDZgEIujBUqe0Sgr7YBIBYu+7tuPzyKwQgYpFWPP3M7wUgaJw//ok7JQZCFIgC+6wQ8koSRPnRO2+TGIhCnmNN5Z9rgNBDvVQqCEDwqjALww4QvCeqg6S6X9MBCKZwxmON6O07jnKlIAARDMXEhTHjAKJcwLGjhzA8dEoAgsaeMQvMOmpubakCBMcix4acvwUNup23Nmw6BoJxchxvpgIhmTnM+rHFQJjKoow1I+6Gv+tgXv5sB4h6EGEafTtUTIBfB1dIPSN1JgBRNZYOPTXq/a0ejDgZQfOc9PM5nf1ONr1Xjb21gDbP135N7Mdk/n0qgDANudN+TcXBDkBnCyCcGl4RIII+L/zxFvjgRy4/IgG1XncDgr4ykO2Bu5RHMdyBSGyWxG9RUhNgEcXiTQXiLOCDVZa3kkdf9xHsfnkvOuZ0gVIoV4ns+tfSOEsmIr2q0Q+AWoHQkNVSB02AqNYhsJVYrg50a+KZLkA4wgMfeMkqcCEYDohEzu+lGsASzemUyiKgtJUVd8a4qCn9NEAuF9auXYuFSxZjJDGIb3/rPrQ0NaO3tx+rVq5GLB7Crl07Vetun2q8xeugsjDcEhNBAxUIMaXTb6TBtWL3rkO4996H0dTYicVdC3HwyF4cPHxUAILGjwDBxl4L5i3Brv1bsW/PHpmsGQPROau9ChAeug68yo9pAgSPXQOD/llN2CpQ0lQgdDtviZMwDLKGPh2Fz88zNoQKBPfBYEsdRMlz9vuC4sJgDEQ9gNAxEDfe9E5cdNHFAhDxaBv+8Ic/YHh0GC53GR/92B0YGxkSgGCsTS5XEFWBGRsEiGjMj2IhLzEQ6jXRx8qiU6ztQUNFgOD40zEQulKoBgjChEj4kwRRkhDbWrsQizagp/cY4CoJQLBF+4wEiEoRJ44dxuDASbATKyGPYzqVSgtAUJHSypuTC0PHDHCMaBcGUzF1rQe6MHQgZr0gSnMxQICQu6RbyFsq19kECBM87LBhGmfTYL1WAGFXK84mQJjG2T7ZTwYQeo6ugePEIlNO0KDPw5xnze+s974JGK8WIEy4mrAva2FpxrvQNRsNBeGJxOFzB5DNDiv3GmIIeitAYRDI51CJEyDapdS1AIRIrB6pXlAWl8bZMaPnai9vCBdGPjuO4YET2Lt3Pzo75yPe0oRsZhS7XtoEnysm0r0uEa0HEpUGZbzU5CEr5nOoQDgBhEweZa7UqQYE0TdAxYC57AyYYaXDDHK5lKxWJVq9f0CM4mBfP/r6+nH77bdh1vyF+If//ndIp0YRDgQxPprGnR+9C7/61S/gCQBdsxfK2OBKV6V+qo6XGipC0ZCUTdUreioQe3cfwb33PohYtB0rFi/H/sO7sf/AISxbsgZ9A/0KIBYuwvyuJXj5wLYqQFCB6Ohsk+/jtSVAsBAUz52rfWZHaGAgNOnMCj14qUDoB08rEBogdIqnMq61QDYNEOIDt1wY/D66LugLpwHXAOHx+/HC8+tlnLAOBA10sZxDyB+Xa6KzMN729ltx/vkXCEA0xNrx1FNPITGWgMfrxl0fvQ2jiUFxYWSzKeTzJalEyZoRBIhQ2INyiYGxpwOEWlXnMTAwMAEgCHbpdLJaalwDhPQrEVGlfhaGy+NBe9t8qUDafeqIQA6bnPkDEYwnE69/DIStkBTb5p48fgT9fccFrTiuCRAsytXS1ioAoXthSNCbpUBoGKsaHhtA6JReEyCoilEB1LEzemy9WoDQwOEk8ZuG3+nvkwGEfRI3jZDd0NuhxPysfVsTUib7jnoGUH/GCTa0kXf6zsmM0nQAwjTudhiod75OoDCZklDvb+Y4m+w8TBeG0/WTMWAtIkyAoAIRC4fgicTgdfmQySQMgHChkO1DgJ+NtSESaYPX7xOlmnq1Dpx8EyDOEvYUcykFEFQgZi9AOM6SuOPYvXcLcmOqxS9fOpCSUqhecdBQmS4MnYVhD7aazIVRe3hO78apY1zMAWkOWq/LL9JVNBpCT/9JBRBN7cwvQzqdRbGQkRUVqysmx5gJMIqB3l4kEiP487s/j6deWI97vvJviIa8qJRKaGvuxKc//Wf4x3/+v/GWm29CNNhg+f7KokbwRcOpG2sFI0HppaCVCZZFpgLxta89hEi4FauXn4cDB1/GvgOHRIHoHxyQGAgCxIL5S6suDK72blx3PTpmtdeinaVFtwpyJLg4AYROE1NptTWA0IWtzMmP90bfB75PYGCwqYYSytXlkqodQBcGz5H/8twC/hAIEM/98QXs2bNPKlHyeuQKjHyOy34f+Pa9EkR58y3vxerV50sQJQHiySefFIDwB3y4864PCUBQgdAAIa6MXEoKSQVDPAbWntA1DGpR0iZA0DXDIFgqEK8GINxerwAEK5CaAEEFggDxuqdxOgBE94mj6Os9JtMq1QaOaRblogLBa6FigKyo+WkAhE7jNGMgRG2z0jj1820aQq0wvhIFYiqAmAoSnBSJelNhPVBwen8yI17vb5MpEE4Kgn177UKsxpRMc043AWIq+DDnSxMQnK7BZABhVxhMg28/7LMFELKwsYyAHSDikTDc0Ri8FTdyuVEZ8z53KwJ+N3Lj3WiIRJEPRBCMtEq/IIEVFv4qq9TNNwFimoNt8s0qIvUPDZzCkX07MXteF/wNLSjkMji0awuyeZX2R2OhI7pNCUx34qxChC2Ns1o90YqLMFe/+m/2CWPCQJWaSqd3hKvStasMQkQkGkZvzxGBmYaGWRKLkcqMo5hjy+iMGDjGH4wnkxgeZptprwRJ/pe/+gtZ3bOXBSfNhQsX4pq11+Hhhx+WktatDU2ic+naCdrY8pgaWxoRC8dUhUrGfnjcAltHD/fgP774dUTCbVi54kIcOrwLh48ewvwFyzHQn8DxY4ewdNFiLJhPF8Z27N6zS1Lm1l57HWbP6VSnJhE/FXh9qogR60RwBS/KhOQjMS7CB5a11tdHrRRr0fLmthrE9H3Skxv3pesGqAZnymfOtEApNCTN00rSaCwciuN3v31aAkKvvuZKqcTJF1f6pbwP9z9wjyg8f3LL7VixeoGshEPhRgUQiQTCkQDu+siHpRJlLBZCLpu2IKWIZHIc69ZegRUrF8AFVauCriGdOqaNDmGDLgxOCIxhoQLG42QdCI5RBrSqpllu1TFVKqeWRB0T8KUCg4rUgGD1S16P1pY5ct9YIZQxIB3t80BlIpMdQWfHMut+nJWH7ZXvRIOEq4KTxw+ht+cEvG66MHJV1xxdOoS+bKZWt0UbBP1Mmc+SytRQz7cGUQYGK3BU6dH6edXAUIVNy41WMRStag0IiZxXMTrm824+53alwQTdyQDB/JwJNPrz9hWxOZecCTTYjfIrhQtzrnS6+XSxmosru1HWCoXTZyc7V729Pc21Om8ac+pkYKDnCfscXG8g24+pnkJRvRd8QuvUulDfrdLQCRGqkFUtrZ3Pt9sflGDKdCotc6iPVVWlwV5Jnv1QMIpgOCJziW4cWbMdb2ZhvPIJqfrJCoqFEoYGurF/11Z0zpmLYFMbivksjuzehmSaPuqyTMYaIMyJwAQI9SCoOhA1BUKtiu0KhJoIJgb4ORLxNACCPrBwJCQAIdUI451VgChkszKYmNLJ1fHI2AiOHDmKlStXCFj8x7/9G+bPny/+eP4+a9YsBCNhiY9gsGVzjLUOVBU2bWgZ+0BFIBAOIBqKyrWReBC/T4zYoQMnce9XH0DA14hVKy/C0WN7cODQfsydtwRjo2kcPnRAMj2WLlqBl/dvx8u7X5KUOQLE3HmzVdCbNHypwO1RwaFSyppvMSPE6rwpLgxPbZI3C0lpt5Kk4vFBtIKtTAVClA2rTTgfNvGZWw8zCxNxdcsqnTyUYCRaBQgGhLLhmAYIUWZKQXzzfpayTuLd77wDS1fOk8/HG9rw05/+VOJQorEQPnrnHRgZHRAXBmNWdNYA63a88x03Ye68VpRLzMxgtkBNUZkKIOjC4H0gQEi9i7JL7oUqxV22mpIpgGCgx+hIv2R+0MgRILjtqZ5jVYDgSWdzozMHIKrWsgYQPg9bruckOJhuDCoyHKO5bEFNoFblQNMI2QGCChPf0wDB1FyzQqWGiHr/nmuAqGfIJ4OMekb3XAGECT/1JuR6AMLx6XRc053YpwKU6Rj0MwUIO+TYj3U66sN0AUKC3JTjwappoWwJ3epUgtm21+tyS7sCLoa0azfL1P2AH+FgBIFQWCpVnnacb6ZxTneYTbIdncQujwDE7u0b0dY5C6HmdpSL+SpAcDLSAGFSv4CB1ZlP+0mdAMI++dRWJa8eIKgOUIGwAwSJM5keQ9nyCTNKnRNtOpuWltorVqyQifLL//7vytCUCjIwOYF+5KN3yd+Y7hkNhJDNZ1TAZCBQLdokQWfuChqiDaqtdbEMXzAg1+nAvuO4/1vfgxsRrFxxAU6cPIg9+3ajc9YCFAtu7Nv3MrrmzcHyZedh74Gd2PXyTkmZu/bqa9A1f24VIBj/wNRZXSVQtS7mys4r8rLAgJV5oZUH/WBWAY6loaQk9sRgxOoDXIH4B/niylNlsHhqgbOWu4rnFvBH8Nvf/AEnTvbi2uuulCJbVBl4zTyI4Bvf/JIoEO99911YtGy2wEFDYzsee+wx2V9jPIIP33GbAERjQ0RqdHBsEdxKpSJuv+09iDcwiDJTrRxpToA8D1OBaG9rE8jSLgxee1V6nHIlg2mZZsqpZ3KAYLYMP0uAYCEtKhCsUDlTAaL7xGH0nDoOAgTTNzmuqaoRIHg9CRC8j/r/MwEIUZMs+KhCqBEzY3dNSrkp6+/nQoGYDkBMpg6YM99rARD1DHq9Y7S7aJ0Uk8lX6JNHAU5mzLW6YFdvzO9zUiCcAEIft/l9etxNdvzSbXMSBYL7FRC24sKoQOiMuGCQgZEqFowAwbWCrghMZYeQQaggQIgCYXu9mcZ5FviBUWaUhxJDPQIQrR2dCDV3gDX3D760GZmcWnnLKtuoe16dNKyqiKYLg/KvXYHQKkQNHs6OAlEPILQLg0WJVBZJQWT0keEEBgcH0NXVJVfv377wr6I6ZDKpainkz3z+c7jvvvskU2J2WwfGU2MyGLla1R0JZbUb8ktZVFakpBRMI0ujRQXi2/c/ikopiFXLzsfxngPYvWcPWlu74Hb7sXv3TszrmoMVy1bi4OG9eGnXDlRKZVx95VVYuGh+tVKkdNJ0KQVC1AZpjKViTnQ1SsKEngBMyVld5wo81uc1aOiHWt8PQoMOxlSGQ/XgKLJGgFVISgJGQ0H4fWFxYZzs7sOVV16OYMgrhYjikWgVIAgDH3r/JzFvYRu4CmAp60cffVSMTFNDFB+67QMYHRlAQ2NEAh95b/iZfD6Hj3/sdvj8LL+cs2JsapUTnRQIDRA8Tt4/J4CQhq2VUl0FgkoSAYKA2NN7XACis6MLpUoF+cI4OtqXqqdsptSbcVXQ030U3SePwu91VQGCtSDo0pFaJznlAtIKhCljOykQKn5GjSMpb25VK9UAYY4vEyDEkJguDMvlocfY2XZhTAYA04GImQgQ9jR18xinY4C1CZhKaXAy0iZA1NtPPYAwIeKVKBh6TE0XIHQGGT+n6r3QLaFS3fn9Y6Nj8PtUC2+6daUKPoBYhKn2rBZsK1kt5SBUG4eZ/Jr5WRiooJAvYjQxIC6M5rZWhFs6IW2Dt29Cvkh/eKEKEHZCVv0vjEBKrv4cAOJ041YDCPuDPWFATuHC0AARCgerLgwdA0EFIpfNWD7dkqzUxkdHcerUKTQ2NCIYCuLe/7xHVm5c2fIhoy/8s3d/Hn//93+Pm2++GU3RuMRASMaBrsZZKimgYCqnPyQKhlR69PtkuxPH+vGNrz+McjGA1SvOx9HuA9h/4IDEZng9Iex6eRsWLJyHpUtWSFnr7Tu2SjDjVVdciUWLF8jkzwwMaR3OZmU6y0UyMdWA54PCB8hvpWeargkqFdWJ3mq7rgFCPyx6n2YdCMIDrwFpX2oESKVDBnB6BY78vih+/9QfcaqnD5dffino/WAF8YZoDK5KGN+474uiQHzg/Z/AvPmtAhAsZf2DH/xAUg6bmuICEGOjg4jGgmL0RXLPsaBUWgDC62MjL9aoF2Soyrt6wuF9YhYGYyAEIFBGnn7/bFrGKFcaEizq8sq9mA5AtLfNk0mJbdbp4iBAFAhQxeTMAwiU0dd7AieOH64CBNOTWY2SjbB4/+wAYRqPyQCCz52GSW5ndzva1QcxLq8BQFSNje46a40OfYz673psOxlGcxunVb7diNRTPpyMTT14sa/wHQ2VlQbrtOo3z8fps3ZXTb37XA8O6u3TfH8ygDC3q6ciaNAwj9UsZMV0zMkUCH3fOCdxkcbjYZp+MKhcEhpSR0bHEIlEUcyzem5BVFE/F3x0NYfCbwLEuaSkXDaHkeF+HNy9HS3tbQIQlWIR+3ZsQKGkpG2u0OytcbWEricW5caoAQRvtsejahOcS4DwwId6AMGy1kVZSRfFT5zPZsU1MWvWbLQ0NuGf/vl/SkVDGiYav2XLluG669eJ7H7hhReiJd4odUzM9E29YgvHwvCzR0QgINI5GwuJFH5yCP95z/0CEGvOuxDHew7h4KFDCIXa4AuE8dKurVi8ZAGWLFyM7u7j2LJ1kygQBIgFC7tUwCb7jDBA1AIICUrzW9HDZQYYMnDTDQ9jIqRehPW3StGqA6GaIxFAlC2uNfGpqkfWilFJ3erhFMHfivdQEMFzV3Dk84bxzNMvoq9/EFdccRncnrJUMmxuaJRz/ZYVA/H+930c8xe2I1coIBxqwI8ff1wgobOzDR/64PsxnhxGIMhun6nqd2WzGdz5kQ/AHyjD7SpZzXMmZmBoF0YVINrbpQS7BogqyHlUE6fpuDB4Xzvau+Ra9fWflGZiBAgee6mcRnvbEnX9ZooCgTIG+rtx7OhBBHxulV2UTApAUAnjZFyQ1NhitXKgWUFwKoDQrkg935j1XJxcka8nQDiBg9Nq2G6IZxpATGZ87edoN9r1ztdpn/VUCBMw6oHMVMcoCw+HwEwen1MFS31e0wEIjjsdRKnr/DCAnHOWx+uTTsjMqgsFGTxZht/lRjwWJ3Gg5PMJQFQb4hkX8E0XxtmgigpXm2UMD57Cvpe2oK1jFkItbXLxj+zZhmy+JJO/9ICoTFwRyuRiVKpTboxaJUoNEM7wUF+BmHBa7M8wSRYG1YHJAILBeTyubIaFpJIYGR7G4OAQOtvacPjwYTzxi5+L0WegIA03I9kp17/lLW8RpSLg9qJQyss+1HaqHgRfkXhEgihViqW/qkB0nxjEV//z2yjmfViz+gKc6j+Bg4eYIRJDKNKIHTs3Y8nS+Vi8aAl6T53Aho0vShClCRAB1t4oM5WORZx8ElTpodPbCiZS0h1EgWBKo5byyhW1elcKhVeaYMn1szIsNDzof6WYrNb7rBWeAgjlumKpadbY8AUYOBrGs8+8iN6+AVx66cWSPsv/2ICpkHbjoYfvFQgjQMxd0CYxENFQAx5//HExcosWzcd7bn0XkqmEAEQunRIA4XaMgbjjw+8TF4bHrVJIVU8LZbn1alMrELwmVI5EgcjnkctlEItGpf6HqEFuVehrqhgI3rvODnbc9KB/oFsAYlbnfFFPypUM2loXzwyAqHbkLGNosAdHDu+vAgQDVAlVdoDQk/pkAMFVncp4USm+WoXQ13wygOD2GiAUo6o28/KzlYWhDYWpMppj0DSQ9ZRIu8F3AgD7/vWcUc+o2aHCPpWeDQXC3Gc9lWKyVgz1PlNv2p8MGqaCB32/9Xbmc6f/Zl4zJ7XD6TvM+VKrGWeqQHAfzAbjizV3VE0cNRe6rU7IIyMJBAMBREJBBDxu5FJpZMbHEJvdJS6MNwHibMCC0z6siWmovwcvb9uAztlzBSCoQJw6vBtjUowpp/pMGAChVQVtmHQMhBSYslwYpgJhN1zqd5WtMenDPAVAUB1wV7x1FQgaVObFs8U3J9pchtUPc1j/wgvYuHGjWqVK4KAqysNJ+BOf/pRMpDt27EA8FBEFQheP0o25eD2iDVEEfUGBKxotyvw0WseP9uHrX3sI+awH5686H/3Dp3Dg4GFWkEAk1oztOzZh8ZIuLF2yDH09J/Hi+uclBckEiGAohGKpAI/LY3XiZMBkrdum26PiA8JWkzC5nrwWRuqduCncJHWW66xVDJ042ep9qkhnvthMy6wDwWwLj48BpAEBCCoQdGFQISFA0O2THi3hO9/9hhjz97/3Y5jd1SLXuzHWUgWIlSuX4Zab3yYKRCTkE6NPgCB0MAj0tg/dKgChFQiOJdMQmAqECRCSuphNVwGCn9MKhFTXnCSNk8pDPYCoIIvWlkUzDiCGh3px+BD7p6gYCF4/AgSDeU0FYroAodM49bMojdwsaNMuDfu40qqjDqI8VwDhZERPh2DrFjm4OF4LgDAhyG6ApwIVO0CYUr8+z8kk/qncFiYYmMfmdF3NZ20qgLADhx0y9Hlz3tSp2K8EIOQ4Km7JpuK+gkFmVNCtq1RtjzcoiwguFAN+L7yoIDc+LvDQ2tgEd0unswLxZgzEWSKKUglFNmaqAImRJHq6d8KVGUfH/DXoOXkAxw8dUSmKPr9EprtYna6s0v28PrfcXJE9vaqdtW7vXfOX1tI4Jz74p/u37SsQGZSWdGyXyKq/l8vw+fwIhkPo7e2RlXi8qUkAIJVJwUUfDP1nBQaWFfHyrl146snfoqenB9FomEtboVtOoqopVhB33303HnjgfsyZNxvxaINy31gtteUhc5WllTXP0R9UEb4qtdOLYCiCI4dP4sFv/xCJ4TTOW7laWqJ3n+pFvpBFLLIE2196GqtWLJdunMOJHqzf8IJkgTCIcv6CLjHg1eBJn4IsPakzQ4LXmy/dUEun4DHRmYGT+t7IPagoI6yzZRS2K1+3rCCZpulh0JFCfLp8VIdOl6zC2TEzHGqE16ce4Oee2Yn+/j5cfOkqlIouuAMeNMbiyKSABx+6RyDs9tv+FM2tXP274fNG8eMfP45sOoVVK5fi7W+9CZl8Gix0lc2l5XsZTOn1uXD7h94Ln58NvRgAyHLWqluoDgLkPaAqwnLgvN68B16PbvpVQCQcVrEjll9e4FDyxisyjlR9CKZyAiPDvRgZG4bPG0RHxxz5LrowxKXR1oUMm8e5ymhtU8G2r+urqj7QlVJBYqgPhw+xfwpLjqs6EENDw1YdDH+1EqW4MViMstoLQ9V80AZPXFfFCtgDRS8AWBhKjy+9SKgXC8H96G0nAIRZB2KSbpxOioOeI/QxmobObgDrKRZOBt1+/5zmmsmMvX37eqDg9D36+msDal7/es2w6n3fZOPQCZbs7gP7cfN7JttGH7sOyJU5w3JXmOdjHpcT1NiBRW+juwU7nZcJU9LMj25UybLiwshSzKiAV4BMNotANIhKLo/sQAKtrc3I0gUcjCIeizHVTJ59nQcgTYrN5+p1fcDrf/nMD6Jk0JXLBT9dGWVg/QtP4ODOLbj5PZ8QgOg+elzkH18gKBm5FaoG1lqVQX40dHJDfarEs64BoaVPHQOhJ6MaRNRW0/bJYsKkMQVAsNwuJ8poPIbu7pNiWJpbWpXbIptFPpfD6OgIhgYGsXnzJmzYsEGKZNG4sIohAYKlUjlYKdfPmtWBz3zmM/j7v/8/se7GdWhvaa+u6vVKjX0wFA0raZ+ymgTsVUoIhaM41T2A+7/5GHp7ErjskssxNDSA7p5eyeZoblyJrTt+j/NWrpgAECzRrAFCuovygbFKWfP66pUgVRsdMU+A0BM/rxl/5zFyZS/Q4WeQZUiMp9wjCzy0GiHXmTfVRbcMAzfdUhOEwEhpm0a0VC4gFGwQgOD3aoC45LLVqLCUm8+FeCSCdKqMhx66V1wPd3z4M2hq4XghQITxwx/+EJlUEpdcfAHecuM6jKXGxG9JOFE1OpLSg+JDH7hVKlESIGAFUtoBgvtnISneZ664qVZIvYpiEeFQ6DSAUGVwy1WAYJaFFJKyAMLvCwlA8FoQICiPtrfOm1kAYc4vLh57Pw4d3FMFCBUDMSSBYwRNXcqa18Ss3cLd2N0ZVJpMFwaLoWklQj+rtcWAVcjMinw/E4AwFw/1nvfJtnEyzNMBCP05p1W8CSuTwYMJJFNtdy4Aop4CMZXNMxUFbusEGPb3zd/NedgECD2OnADCfqz1QKv6vtGN0+k6V8ciFV4f50QGSbsl2FkWGB43Qv4ABoeG4I8EEPUH4E7lpK4PAYLtvqMECMnCUPVwxKPLitYCujMmuMnxds58gKC/2+MWBaJQBH75xIMY6TmO99z2WRzavwMnjxyTlbk/GEKRKxa44NUX3aUMndxQCeqrAYSpQJjyZz0Vwr7yqD74UwAEVQXunxG47KJJUFiwYIEYlRMnTmD33j1i+Fg6+sSJY9i8caM0b1JGmNIDVRUV18AGUsuXL8dll12C3/zmV1i95gLEwiovXgGHkuMITjRgUuKbMQp+v0hr3C8BZYQIlwAAIABJREFUYnBgFN/42iM41T2Ea666FgMDfQIQVCJmdVyIrduelEJWc2YvEAWCLgwChHJhzIcdIHhtailxluJjqQhm0JsGCD48oo5Yx6UfTL4nE4EFFHzf5/GjLCqMSudUBodKREkUiGIpi1CwCR5vSY7huWd2iAJw6eXncySg4q3INcoky3jw4Xvl+tx5x2cRa/RJp8aAL47vf//7GBtJ4OqrLsP1a68RgKBbJJNNyUPMcy8UsxMAgt041QpkogLB+0qAYDwKAYIZGyqGoiT3RKsW/FegbhoA0dmpam8wBoJdWtta5yEl1UsrM0OBcAAIKhD0aFGBoKuIAKEbv5m9MOzVY80JXse66KBg/ZwSIvTqzw4PGkTtkMFDtNeBEAB2qTgWp//txtgJIJyMymQA4rTP6RjgeoqEft9p5T6VAdfH6aRAVA11HQPmpLzUuxZ6X/U+YwcJ+36mY/TtAOGkMpjwYd9nPQWiHpDp7VnvpuYmVzbGVCDo2pAeRskkQvEwSpksAnkGhRcRbIii5Ak4A8R0bt4M2GbmA0SlghxcCLggUv6Lzz+BnsP7cP3bb8eJo3vQe6K7qkAwN94ECAbRTQcgTlcf9IRyZoWkHIlafGSqm2D3iZP4+c9/jmhIxTVQfSi4KmhubMJ5563C7t0v44XnnqsWjfL7PCgWyiLv6zjCOXPmyOr4He+4Gdt27pBMDQ5aruZ0HQhK77qwVEOTSp2j4aH7JByNYLB/HF+790H09YzhmsuvRk9/D3r6+tHb34NFXVdg45bfYsWK5Zg3d1EVIGj07QAhD4pXXSvl9+P1UitErT5odULJ/DVJWU3wdO+odCcT4szfGbtRYsxDqVCtccGCLASIPAMpS1kEA42nAcQll62Cxx2ESxqZhZFNVfDAQ1+V7yJABFmck+W2Aw34wQ+/j6H+Pqxbey3WXnsVsoUsQmFGTiesKoguAYgPvv/dokDYu3GaE7AJEIxXQUV1n+T5q1gU5fYwAYIuDAZTimvDpkAE/GEQIAggA4OnqgAxnkrB53OjpXXeDJhGjENwVSTlmgDhcdF9o7KHCBCqEqdyYYh7grBY1iWArSwbIyBZNcirlbLWUCCgTPRy6KSrAcIOBPUAopoFZBuDevVqXzjUW0jYDZDTduY29YDAfjOnAgP799YzePUGSb3P6+2dgijrgcB0AEJ/Vht8UyWop0CYht/8eTIFoh50TAUrTrDjdK/M8aUgttbHR34XpcyqkeNyI5VOiwLhzhcQojJaKSFbKcEXbRBlDgzutxQIuY4zvAtndZxVuLybyS+mfbld8FHSAXD86A489fMf4X133I2+U4dw6vgJy8j6JAaCAKGUfxULUA8gNCmavTBOX4WcHYAQFUJ6RHjw5JO/QzaVlswEGvmBRAKxWBTz5s3Dlk0bsWnTJvGJU8hmgKXEGvi80laaxyd1ID77Z7Iq3rJ9m8hj9LVLIGapJEGW/ByBhYaTMRB80XhJedVoBEMDSQGIUycTuPqyq9A32CcAcfLUCSxffK0AxJIli7GwaykGE6dEgbADhI6BMAGCqZt6EmEaEx8k3odafITyX+vrrFeWjpO9VW6ct5G6EgGJxof7K0kGRllcWgog4hZABPD8szulp8jFl64UgPD4XHKdCRDffvArApsECG9AKUM+fxyP/+iHGBkaxNvf9hZcfulFGE+PiorDwD9Vu4GFq3L4wPveJd04C3kWkqp14+QxaWNGWKACws/ZAULHqugOovxd7rQVAyF1JQyAGB1PQAMEXSODQz1yLnRhjIyNIxDwzEiAGBsZFBeGViA0QGionQ5A8JqKAlFR2Uc+Ns7SFSWNQFzt0jD/plUJE0TtAKErBOosILtBMA2xaUCmAxDmNqZRdQKIegZfb1vPtWGfsl8pSJwJQDht67SSN6GgCiJWnMurBQgN6/bz10Ci3aD2uAkTPEyIMO9tPVXCDhDmWOEze5oKJtl++n2vPNGMA2IMRMznR25wVOLzKj6PtPuu58JQk+lMNs4EnTcAQBQph5eBUgU4fHATnv7lz3Dbx/4S3cf3YXRoGOlUVsCB8Q2MgVA91ek6r8VA2F0YZxsg7JKZ/r1QLIjRLEsqmg9jI6OyIivlC9KgaSyZRFayK5qwfesWyaxg7ANjJ6ig0N3O8+YDQUNMGfgv/uJufOlLX8LCJQsxp3OWTLC6xC/BoVhSAX4SSOn1ivuC8ED/OQFidCSDr331IalIufaqdRhMDOJUbx+OnzyGFUuuE4CYP5+9MFZiaES5MDRALFy0QAU9WqtoHftQLWdtjXcaezGqbhXcKEWvLXiQQlRW9UpmbugJp9oXw5pszJgI3SxMAwQViFKFykBGAMLlpkIRwIvP7UL/QC8uuniVuDB8AZ+cuygQD3xZwOrOOz8PD9Mx2cMj2IjHvv8oBvt68Y5b3oqLL1yDVHYcwZBfam/QbUSEoQJBgAhH6Eah+6JgnamCpMkAQkv2GiCoNOiStiZA6CBKHQOhAWLWrHmyah9O9Mm5ECASo3Sz+NDcMndmzTCuCsZHhwQgtALBSp79/QMCtByDTgChT8Kc+E2AEGXBKntuBlFOBRAcWzLBW+mb1YslNWA8kkasjfzpCwg1e08GEKb65AQdZwoQ9Qz6ZKtzp++wKxf1Bok+Z25vN878m0ozrl0D+36cjmsygDCBwv7zVOdoP0bzePW40YsWJ/Cyz9FO8DaZ4uM8DiYCBMFUxX2p90uchThPFQrwhf3wlytI9Q6hMR5Fya8AIswqyg4xEG8CxNmY2ioVZCsAk2Hos965/Rns3bYRt7znExjoPYKRgSEkk2kxslQg+C+DKOXBMACC2Rn2IEotuetJ5tUoEPUAQss7xWJBXBk8BgIEm0Glkyo/Xpo6xWP44zNP46WXXkI0HJIrR78/FZRcQdVN17EOf/VXf4X/8T/+O9ZcvAbz586TCpZc7eo4BAb/8WcxWNL9s8mqeuaVnOPxsRzu+/oj2PPyYay7+nqMjCVw4lQPTp48jqWLr8HmbU9idmcnViw/H4mxPrzw4nMS+EgXBgGCLw0Qkj5r1XXQCgF/1z8ze0FJz7UW6xqGeIwlq5ud7NPYhveC/kWRUN2M5s+rGAhOdFQeqEBUysgVlAIBV16Mwcb1ezA42I8LL14JVFRJbWY/5DIufPvb/yHX5a677gbcWekk6nKH8cPHf4DR4SG8+1234PzzVglAUFlh0KlKF82hXClUFQgeQMmhnDWPmRMFFQiCno6B0O2r7QAhdSDqZGGwdLsGiNmzu0RhIkDwM20tczE8MopIJICm5jln4yk7e/uwAIIuDLfUwMjJsff1qcBSjmMdEyLN0SSmpSaC2oMoC2XVS0Sv8tiYyMysYHE00/1lXw3K2LSCc7lWqoKEARB2VWHiCnNmAMRUN8gOHlMpC3bYcTLOvJZTAYT9uCZTTurBx3TcCvysmaHD302AmAwu7DBRT2nQ+zCB0un89HiT7VBzXbDwk3ahESBkHDH7r6LmL5ffDW+xhGCBc10ZA2MjaF+wCEyJNwFC9juz/QLVyzLzFQgjiDKbK+G5Z3+ME/t24QN3/oUAxOjgMFKpDIrlivQHMAFC92oQQPAqSX1iJ05SYr00zjPrhVEPIOi/N7tI8mceh25znBobk58jwSB+89tfY9++fQIQNERcBWfSOYQiUZmEWcHvvNUrcemll+K3v/01Fi9dhHg0JoWSOKlypccVHmMg+K/4nINBAQhOnP6AT4JNCRD3f/NRAYhrLr8WydQYjp88hRPdx7Fk0dWShdHR1oZVK9dgNDmA51/4owDElZdfIQChgyh5Hro3AY07v1NLibonBxUIBRkqVkIrP3ql4PLUwEIDhEwMbKIlabcqMpnnRqlfxwlIdD5zqi2AYKQMt9+0fj+Ghwdx0SWrJAuD+djRSAiFnBcPPPAVAYiPfORzKCMtVeIIED/+yY/EhUEF4vzzVqJQzgt8mgDh9lTwvve8E4GgSxQIAoQKdK0V7uL56RgIAoR2YfDe8bpwBa5gVRXR4rWrCxDDvRgdGxYXhgaIxEi/fKa1eY4ARDQanJEAkRwbFgXCDhA8dkKEE0DoVatpJPjzpADB6qT+iZVk9QSu4yUmAwhxYXkDdQMoJ5eurS6yNmne/hlz9W4adaefzffMlbDT+9qA6vOcbOU8GXzUUyC0qnYmAGE/Trui4aQwTJaiaYeEVwoQej/1AGa6191JoSJA6AWoCv7Wc5xVWdfjFYDg/BWNR1BhQPXwOPLZDFrmzoI33ghvgHFgapFVzcKYihhnyN9nPkCUKih6lQuDuS3bNm7Grm1P4N0f+jyGewcxMtSPTJbNjvICEDWytiqBscW0EdBirlBMmKiuQqSkshn74BwH4XT/NMFOXFGpaH3zfz4I7L7J9LbE0LAKcgwF8MQTT+DIoUMIBv2yGueLhtIfDIgLgcfIGAgGUt5yyy3YtHULYmFVA4KqBkGC+9apkzRggUAEgSBjdMJwu/yIxX0YHEzjkYd/jp07duHKK69GOpVHb38f9h9+CUsWXIVdL21AU3MD1qxZg0xyDM8890eksilcdcUVWLxgPlycuL1sD65a1eqaDV5LjVAKQ43MRV2wYhr0sWmKl1WhrViXfiBlG0qoulhXxSUwRriSSYHKRK4saoGAiSeAjRu2YWw0ifMvOI8ajoAAr1lqtIz7H/iyuHPu+sjn4Pbl5aH1+aN47HvfxUhiCO95z59g6bLFUl+Bn2OFz3KuICtgppDe+p5b4A9QAcmp2iMeFsFSq2M9WRK0qEDwXtCFVCmrLAy+dLdU1rDgNaMxZWAwT18Fq6kfPG4XEhZAhIJRKSSVyY4gMTKIcLAFrW3NGB4ZQDTSgsamjtd3KjEqUEqULCfLVBIHD+4CyrlqLxEqEDxnBowJDFv3sMQgB+tVe0ZqroNsIV+9toyDkDFhfUQtCFSqsB5f+jnWv7MhkYwn7cKw/tXb2QHCXH2+EoA4DRiMLAZHuLDOpR5cmHUYNGRN54ZPpkiY85OeZ8zVt35euQ8V3FsrM28afPP9esfkpC6Y2zq5GszxYD8Pu9Jgbquvvd2dMdmx2cHL3L9+ru1jwjxvVpbVfzfHoJTx93hkjuJ8WSoWEQoEUcjSLcrWC0EEwiF4/VEErL4Zpx3nm3UgpjPUp9iGKXtM55f0/zK6j53A739zP2697W4BiNHhAQEI1gSYKEHNHIDQq3J9fKpFdFbS29h9U61Og/jZz36Go4cPS5YFJ0m1CvCKcWElQxogTsCf/OQnBRi2v7QTbc1N1QwInY2h6zBwFRyJNCAS9cLtDYnEH435kUjk8MD9PxKAWLv2eqSSOZw81Y2DR18WgNiy7Tm0tzbjggsuQCGbFoBIZpK48vLLJwCE2+eRh0NKUvtVrAEfIrpntA+Qd9ec4PXkpN+rtcFVM6n5EIqBqKgsFLl2VkEt3WCLLoxshsbd8ju6A9i0eQdGR8arAMHvicbCSI6UJIiSjW4+eufnAU+2ChDff/R7GB0Zxq23vlOahWmAKJYLqORV50ivz4M/edfbBMZcKEghK1XQSilKZwoQVELELXWGABEJtaKltUkAIhZtlXbkr+trGgDB1dfAwKCME45JxkDobpxSUsOoAaCekZpbg91U+XwwL17Dp0zgjJEmDLzOAKGvfV1F4SwDhHmtpnvfTXCxG0zoHjPW4suufKgCZxMj+eqpI07H82oAQp9rPQXGCUQEeqyUNRMApgMtdheGubAx7/MEF4YFEHaA1QBBF1ulWEKxUESUadtFpUizd4+aN98EiOmO41e2HQtIuaEUCFcZxw8fxW+e+Do+eNf/hvGhUVEgUllVzto01BKQJgbpdAVCB/O9VgqEPi79LwcQ3RYECCoQfD8SCQlAdJ84IQqEBgip8uz1SGVE3dr6b/7mb/DFL34RK85bhdamRnmfK16mHVIm10GVNFCRSAyxeBBws1tlEKGIG8lkGfff97gEbK697kZUyh4cOXYUu/dvw7JF12Dz1j9izqwOrFq1SgDijy88L7URrrjsMixZuEAmc6a6UIWgAqGOTxlEPsAECF3KlfdAHhSrmZYJEGIILPVBP/Rmlob8HRXJQuHDXbZS+jTx07iYAOH1BAUgRhJjuGDNalQqRTE6hK6xRE4UiFisQRQIDRBeXwQ/eOxRAQgqEKxzwRoPVCDESWIBBBuF3fKOm5Sa46aqRCPHiVWtcPUxaQWC8Q+SnsVmWg4KhBNAmJUotQIRDsWkmVY6k8DI6BCi4TY0tzRiKNGPhng74g3st/E6vhwAglU9qUBUSqpVPWGXlSh1ZpB2YfCe2wFCGQ0FEPyfpcQ56fJnfr767Fp+YsY2abeFXX2QFbu0mD93CsTrDRB24+4EGE7bVN+zAEKfh7kCV4A2eRqA077to9GubtiVlKlUiHqj29yPCTX1AMLpe/Q+zL+phdvESsTmfZbxZM1bWoEwlW31d7WNBLUXiygVS4gw1sHom8PtAqEG+AMqjuy015sKxFmY2CpA3l2Bn8HwXmD3jpewfdNPxIXRf7IXyeSI+JcmRHZLKS8FEEzptLswqqtfHaFtpoXJjWdcBFeVNA6v3IXBz+uHRyZL438CBCfW4cEhMfgsW/2jH/0I/b29VYBQDwJlWvrWlQuDzbRuv/12fOUrX8EFF12Irjmz5dwlJdBaReiBy9UeV9zhCFNc/Qj4KZnRBeDDA9/6MbZt24arrrwObe2zsX//fjy3/imsXLoW23a8gAVdc7F48WIBiOdefAGjyVEBiKWLFlYBghHwfstVwXLdTN3UACGM4aGPWU36+oE0J3txt0hp59qKs/pg6oeU98AqHEQpRkMYP0OAMF0YHncAWzbvxNDwCC686AKUGYRqAcTocBb3P3CPGHUqEBU3S0G7QIDQCsT7338r5i+YJwWaCBBagZAU0oAPN99yI0Jhir50oXB8TAQIHjuVIhaSItCZACGTRUCVueXnNEBMFQOhASKZGpKYiHi0A41NcQwO96GpsXNmAITQU1k1qqq4kMukBSDKxYzcL4IyAYL3guOUwKtqPKggSrvRMwFCKxUc26YCoYFN19TQYGGOs+kABKFa70vDrfm7hpLa903sGmsHCBMm5W/nQIEwjf10DLjTLKzPi112qz8brtbqedt6/di/bzrf7wQQp99z56jByeDCPK/JAGKyfZgAYc5D5n03v0fDQ/XvVln6011oapzwfZmzWAfGr2LEZFh4VexdJNIMn9/qSGy/UW8CxNkBCFOBePrJ3+PA7t/h/R/5S2RGOTH1nQYQ1aI8UntBPcTSwMgql6xvNrM27DdeVRVTAOE0OdR7YEypTj0waqCYqogTQFCBoIGiAsEW3cODgxNcGOIv97NfBFWLLBYtWiSuBQZbNrU0IxYJywqXAZM8NqoABAr+zsmaK2767V2esAAE3FRqgnjkoV9g48YNuPKKa7Fi5Wrs3rcPv/zV41i1bJ0CiAVdWLxwoQDECxvWIzGWEIBYtniRqujl4erOBa/l6wsGWTLbL8dQqrbfhmR/mHRuAoRcMyuw0j7x8nfxIbLvBNRqlJkf2qBwP1yd5rIscW3FQLj82LrlJQwNJXDJJRehVFG1MxiLMDKUEYBgPAQViBIyVhpnHN975DsSA/HBD75XAIJB+0yh1QAhgBYOCkCEIzwmFQOhXRh64uHxaoCgAkGAoxeZn7cDBANLJei0XhbGcC/GxhMgQLS3zcN4clB+b4h1oqExhv7BHrS2zEEs3noWHrJJdjHdaHAbQBw+vBulguolwlif4eGEjAOOT9WGXbkmTICoPUM1qND32z5x135XE3FdgNC1I+rEQOgsIj3+TIA1oWEmAkQ9MKh3N01DWp3HHBQIc96zF5IyDat22001AM250Zw/9eencnOYwDTVuXH/dgViuhBihwknWNLnX4Uuqw6EqZxSfdB/5/tKaSvB71WNA2W8+tTCKhxugten4ijeiK+ZH0SpFQiuVNwVHNyzDxueewzvfP9nkBwew/BwvwBENbLbWvXrhkXTBYiqv+tVAMREiFAAoTMwRILnhGn9q10Yo4kECoWixEB85zvfwdjIiAAEfZPqpRQINrNSbWK94lq4+uqrsWvPbqCkCiwpN0hEVA1JDyyXrVTCFvj8ZfgCcXFhuDzsy+DHo4/8CuvXr8ell1yJiy6+HPsPHcBPfvooli+9Dlu2/BFLlizCkkWLUMxl8Pz6FzE0MlQFCErKBAjeEqbIMVUyFGLTLk/VJaFlQAav1ZOY+T5hQwdhmpOTMgpelIoMjlXXkg1q7ABRyLK+hhuSzufyY9vWXRgcHJZy30y95P41QHzr218RZeCuO+5GEUm1Ig434rvfeRjDQwO47bb3o2v+XHi9qohXvpgDCqpdfCQaxttvvuE0gJA+FpbyozJhaq2rCRBScS6rSnfz/qlJSZXxllRXo5CUzjBhsMdIok+AIRKOo611LkbH+pFMjaKpYbbEdBAgCBbRWMu5nXemAggp8KYUG1EgygxszYAAUcyn5H6Jqy4xIscpgaNWIKw8C0YMRG2lWoP3Yr5g9QlR40hP8vIz73nFoZCPoShKg73JXBhsRW+Usp4MFJy209ub/074+RwqEOaNr7ewmWpw2NMF7cZWA4T93LnfVwsQdjA4U1eG+f2TKRDTARA72Njvp31cmABhKqwKbGtjVeY4AeYSAr5a40BWBRaXnjQCfBMgphqnr/zvZgyEuyKlq3/ygy/hA3f+FQqpHAYHe6sKBA2NXuXPRIDQ8MBj1EGU46OjEpVLgHjwwQfB39k1kwChJlSmoDL+IScGr7W1FXfeeafI5Lv37ZUYCL2yk2Azy+/GzzIegimcwZAL/mAMlPiDYaYUufDoI7/Exo2bcN6qNbjs8qtwvLsbj//kEQmi3Lr1OaxcuVyqY7qKeXFhDAwPSBAlFQgWwWL8A10YVCCUHB8SA6LTmPQDx4qb1Z+NKpRajmYWxkR6rxkPkf9KxWrHU1Zp1EDGv9GFUcqz0qWKxK+4fAIQ/f2DuOKKy1Aqs1dGSQBieCAjQZQtLW24647PoVAZV9ct1FAFiNtv/wDmdc0RgGANDmZhMAaCknssHsVb3rp2AkCoKnS1/HQTIFpaWgToTIDg6ltdC4/Ag6S6GgDBgFmVx1UDiGikQZQGDRDNjXMEIHr7uzGrcyHCkcZX/myJFXh1H+fnnQDiyJE9KOSScr8I+HRh6DHJcapVmcmyMATAC0X1HFhl0PVET/VLxrrVy+J0H7SCDQmd+v8wQEwXHKrXzYJdU4FwGgFVmLMA6GwARL3vMd83IcIJEOzbOp3XKwmirAKBtcBTIFALjjYBYgK4WeWqNdyqhU+t4ZsopXnlshOAsMYxAYLPPwHC4xXJs1Z18g3gutDX4A2hQNCF4c4VpTVz38lT+MF3v4A7Pvl/iAsjkRiYABA1ydOSNqfpwjgXCoR+GEw3Bt/TWRiUdkcTI2KgGAPx0IMPIpVMVtM41bYV+AKqKiINFFexn/3sZyUGYsGihViyaKGc///L3ntGyXVdZ6Jf5arOAWh0NwAiAwQBJoAZYCZBMQdboiRaDCIlWfbYXrbf+/GeZ5ZfmHmz1vjZHttjhbGexQAwi0EUc5SIQAAkAZAEI3JudE7Vleutb5+7q07dvhUQZNFrsbCwurvq3lv3nrPP3t/5duJnZGFEKNkmOpeTOgTSArw+IAAC+SAam8MSRPnI6ufx/vtbMX/BqTj/vBXo6evF4794ELOmn4NtH76DpactlniLEHICII72H5U0zkXz5yGTTEEyMETw84hGI6irq5cFoABGF3EkHBa6ms+iwZS6WOXYkPH/qbLgc+jf/Cn6y1FipgeGSeEUY51KIp/xCeASEIIQ3n3/Q/T09OK8884RAJEHU18b0X80jvsf/B+YOnUa7rzjj5DMDrM2JiKxBgEQgwN9IICYMbNbekwQQNCFoWmcTc2NuPyKFZLRgrxJAaU7k1VDbYVFBqKvrw+1AghIsK82EJsMIJoaWtDePh1Dwz0Yj4+gvXUG6uqjAiC6u+YiVtd8YgjgtwAg0qmEMBAEEAYsGwChLBnlQVkZZSDsXaKdhZHLsHV60W8soNKJ66MchfyGQXC7yVTGfpcAQtgSKwZRjZ1t9JUBKHnPznqwDLjXRBf0lqubpT2eNrM36RoFprM020I3Ylx79notZ8ArCeHxMAs2o2Cf7wYM9nOqka8GILzOKZU/J/DWI73cfa4/UGygpeOkAELlMi29cPISI1ZgZgkg2Fog3PgVgDgxDVb9bHbZlMpeyOKzDz7G2g2P48Zr70E6Dwz1GQAhvSCkQqBROMXJ1AJGRV98aTEpzdYwO5YiknR2wi4E7r7bSZRfIRDJUNtUELbrQhcmXRgEECMjw5KRQQbi4dWr5Tkk8NMJLKTuNDEQeQERU6dOlSDKn/zkR1i8dAlmdHULRczdrsZCaC8Mgon6xmbx+0v3t1gEsbp6jI1m8OTjL2Dbls8xa9YcnHHm2ZLJ8tjj92Nq+xLs3LkNi05diFOmz0AaGaxfuw4jA/0475xzMX/BXOnDEaDhZxCij+Wg2XPCCZYMmdoQspiZekd3gMWM6HMZpF50eRT+dp7buD1oUItpkrxm2jEoPF4MUTqFaKQB4XAM6cwY3t20H+PxPknj5Oc8rqW1XhqH/evPf4Lu7m78wZ33YWS0F9FIo3TKW7PmUQwOHcY3v3kHuro6EGbEbp4FuYaRTWWQy5PFqMell12EpuY65LIpKWplXqW0ugkY7EfHlKnGZeE3LhDeB/8WMJQvujCM0gtIy3JRLiyshTz6eg9jPD6GhsYWTG3rAotIJeKjEjgZrY8K8zZt2hzE6poqL6BqtfRPFEAIiZGVKrC8f/Z7YZGcfXt3ID4xhLxkHCUkQ4g/KYsa/6BrleNhg8bi70wJNrESNkgoMYhOEyOCUz1OM350LYuR1Z23s6uUmWMhqSouDLfR99qJ28eHFp43AAAgAElEQVTYQMCIR2k5bHuyyoGGsmDCo6T0pO9zvkDft3WhW1B0LVYSIF1DCtDs73OzBdU1+eQj9P7s+XeDBBtM6HHu99zyo3+XG59qetyWMXFDOAUAqbP4u1m3EqFfcMHyPeosLe8vQCafRTw+Ie9pkLmW/eexdXUtznWOZ/R+9+d8+RkIUvkSyADkMkl8sm07fvn8T/DD7/0njCdTYtjo96eSzriqPhqlYxSFBlGKMnGKGplFUWzSYyNtzb5w+wCrCZ5Sf5qBoa4IBQ7qxlAXxvDwkFNYJILVDz4oYIDtyGWnJYozIMCIC5ksBYtIdXV1YXh4EE2tLYiwmqKVxUAfMyPiqRiprEORWKEhFNNDg+EIJuJ5/OKJF7H1/c/Q0dGJ885nB8oUHn/iATQ3LsCuXR/g1MWLBJxkkcWGDRsw3N+Hc5efIwBCFlPQ0HS+vE8ABItdiS+QQILJlw544r0o6taOnbr4xO1gsQ8aC6FjLPPhdF3UczJZ46bid3NM6MZg+mY0Wo9sLo5N7+zF2HgvzjzrdJEJXrOpOYYjh4bx8/t/ilNOOQV3fOde2dGHgnWIhoNYs/pxDI8exre/dRe6OqciEmVwXxjJ1Ahy7LmRy6ClpQEXX3LBcQMI3q8E7FUAEPKMFE/kMdB3BGMOgGhvmSYAIjkxhrbWLgEQvb2H0dnJMriNv1UtUmn3qHNSC4AYGjLZUnQnkUXiHLoBhG0EzPeaOdZ7MOvYrNfCdztR8FrmnJ/ZAEKUuu4krYJItky6QYH997ECiIJh0Vn5dw4gtOZKOeCkc1NNTsoJqRcIcQMINxiwv7McoDmWReG+d685V51T1MtKgxn3aTGI1/xeuGcJok7Je4wRUxk2bCzZ4q8AxLHM1XEdywqT9K3nsyn0HuzBI4//Le664y8RT6XFsGkapwIIG3VLZ0sHQBSUjwMgDMAoraVfBBFGUVUDEJOVnqHjbQBRjoGQQlJDQ6IkGTj50AMPCCsR0kYsgnT9iMSi8oysVkkjvGjRIqxceRG2f/qJxCPQMPFz/hRhDpLWD4uyDoRMSWsyHCyG5A8EkUr6CwxES0sbLr3sigKAiIZPwd6927H4tFNNoy5ksfmdjejrP4pzli3HgvlzRfkH6MKQfhVBhCMRcbMIoAgGhIGQsaVPwwEQqthtytUGEOr6UL+jKmLqXz2H7gibYZLdKddxnlUdG5BHAhs37BEAwToQ3PFyoTa31BUAxJw5c/CtO+7B4NARARCxSEgAxMjYEdzx7TsxdUo7ojEG94WQSo9KJzO2Em9tbcRFK84VAJHPMbujOgMhZb5h2nm7AQTZCO1SqgxECYDop8tiDPUNzSCAYB+MVGIc7W3diNRFCgzEiQKI41X8NsgrARAISBDl/n07MR4fFAaCQE4BhDIQkhuvbCGMwrXXkvmrCCCE3bAqThaOdwCEKm3KmR1TI39LMRij8N3ydbIYCPdOV/WIrT/cyq8c01Du/UngpEKTq2oMhJeR9lLOtRhX3TS5DX0tyr5W94aXS0M2KZa753hkudrzKdBUAKGbNWW3mEVl6y5zP8UsooCfgfRmw6PxYSrHTH3/CkDUIiUncgyDtJxJCAbyGOsfxk9/9te489t/gWQ2h9HBgYoMhA0glIZTBuLLAiCkU1soIC4MgoqwkyNsgIdP6iBQ2fIYGp677roLe/bsws49u6WZlubUC0UOIBQ2AToEEXRhMCaCAIL0eCgcQToVwGOPPIePPtgJAogrrrwa8WRCGAjkOnDkyA5hILqndYKlgN/f/K4EbS5fdhbmzZtjgIPTLIaLgHEMdGHI+IaC0nrZsBOmI6oudF04Kg6C5p2iLTb7YB9PBoLfp65aDaLke/yd1SgZ+0AXBnxJvLf5AEZGe6RnCMeVx7W2NeDwwSHc/8D/lDTYb3zzTglKDIfqBUCsfugxjI734M477kZzC7vj+QoAgtmJqXQS7e3NOP+CZWhuYWCk6dBplIXVTdQpKa4uDC8AIfXyfaQzTRClXkOoB4eBYDfZQQKIiXFxYRBA9A8cQToZFwYiFA1J+nJX1zxEog0VV9fxKNVjXq4+Nlw3r4ADIA4d2I2RsX767wTIseEbZZsAQrMwVG4Zi+JtCIzc2z7twhouCJGJYLfdFfq7GnGbgfhtAwiV3WMBEF7gQx+v0mdegMJ9npcLw33NSvNtgwP39xWe0XHbugGEGttagEm5e3AzFPY1bQBRTs4r3YPer3vMvMbcDSAUpGayZoNqFzkz8qrZP+bqBA982cd9BSCOWdMc3wlUukyDYbbLwOFerHn0b/CN2/4IGfZZdwAElRQZiELwj4POKwEIo2gcKt5K5VJgIcJnBWyVW3huGq8SA8HPqBQLaZzDQw7F5cPjjz4qSpYMhAo+gyijdTHZxZGloODec889ePTRhxFrqMf8OXNFQdMg8RxhIYIGFfP3lrYpwkBIaqgvj7r6BmTSQax56Gl8+vFetLa247LLr5QYiCd/8RDSyVb09+/F/AXzxIXBa27Z8h4OHTqE5eecjflz2SsiL+mb3NgFg2EwopgAQkBAKIgwYxfE5WRqNOhCt0GCKh/uDPm7TU2rQbDpQvdug13uOI6s/EgXRoBtmX1JfLjtKIaGD2PRqQsKhocxEIcODAqAWLhwIX7v63cIgIiEG8BkkjUPPoZ4og9333Wv1HtobAoKgKBLJJ/JIZlKoKOjDcvPOQOtbY0Si8O6HJUAxLSpHQL2yEAQyPBZJOuiDIAguyJjQhyRy2KA9U0S8RIAkUlNSAyEP+TH0GAvurrnf2kABFlCWTd5vzAQhw/txfBIL3zspptIYHR0VNg1E4/DLp0MLDOuuWMFECo7Zn0WXZA2cLB/93JhqIypv7ogjwW9UQwetA2n/d224VHd4AUgvPSGvlfpMy+AUA1QuI2hvXOvBDhqMeBex9jPbX/uvs9yro5qBt428jq2brBQCSTb9+F1nP1epTlRJkKfUfUV3cuiv/xGN/N3G/DKFsNxSfMaNoAIhyOIxZq/ioE4PlhQ+1lp9iLgrhxZ7P50B1594wHccsN9yPr84sJgDIQbQKgwGPayWEhK6HArBuJkAQg3Uq41BmJ0dERSOrmjffLxx0XJMgZCFxZT+1hIiSwCq1GyjsF1112HX/7yGUztnGZYgpzpeEmlzNoDpJT5ogsjWtcg70mtBD/Q2NQsLoyHVz+Dzz/dL2meF19ymWQ0PPvLRzE2UoeRkUOYxUJSs+eI8d+2bQv27duHc85dJtUpuUMmgCBQoOtCCnIFnaZGoWAhLoMAggVBdfHZu0dVxKxEaSs9W/G7lYd+lnf6H9D4EECEQ+xyGRQXxqcfs+TzYYnV0F0DYyD27+3DAw/+i9TQuO33v10AEIF8ThiIRGoA373neyD2aW6JIp8hOzLBMhsCIKZNa8fZy5YKgAiwzHXOBGiWYyAIIEy3zdQxAQiCPI6vG0D09R+WGKCW5mnc5mNoqA8zZixEKFxX+0LyOPKkMBQOAyFzmvOBWRhHDu/D0PDRSQCC1Tn5nZRV/uQckmL0UvRk39T9p8bPzS7YAMIGoeVSg+3v0Z2jGxTYf7uNSjUA4QYVXr0k3ICkkmGuBhi8AIh9fbeBLHd8JQDhdY4bmNhrtRx4sI+xx6kcIHCDEy/GoZr8VroXvZ9qY6zHicvVCcbVOBsFEOIm95dWlBRZdQApkwD4suMlvgIQJ6S6ajzZCaJkGowfGXz+0ad49lc/xj3f+V+FgdAgSi8GwiykYgyE24Vh/j6xIEoVrkoAolIMBLMwGGRDg0QGYnh4WACECiuVaH1jg8OsZCS1kvUZWFiqrrFBUip1F8V7kd+d+v8EG+rCIIBgDERDYxOSCZ+4MAggGhqasGLlJeIK+NXzT6C/N4CxsSM4ZdZMnH7aErCQz5ZtW8Vlsuzcc7Bg3hzkJXAxgCjLV8fYXcq4WQScBfwCICSoLUvoY8CMjr1bOdP9YSsjfi7XcV5KOSsYIHjQa3Bnz8yUUJAdScmwJPDJ9gFxYbCrJo2UxkDs29MrDMTSpUtxy23flMqOZCD8uSzWrH4M6ewI7v3u96X4VEtzCNlMUABELusTANHVNRVnnLkY7VOa4afBdAEIvT/T96Ef1QCEduY0z8dYEWNEbQYikZxAY1MrWpum4mjvQSCXFgaCAGJ4qA/d0xcgEDS1JY73Vc2gVFPQssb8eemEawOIniP7MTjUIwCC7BkZCP4nA8EX31M2jgDCloHibrXYE0ONoi0/wlA5lQBV9nU92syCLU+/LQBhG+2SMXU2A+75qbTbLXut48jCOFEAYd+3bdC9du5eMlgLW+AGI+X+9paRymlE1QBEuXVjzw+/l//t4EgN2lWAqHqLbJo9f2S/zLnFLD915X4FII5Xax3jeYUe6b4sBo/04bEn/14YCF8ohOF+k4XBIEJN4ywqICq1ykGUkiro8qEaJVVbGqcXgOB7OTYBouDRiDrFSWwgoVkYBBCsRElA8OjDD2NgYEBiIFRAyUDQOJP+ptEiE7FkyRIsXDgfO3bvkrLSPJZ0vrZKjkQNnUbXBQEEd8KslRCJhiWNMzEBPPXkS+LCYK+Mi1ZcLGWpn3/hSfQcziMePyoMxHnLz8H46Bi2frANu3btwPLzzsW8ObPkmQioY+GIdJVjQyyNgeB1yEwIAGLGRN7s1AWhu3piiGJ3VQG0gQPPUyAlgZvSHtcJbnV2sZJS6mcGSEQAxPYP+ySIkgBCgygZA0EGglkYBBA33vx1jMcHEIs2IZeawJrVTyCbH8H37vsj2eU3t4aRSTNDJIF8zg8a8unTp+H0M05FW3uTMBCcL6NknIJFTmZILQCCOxUNeC0HIIZYYdUBEC2NU9Bz9AB8+YwEUbJBFBmI7u750sK80qsaQDjGpeh9uC8nAEJ2XA4DYQMIzgOZNQIIyijvSRkI7YfhNkhmzZivs3eeCiAUkGadIDYFEPycslKMLykG4eq5tiE6WUGUNsApGaTjBBD2OvAy4vre8TAQPKcWYFjue92bJdtg2ueo4a10//YxbsbBfrZyx1V7jkrsid631zUqAQieR10k8SUOMCjMvxPPo+cTQBjdVVoxled/FQNxUrRP5Ys47aTkoGw+i+R4HGt+/l9x8433IRcOYXSgT+IGuKPRJj2qRGQSHf+T7booNWTePlQFEAWl49HW1guRq6AXAISDXhU86K4rlUiJUmV0Ov3pwyODePmFF9Hb24Og3+zgJaFPshDMGPEZmIp58803i0uBCplBkDRmpIKZ3scxoHHisQQQjXWNJoiysQ4BYSFC8CGKxx9/XhgIFpo6/8IVAiSef+FF7NmzR64xo3s6LrzwQsTjCbz//rvYvWcXzj/nXMyaPV2qZBKYsSIieSE7Ot4uFiU3zehHn4lCdu8eZXoERJRS2Ao46E8IsjqyUwcgFDKloLMw1Lf40VlVO0g/ZD2CIWDLuzsxFu/HaYvPkDRMXp/VOz/75DM88sgjAiBuvvU2jIyNmV4UmYzEk6RTSXzve/cKozFlahvi8TG5fWZIJOPjOGVWFxadOhdTO1rMjpstea371pgIyiJBYOe0aeb6OVPJUg2VodZNMKxkYeT9AnwDWidfOpinMDzQj2RiAo3NLTKPhw/3yLySgeKcUN6ndXTBH6z/N1iF5b9C3AySacMW7iFptJaY4BgcQt/Rg1J+gTJPVobgSmMgtL5AKsmA1OLLKPMiI0GGQfPu3TEOtpHVzwpMl9OAjXPEcuoKVN2G1x0DYcuo/bvbCKqMKrixDZVtfLwMWIlx8qjTod/L77TBk5chdl/f62/VSfbzVDO87u/yYgXcBt8eWz1e165bgip9vxeYPN7zvebHHlPKrftVCh5KJ8gGsOb3IuPgNe9GLosgVjdSPJYMRH19q/n6avVafqervPyXf+nrQAhFxHocVCwBYOBoL5594p9w8433gpED8dEhMcQ2gNCFp0bXy3WhPlLbhVFq5IolmAWx1wAgbObDDSBUCboBhHFhJHDo8AF88elnYlTef/c906chVi+BoXyPGRh8kUkggHj22WfFlcFqk7ymCWA0KHd4eFTqRdBIsVASa0MQXBBASNEnfx0ee+xX+Pij3aBRvujClQhGonjt9TewY8cOMc7Tu7qxYuVFiI8nsXXr+/hix+cCIObMnSnMAu0+KyIGHaNuuygURPA9ukAYB6G7Hv4sZmM4tLfLjWQMN5t1sdeBYXB4jgRsOpUIJQODMRCJNIIh7n7rEQr7BUCMjPXi1EVLMZFgX5GIVIX8/NPPCwDixptvEQAhdRlyOTzyyBpk0ikBEIwzIYBgUyyjEPyIj45g1uxunLp4HjqmtYpAisvCWfXm2UxQZTUAYcYpWOhrwmZSdPRowSE+ZzoVx2B/nwRT1jWYQmDs1ZHOZKSSJlPHCCL4eyBgWgQf7+tYDIn3d1BB5pHJZ+S5GKnEIMqB/iPoPbq/EFBGAMF1SgaCY6Dzl0lr/oazxuVLii4sMgxai0BdEQWA6dyQrZT1M+4M+dKiZl4AgsfaAELlzg0i7PdtI1kJKOhntvvEPrcg4y7D4QYibvbFDSiqAQj9Ti9DWovMuEGC/Xc5AGFft5x8VZM7G7B4HVsrAHGPufuZvQCEPd+SBWfVHZksI9UBBM/RGIivAEQtUncSjxHD7bi58r48dn+xAy8/9y+4/et/jHQggJHByQwEv14jYUsMlhU8+WUBEGQgqIC5az2wb4/s0jZueKdY/Cpo+iawZDLvmQqYfR5ef/11SUlsbKoX8BSN1ElNBGZt0GCee+65eO+999DW3CQMBGsHKIAIhxqFgWAaJ43yyhWXiLFeu249Pv74Y1HYBBArL16BiXgKH364Dds//ggXnHse5s2fJdkVBDThSBAs5cpFQZCj7gb+rYpZwIYDIFQsdBGxhqEoayft0zYQPJb3FHLoFzNfhg4kA6GFiCbiSQdANCAc8WPb+7uFgVh86ukCIHieMhDsdnr66afjuhtuxCgLdpHlyeWEgchm0vj+9+8TBoLtsgkkzP34MTo0iNlzpuO0JQuEgRBE61TaLCoyE42trBIZCNPkzDAQmiVjDJwBEOJTFfDh+PrZnMzvQ3yCJc4HJBunrr5dmB4WjqIMtLS1SwfSfN6PjqndAiZO5FVNkVe/dhFAcDfG3hSZtAEQh4/sRdDvF6aM8k3Ax8Bezb5Q94XMtZUK6AYQJVHt2hzL6lNgg9fCJuA4AIQCBzdgsAHFyQYQpnNwcQ7LAQL3+3qP7vnxOu54jnE/p86PrlG33HjJkW4adH7tn7WAD/t4Lzms5R6qAwjvWhKVQIM99tUYCJUdTeO02dpIJCp1IIwyqb7SvoxHfOkZCPpWA8Jq+sSFsevzL/D80z/Gt27/UyAawehQf8GFoR05vywAQhWfsg56X5IHn0yLsWElSqaoHj64H598sl2ULWMWDuw7KGCC2Q0EAHwxFZO70c7ODmEVeF1/gEFqKdTXNWI8kUTH1E6cddZZ+PDDD8VwtTTVyTkEEKFwEKFwGHWxVjz11MsCIDKZHC695HLkfH5s2rwZW7ZsFbfD9BndWLlypTAQn3/+Kd7f8p4wEAsWzpEGR1LUKsxS1MFC+qikKTrBdHbAETNMbHZH7psxEaxmKcWmihUGbRDBewpaBoMAQsbSARA0SAog6MIIhX34cOteARBkIFiKmtdj+e9Ptn+Cxx9/HGeffTauufY6jMXjAiDownjssUekadcf/uH3BUAQlPGnAgi6Ewgglp6+CFOmNtcEILo6OwtxKzaA4DzaAEJDwFTZUmYm4mMYHx+V8xvq21FXH8HBg3vRxBoVUoo8geaWqWiobykA5eNVLicLQDDWhRkR/EfQNDh4BAcP7EY6kZT1yRgljidl2W7nbbv2ivfizUDYmRW2gne7NmTenNgDMiJaRMqLMajmwrB37l6Gvhy4sMFyOQPOc4V9slJHKx1bCxBwAwh7J2+ff6xAQ69TDkC4QaCOiy1fpSCxNomtJp+qY2u5Wq1j4wYdlea4FgDB67kZCMoyAQTTOL8CELXM3nEe42YgRgeH8MSav8VNN9yLbCiIseGBSTEQbgChO15JN5wUzHfyYiBU2NV94QYQuoBsADE2PCwA4sDBfZLpwJRL+rmfffY5eS4CBe5eeQ4BBBmI+fPno6NjCo4cOQL4+H4UmTR7ZkSxbNly7N+/X3a3dI3U1wVk1xeizz0clBiIhnoCiFfx4bYvkEpkcOnll8EXCElzrQ3vbBTf/sxTZuDii1ZgdDyB3bt3YvO7m3DO2cuwcNFcARCmsiVBQFhm1k5P0lxnVSo0KMpK6NxwUUplTAdAqBEoARqOC8MYXcNAyPlOXAQNc2IihRBLQPjqhYEggBgd78OihUuEgeD1pk3rwEcfbMcTTzyB8847D1etukYYCBrobDqNxx9/VADED37wPYkn4Y6fwZlG4fglHoEAYsnShSUAothyXe6q4MIgq0QAIQDFYSC0yJcNIITKd1q8S1BWNi2Bn1ojgZ8TJJDpYWxMY3MDIpEY8giiva0T6RSB2HEuLOe0agq66tVzzMAx/TDo1FEAMTLSKwBi/569Ms4cC85XgZmS3i7pAvPgxUDwvUyuGANTZA1LY2ZsmdFjTOyQX2RZDbRtGNQoaDqebSTs370AhBdL4DYy7h2sl/H+MgMImyGwmYRqAELXfDkAoZ/reNjy5wVqqsmnG0CUAwluUGDfR7m5KgcYVZ5UP5T+bdyv7mt6AQh2MI5GnV42XzEQVVXNcR0gACJrfMRkIHKpNB598L/hmqv/QADE+MigGFoqXQ2itAGEGjcKvg0giruZYnCfrYhqDaJUAVcFaH4av739XysoKhuhDAQBBEudMgbi0KEDUueB0edvvfWWMBQMoFOly/sjiFi1ahU+/fRTMXZt7S042tOHrq6ZWHL6GXj77XWYP38u5s6dg08+3V5gINj8KhxhKesQGhva8PTTr+KDrZ8jOZHBiotXIlbfiK1bP8BvfvMbUbyzZ8/GJStWYGQsgX379mDjpnew7MyzsOjUeeLCYDCnFKwKlHZDdAdRipF0MhY0kFAXPQGNCbIspjjZdLS6MFSJa0AeAYQGUTIIkTEQ+XxMGIjtH+wvAAgyEFzIXV2d2Pr+NgEQZFUuvfyKQgwESy2TgVAXBn2i9Q1kd3QOIS4MBlHaLgy5p5IMMsOykEFi1cXuri75m9ejbEpjLW04FTBZGKLEpEQ7q2nmhPVIxONiNFU+WadDMozYC6WpSYJeI9F6AYtkj2SHfQKvagq66qWFcTLttk1TLGOwx8cGcPjIPin0JoYylxN51pe6MdzrxHxebK5VDkCYsTUToGyXbg5k/cPEzZwogHCDDjcYsY2Hl+HwMoq2cfkyujDsey6uvdKxVuaomsF2y4+tL6vKlnNAJRmtJr+VAIrNzniBBS/Q4Z5vlVX33Ov1VE69AATZxHDYqSR7Ysu41qE86cd96V0YNgPBgrljQ8N4+rF/wHVfu0tcGOViIOzI7UoMhDbN4oSfLAChDIQYCAdIlAMQ8dFxZDJpHDy0H4cPHxbDnE5nJWr9ww+2i/JlsCKZCFNrAAIgXnvtNaHmyUjQyEzvnom316+Xuv+rrlmFxsZ6bP94GxrrY8JABCMhcTvQ5dDcNAXPPvs6Pty2A+Oj4zj3/Aswpb0DWz/8SGIreM8L5s7DpZdegsHhcQEQmzZvxFmnn4HTliw0XTbZNTIAARB2KpzuNvW5TVyEiXQuBk8alM7S2mKEPQAEGYecdPu0Gic5nU2VgaBhZt41szCy2YhkYXy0bZ8AiIULTpNeFpzTGTNm4L3N7wmAuPzyy7HykksxNDIiRpwAggwEAQSDKGl6FECk02QhAhJEOfOUzkIQJbMwJLpcY3McI8pnMh1WawMQooT9PgFkmXQSuYwBwXyFwuxwGkEs7MdYPIG6WBOaW9rhc1JkTXG1IJwyG8etGKop4KoXdgGIbJ67fiCRHEFf7yEkx8eEVeF/An3OB59bo/OVhSjdSRpwIGDbKSblBgr2TlhZBGW5zHkmvTlIIXW97LVeuuaL1SfdO0j7b/t3N0NR7jz7FkrOrxJE6QVYyr1X6X37PqvNaTkAoeMmAE1zbD0uZrNJXgBK9WI5cOF1f15yWkl29XvLZYG456MS0POSnyJgKA22twEGf7cBhI6fyikBRCjkZFGVAxAnoVtuxfk+QeDy7wdA0Hj4cji8/4AEUV5/7d3IR8IYHRks9MKgMpLKdkz5dFquMojrtwkgbAFVVF4JQKjyVAZiZJB+emDP3t0CIBicqNkGL734iviMxSUQNBHj7e2tkoq4ZcsW2dXSnTFz5ix8vP0zJFIZ6TYZqwthxswubN/+IVqaGtDa2ioAguCEO57G+il47rk38fFHuzA6PIazz16Oru4Z2PbRdgEmHMOF8+bjiisuQ2//CPbv31sAEGeceZqTfZAz6ZmBkCnZ7JTo1h4PuniMgjbGQI2AAom8kN4mBkKZB/PTqfXAYEwn+8XsYs28KoCQdt6OC4MMBF0YykAsmL9Y0jj5XcxW2bxxM5588klcddVVuGjlxRgcHpb7zqRSeOKJx8SFwSBK3isBBEEdXUCci4mxUQEQCxfNwbTONknjrAVAGCVjSjkzrsXNQEgp7kwa2UwKyYm4BHRyp8IufeFoHSLROiTGhxCJNaChvk0yMhgkyxgQAWW+HAL50up31YzDsX5eDWD4yCCx34nDQBBAMBA0nRmXQMqhvl75Ss4VW3rrulRAXS4GQo2QVxqnyooaItu1ofVTThaAsJkONRpukOA2Gl5go1YA4b7WiQIIlTk30LGZALfx9DKmer6yPTpvOgfuc/RzPd4LNOi9eX3mlrtaAUQ5RqQckPEaby/WwmuMzHvVAYTRhU5vDMceUU6/AhDHqo2O5/hCM62MdH48sr8Ha9b8Db55+w8RaYhiqHcAExNOKetsuqT5jgp9gdosdOEsGhXvu84AACAASURBVCyTo2sMlu5GjFBRMOjfnQzR2Gey8HK2ofaCtFM42SyqCCxIVRv0XmjnPUg/vQ8HDhzA7t17JP6BBocKlmxAKOAT46OKsbu7UxgFBkayauVFKy/Bpo0bMbWjQ96n2+KMM84Q0PD555+jsSmKttZ2MYTRcADhWBj1Da14+qnXsWsHU+0GccYZZwtFz7TOl155Grl8BLPnTsOqq7+Ggd5hfLFzJ7Z+sBWnLz0NZy1dIs2yfEFTfZIvPo8qcXVhKFhQ9kHnwFbCtrtCx9Oko5q+Hrwuv0tffI9tx/kzm3F86Bkf8sE4gDpEwlFs//AARscP4tRTlyARH5e2452d0/D+u1vw5JNP4dprr8Wyc5ZjND5qGIh0AA8/8nOJ5/jefX+IVJIBimEkknH4EAbLSU0kxiT74vQzFqFjWrukVxZfZresJdMZ/8D54zzKLjmfRl566xgZM7EiPmRzKfT29iKVGAZ9oUynDYfYlpwBsz4BRgQX7LbZ2NgkDBTBGl0YMjbED1b0/vEsrZN1js4/ryf1MQIB+Ukmprd3v2S0IJ9FQoJDxwv3Ly5H6SuSlwJU5mXGk8BBDYvWjLDjFQpuCycAUV2U9jq2d8xuo69/ewVRyl2o2OWLvXJsQ1fQFXRBWV0hlRlR46h/ewEIW65toGAbVnuOvebbC8zY17INva3f7GOqyYF9PzbzY4+HXqMWl0G176sGWu3zqx1b7XMdB3tsS5+hVP94jVs5YCnyRx0pe6ecsGF+p3R/OBKTIn8Bp45E2TGpxkBUYxBO9Pwqk/WlZyA4+NxxiYLO+TAxmsC//ut/xi0334NgLISxwRHE4+OmF4YLQOizVwIQBhkWffBFgfIGECJoduqcC0CYBVuMgbABRN4JmKOAEkCQ7h4fHRUFRADxxRc7JOWQPm8qtldeeUWaPTGwUpQag+oa6rBs2TIxfjt37kRHZ7e4O5i2SeW8Y+fn0u6bdSCYicFW1gQQNFAEEMFIUADEM0+/gb27e3H4UK8AiOkzOqSw1CuvPY1MNoKZs6bga9dcJwBix+6d2LJ1K848YynOPn2psxAMgBBlnzN0cdFAmkVnQEWxG6cbROhY20GXoqyctE55ZmcByLgH/BJPwN9ZP0AMSy4gAEKyMIJhfCQxEAexcOFi2dUHw0EJolQAwT4iZy9fhrEJp5BUyi8AggyPDSBS6YQACDbDSCTHpf7D0tMXYlrnFOlVoS+yIpUBhImBYE0P3VUzAPWzzz7Bgw89gMsuuQBTpnSIC4m1OBITSUxMJAUwTJ3SgUiMNKfTKp2t08PRQgGqLwuAsA2oggn+ZBbR0b79mBgfkxgPtp4fGR2S8WC8BOUhnUsbOtzBZJrSqgBC60W4ZUcNWcBO65zkhiyWRXcbYlX67swOPa4cgLCNvhz7WwAQ5cBGJQBRCRCoQXSDmWORH3szJuawggujks2pxaB7AZNy16x2Pa/PbUB0ogDCBnCevzv9MBRA+FiN1xdEJFaHWH39VwCiGpo84c9dACKXymP16v+Gq6/6BnxhP+LDYyUAgkbFFhqj3E2aIFGI2ZWYdtPmfxFA2EjSgAqmgxWfoLDgygAINRCFRlrckTn+Xhs8cPGxG6ekcToMBDMndu3aLTUcCATounjhhRdQFw0XjDMDKmmQScMziJK73XkLFslul9/NHV9rm8mz53tkINiJsqW5VXa2BBBkDhoa2wRAHNw/iH17D2HZsnPR1T0Fu3YcxsuvPoVkKogZp7TjhutvQv/RIezauxvvvvcezjh9CZafeQb8LA8u46lMTTHoz2YVbABhU6A2rcnfFUCYNM2cpJQWaOqsMdaMFeBxNoAQ/3nGB1+YNRsaEAyEBEDEE0cwf/6iEgCxeeO7eOqpZ3D99dfjrGVnC4Cgkc4kUMJAsPpjS2sEBBB+XwTZVBLpDItLNRcAhM1ASB8Lp+cK5YOsEAHgtGnTDKDyQ/5W5oDjwGJgIyND2Lp1K1pam2XuCAibW1qlOyqZCD4rQYeh/J2mUjD1NXgtYWrYQMxxDR3vOjsWI1JJiet1dL3xJ+ent/8AhgYGJcOEbA5lWxk2k46bMe6gnPa9MD+VkCDTooWkbGOvxlDCNp11rU3y7HXs3nWrwdD39ad7F2kDCPdnttHx6tarx9tgoxwosA2/G+S4x9s9V9UAhV5bZaSW86sZatuFcTwydyzyWsuxx3qMLaeTwKDzRq0MhHuebbkogAlhIWmDfCDYpYwK08j4B9aCcXpnHM9YfhnO+fIzENzhSUdHaZuD0YExPPvsj3HlFb8PfySA8aHRggsjnUnJrtQtVLozPhYAQZAh1T1OEEBozIPtxuD9EUDEx8alDgQX5Y4dO4WFoLuCvnnS2xLnEArIe6YXRk4CIUnDv/jii2IAr77mWjmWFSTZqpq3zeNYZOqTTz5BQ2MErQQQsXrEIsECgHjyiVfQc3gUO3fuxoqLLkVnVxt27ejBiy8/iYmEXwDELTf/Po4ePoq9B/ZLjQi6MM49+yyho00DraLbR7qlWulL9o7RFnR9Xw2AlHN2tVC2G2bpboTHuwFEivEDiRz8kSQCgUYBEB9u24dUpg9z5sxHOplwXBid2LhhI5555pe44YYbcPqZZwiAkJoECeCRR+8vuDAIIOjCUACRTkxIg6229kactmQ+uqdPExdGcddtWBgCOwUQtguDnSk1xZVgg89Bo8nnlt+ZlOmAAbOjNTX2c1kDfKUMsyo2h95nyWgthc1KlifyOhkAotL39w8cRn9fL5KJuAAI0wAtLUCQLeR1fhlLYdZtsdaHfMZKnc5u1wanBaOubcStLrtuAGEb6WMFEO7mSG4wYVeotXegXt/pBSjKgYZqxr7cvJU770RBhJ5fC4DgPVQy7LUYfVumTsa1vJ7ffs8et9JjiwbA1m/uudb7nQRYqRO1pbe4xP1S9K+uoRF+Vtat5mI4kcX9b3DuvxsAwbgC+ot6DhzFL37xT7jpxrskBmJ0gDu+YgwEAYSbXivsZo+BgdC6A6x+6VYG5VwYbgZC/1YQITsrujGyOSn+pGWPGTjH+AeCALIMjGVgGid3rjEJfjSggkp32rSpWLx4MbZv3y6G54KLVkrqJftW8Np79uzEjJkzJfNg165diET9wkCw10VdNFQAEI8+8gL6eyfw2Wef4fLLrsHUjmbs2dWDX73wBBLJQAFAHDl4BId6jmDj5newZPFpOG/Z2QIgJDbEoYwFXTuNslRm9W97h2crbztmQhesmSc2zCqm6PE9NdYKIDgjDCbkXNsAwu8LCIDI5gcxc+ZsARB0YXR1deGd9e8IgLjpppuw5PSlEgNBAJFN+gRAsCgWXRiJibgAiGRqQhgI9sHw+XPC5BBAMDhVGQijKNUH7g0gZCeeSTq9TZzaBOxkGqkTgJBKZUx8Cz1jLJrmD8r73HXzPwEEv0cAF2M/suZ7yFgIq3GCO5hqAKIWZe82grr+OMdj40Po6z2KsZFhqRWRz5hA51SWrdiT8l9YFqfpnFkz7K9hJElZFpUBHYvCmDhNzAz4KsYrqLIv1wdDP6/mwrDH1wYPhZ2sVeL+RAGErWeOFUBUO750V12+8mU5m6Pjr8Bfr+e1WSsA3irsWC2yVSuQqHTftdjR8uugtI5IJcBnA4wCWOSOjptfyibduqGgFP0jAwGu9a8ARC3TcwLHSPaFacvty/vQf2QA99///+AbX/8BwvWRAgMhvTAcBkIoUQcFFxSJs0MxioeBbBo4WRoDYY7X2hCsHVEKIESAHKNhkEUxw6ASgLDBA+9PAQR7YbBVeW/vUaxbt14yBg4dOiQuCqGxI2anqv+nT++SWhEEGSwkRX/5aaedJsCDMQ+sAUHAQVfI3r17Ea4LoLWlTehwAohAOCAxEGtWP4exkRw++ugjXHXl19Da1ogD+/oFQNCF0T2jFTfdeBt6DvWgd6Af699Zh1MXLsB5y5aLP1sk33E1aKc5HVM+q+yqCdisRmD2AtNdOQNSFTjo50zftEGFKi+ek0ylnLgLQ23bAIJ+9e0f7ocvMIru7pkCIAh0CKY2rNsgxbnYR2TxktMwMj5SABCPPvaAFGtSANHYFBQGgjEQmWSCPb2EyTl18VzMmj1D2pkXDZrTlc9hIOhGUgaCzyNznZoo9r6QYhZ+AQCMS5F0VZbnduJj3AaS9R/UsLDrqQIW48oISyfSL8PLawcn4A9Z9PSQhTiKXDZVZCFyppdJwZ2RMrEQytTRZWXWmumW694t6jhJpJIDsFjnxR4/vScBYa6KWwpsawUQNjiwfz9WBqKcAXKzE5WOqwYWJm14rPGrxIyUkyPVpQLonHG0jb8bnNjH1wISajmmVlDifgava9v35x73yWMwudGffYxbLiYBEWnmZmSULoxwNCIAIhyNmVb0XwGI37L6cgGIiZEEHn/8v+OaVd9ELgAkRlkmNy67cwZRkh61GQgbQGghKTsGgiGy7iyMcgCiIBwWgGC8uC3cBkQYRaiKr8R9wRbXDoBgkNno6AhGRsxu+M033xSjuGnTJgS5o2fLVycLQ9PfWlubsXz5cgmsZBDlsmXniBJmd04GYLL+A6/LJlsEGAQQ7W1TpIKhHURJAJFNR7Bp00ZcdeW1aGtvQM/hMTz73KPCQBBA3HzT74EMxODIMNZtWIv5c+eIC4P7FwketgAEx0YDKfncheJXgWKUukbRc4zUlUEwZmIgioaCDISOnTIQerwNIDiOmYmsuDAYA0HD/PFHBxAMx9HZOV0ABGE/Qdn6teuFgbj11lsLAEJjIB57/EEBEN//3g8xER9HU3OowEDQhREM+RCrCwqAmD1npjAQClJZltr8bp6JMRA2gKA88n0yHJRRPmsoyE6cEUnXZDZJASBIaeOie0SMnBOwJorQMZT8Pn7GOf0yAQgvxczslsHBfhztOWJSVdn62wl2NjUgfAIkcmkyh4Y9FEDl9IhghVXj9nH6j1guHd3VuQGErnldr6yNouWsdayPB0DYxqKw6K123e7PvQz9sQKISQbJAUxeWrcasLBBua4vr+vb19a16gb0CqBtcGfLsb5fKzg42ce5n8ENFMoxMu5x1VLV5YBGpTmXz1imnxtSf16Cz2Nkguvq4Gf3XSaxMw26wquW+TmR80/Uen/5XRhOGqe6MHLJPN5662EsO/tKjCbGkY6zSM3EJABh71gKfikPF4YCCJtqP1kAwqb51HWhYEJiIOJxkIFgDMP555+PTz/9DC+99BJ27tiBRDIprIIvny1ULTT9L7Lix2d8BF0cl19+pQTjLViwQPzqe/fulhTPefPmSWOs5vYGARCku8OsJREJShDlw2t+hYCvEW+99Qauvup6tE9pRH9vAr94ejXiEz5xYdx6y9dxcN9BofvXbViPubNnCYDgjo7pkdrhUBvFqF/fBhCsNqlBcO5KlFJkyqq6WFBKAZPRwbEqpOtJ74ygUN7GyJhdKeWBQZTMwqC/nAAiFJlAR0dXAUDMmjUL695eVwAQpy1dIgwExzM9kYcNIOjCUAaCLgwWkWKXTwUQ8+bPliyMomJVtsQYdTeAMGAxKcXACDLoggj4Q+JSIoDQGAZlqNhTQgygA6I0BkIMqAMgNK0xFqtDwB+tqAOqKeZqCqoWBVNkY4pgUeePtVt8bOfd14OhgX5hdggUeI6pJuq4HMWFYYCZlHp3UmXzORPwrOye/bvu6hQwKANREUBYQExBqX28jocGUdKF4QUcCuN2nACi3LhXAyFqpMvNSznQouPH81TXVZMNL5Ch1y8HIJShOFYA4QYileSulvuuBiDs76s0F24AMRlgFAvd2Z+pTBFASDEzXw7hYAj1DU0mVdvHQnl8+ysAUYuOOf5jCt2GjLtgqL8Phw/sRV00goAvj4l00Zeq8Q+6W5dJdChQQ6cXe7MrhS6C5CiBUkViqCulKEt2DlaOOil6Vf7mp9lB6qtgGBzFqAs5lUgJAJiQVuQp8ZOzCNRzzz2HHTs+x/69+xykSndLCMFAWFAsjdBtt92CF154Saokkp7v7OwUP//69eslfXPOnFnSy+HwkYPSS4EZBNEY/ewhRCMx1DXUY81Dv0Q4MAVvrn0DV1x2Pbq6O3D40ACe+eVqxMfTmDFzGm684TYcPLQXmYkIfrP2V5g1azbOO/diZPOjEkks5IufLiHGQBQbYnGsRDkH/YhFokhnjVHkYGpshBhEnsPAIlfDLK2yIPUErF4RBCDc3WuMgATjJZPw+xgjwtoDeWx5fwemTG1FUwt390AoZGIg3n57LZ577nl8/etfF3DFdt2BcEh6iDyy5n7pf/HD7/8xhoYH0dRIeiWHbMYvQKO5pQEBX1YqUS5cMFcMnQ1Qze8G7LDrJJ+NdThk55zPiEEMOQyLGAB/ELF6kzVCgGArd/t3Vfb8qaBBARX/rq9vgD9gSmKXe9WqbMsdVw1g2OPgdQ8UkVAgIGC5t+cIRseG4fcRLKSRTCWQTokQFdp7azClAgkp9e2sJ9t4FQyhEywhgMUVjMv3lPViJLy8CnE7k+Ml1Di7AUi1vz0Nh75pAQz3cfb32fqiYHxcA1qigzxqgFT73Db6+t3KZtkGVT8rguSiPnPLg32MZiRxnWpFVaMkJr8mrx9vCXYzBW7dWk4+veTZ69hq8qvtvL2AmY6T/dP9niG/AhLbJG7k+saSrsW1rs+Ki/x3+OGXn4FwBifHttB+Pw7s340AssikTOnfeMrk2YsLwwmgLNLL/kLBHQMYHFAgRq/YA0MNXvFnsZufl89PC0mZXWEpWDAGwOxQ+ZLKiQ4tqzSsGMA0/b9J5DNZDAz0YyIRFz/5F198IQbq5RdfMtfwM2AuKgZ7IjGO2bNPwemnL8F777ESZUxae7MnAoMhGRfBypR9fUel+RKBBcEH/ffS/Cock++ob2zA6gefhT/fgvXvrMV5516CWbNmoK93FE898yDGx1JSeZEAYv9hAyDeXvd8AUDkMCb3w5gU07SoFEDwuWW8gwZ9syqgoeMNyFAj6AsGJHiuOBdGqTMGQq/BOhp2Gh938wLsnB1sLpuFDxGEw34pAU4AMbWjDY3NQTFO4VAQ3d3d+PVv3savfvUCbr/9dslQSSZNXAJbY69e83M0NTfgD7/3RxgeGUJjg8mUyKR9GE+Mo7GpDn5kpJkWAYTuoG2lwjlTAMF7I4Dg51mnzgF3H/qyAUTBsFllz1V2+NMGDLzeiQKIWhVWNcVaq84iKyB0EftjjI7gaG8PkokxU0xLXI66Pkz2kFSozJj3eA+m6maxloht6AQg+IzrSwGE2ygXZM0qiW6v99JNQ3E3aRvxcgDCbTi8AIF2BbXHS+XG/dPrmErvVTNq1eZI11GpHBfbW7sBh/t5VUaKrJDZDBC0EUCY69tF10rvyL5+rXKpV6h2vPvzakC4/FhNbsZmz7PXOrHlRQEEN2719Y1Sot6e92rPUW0Of9eff+kBBJlME8iah8/vQyoxjiOHD2FidEiUfjJjdi8mojshP1MpE+nNySktcGTVF3BABJs5iS/ViuDWdE97gZUsdif5WxaAxUDYFSjLCYYKlwEQCYl/GGe/AEb7+3zo6emRVE1mYTArw5SyDiOZSCNWF8GUKW1oa2vB1KnTMDAwhKVnLsX2jz5CQ0OzuDEOHjwo9SDmzpstdHrQ55cURFagjITr5HqMAP7Xnz2GaKgD6za8jdMWL8PixQsxPJTAk0/dj7HRpDAQN1x/Kw73HkQ6HhYAccops3DuOSvZkaQAIJiWxEWizIKOkw0gmKooQCxvFEzh2GDAxGIWlLuZB1U5CiwUEPI8KULkxAVo6XIyEKEQfek5bN2yU6pF1jf6kUpmEYtGBEC89eav8fyLL+Fb3/qWxETYAOLhRx5Ac0sjfnDfDzE4NIAYi0E6ACKVTUk7bV8+jTPPOg0L5s8pAAhVnMaoGQDBcs02gCCzxL8VQMj8OwwEdyU2gFDjyONtsMlz3AwEn50MRCA4OYjSvUurpGS85PRElJqXouazSOfTbFpSOgcG+qQuBEWCDcQM8Ne+MaZIGN0efGmhKa9nEllyslBkrTpMlgAE8T9PBgT2OrZ/tzcUtoHwOt7r8wI4tFKZ5T0PF4d9rBcIOZ737HGv1Vi6AYTbGHoBCL03ez6K1zHuHgUQui7KyZ/7+scjd5XOOTkguDYA4Z5/lSdjV3xoqG9CfWOTxGnxvmzd8bsGASfy/V96AMGHy2ayCAQD5qcf6D16CMPs8sedfsh0OeR/rVrHJkhqXNhzQgTJqkVuMr6MseIOWRROoRiNUuoOW+FMtu17VUMohsxB2NWEVRe1HsceDAQQ8fiEBFJSsTJwkkafbgoCCdZ6MAGGpLpNPwz2yrj00ovlvc8/34GOrikCMNrbpuLo0aOIj09gxszpEj/R03MIjfV1mNLZLqCE/vJQJCwNuB74+ZOoi3Tgrd+8hXlzl+Ccc87GyHASTz71cwwPTaCrux033fj76Ok/jORoCGs3PI+ZM0/BOctXOAAiJuSLARCGgbCVsLowSN1ra2XNXimANQdAKMtjwEVQAIQqF76nsRDqulADqzUFAv4YWCGWAOL9975AZ9dUNDQFBEBEwiHDQLz1G7z00iv49h/cIUWeFEAkJjJ49LGHMGVqG+69+3voH+hDJJoT14MvGxQDFokGBUCcc+6ZmD9vthhCVQJFo18EEHyPmTK8dzeAEJsSCIkLwwtAKDjSHbhmCWiPF5uBYC39IF1JzqsaGKj2uT7LiSgU97n2OPEzMocDg/0YGhowriCkkU6mnIJZGjzrk9gQuqSAdLEYmwMq7LWmJbAVQBQUtwtA2DJWshnwcHuoPpG5cmJR7PfKAQgvsOGVpeEGCF4Gv1ZA4H6WcuCj3JzaeslecyoLtYCRWgGEHldJvsoBgkobskrn1HL/leXdKgRkBbCqPLiBlL6vP1kfJxJm2eom2XTxeB3ncgDtZK6/3/a1fvcAooY0Fhlo5sKISyCN/t6jSMZHMTw8iJw/KMFomjaogq9uAzZF0t91sgsTJzsYVwc+V2VKN+I2uxun2ZPDQLgVigqJfp/twlD3BhkIZUsGBwcwNDQoMRHcijF+gTvtp59+Wna1mu/P/gxs533TTTdg/fp3EI8ncPlVl2NwgA25TCvl5uYmHDp0EEuWLMGuXV+gobEe7e2NEv3rQ1CM17TOqVjz0DPw+5rxxhuvYe6cJbjwwvOEgaALo79vRADELTd/A0f6DiExEsS6d14oAAj4JkwKoiR0OlXWXDEQykAoyJAFxTMcsCcBlGSBiO2s4Fa+r2mcuvilHoKVmVEAYZmMAEUCCL+f45bDpo2fSDwHXRi5rA/BgF/iQshAvPLKa/jOXXdKiiv7MzDddWI8JQCC9TXuuvO7YtzCERq2LHJZxlWkJYgSuRQuuHA55s018SW2cTFGP1NgIBRAiLzmDNgQIKUNxYJhTwChCtaWF2XQFEDoWPFvBRBuBWr/XQ00VDr3WABFOUVtmBmyD4ZX4vNMTIwLYB4dHQZ8jBExa5T1UYzPmcG1hlGiD51uKo2F0bWlilHVuwBNDwVvg1q3gfcy+G4DYAMI2zjbgKLcdWT8nJILXqDFVu6VQEQlI+gFII4FRKjM2eOqY1argbMBhGwcAoFCDITtwrDBSjnD9u8JQOgz2MBLn1HHIRyJymaO7matKSIbIJGLXNVKlOXGQ7/7xAHSiUGMLz+AYOydU6VOGpP48jh6+BAy6RTGR4cxOs5GSuZluyIKHR2tmAQt1mPvYCTFRus+ODESAhIKRs0YPS4KBuQx954BjbyGuE5SE1LHQQv/6M7RXpD6nvHxmqhzAgi6WlhMiuAhlUpidHTUMCdsPgTg2WefNS2Jg2Gkkhmplkg7esklK7F16wcCGC657DL09PRidGQEHdOmSTXL5cvPlp4Dhw4dkHTOzi7TTCsQiIlvnm3Af/Sj+xEJteP111/F7FmLsWLFBQIgnn1uDXqODKB7+hTcesvt6OnrQXwYWL/xRSnOtHzZBfAHWBgpLAyExkAQads59cpAiIuIsQ7C5harVRqgAAFwep6ZQwMgSuJYnLRFnWft5EgjShAWDNSJC4PGZ+M7H0u/CjIQBBBkIAggXn/tDbz++pu4++670djcJNQ53TkEEGsevh8dHVMEQDAGggxEJpuSGAipYR+iHz+FFSvPw5zZMwVAuBU3FSWfmUGU/IwMxLEACFu5qmzZzIu65HSsKCfi3grFSjRAJfBgA2hb+dkXqKawjlXdaC8UprvqtSnDlHvWPomPmwJTAhSYHpthTAyzcMg4mt2axkbQ3WP3luG9SHlg5+UGEKoT1KB6AYhyxr+cS8M2zrWACAJs+zj3vVQyBG7jUAlk2PflnqNaAIjqKB2zIigoX+nUPsYY0WLDOK8YCPd91AIWTgR0VJPVSgCpeG/elSjd68cGngoeaC+4cWPsg6R7Z019Iuo98915+POlDIf7nqutx3//AKIGBqHaRFb83JJfCaQMAH1HeyRfnzuZNAtIOeVx1W+sgiETGTJR6gXa3JVZweqWMgmemRjFwjSmcA+7IbJ4jykrTUMWnxgvuE5052g/jxq7AvPgBFVmUiznm0YmncbA4ADIQpB1kBS2TBLDA4NSF4KBfvQPS0U+MKUziBUrLsRHH30sAWjLzj4Xu3fvFh8z+19Mn96NbC6J3bt3SupQQ1OL9Llg6lB9fbsAioamevz93/4EDXWdwkDMmL4AF198EeLjWTz73GocPNCLGTM7cPNNX0ffYB/GBnPYsOllzJhxCs5ZtgK+QFx2lVwJrAdBF4YNIHS8GUQpAM1pukUAoYqZhjCTz0mMhtLyOm/shWGjel5PqjU6ZYtN/YBiWWQFELwnMhCMgYjVE3j6hYFgpgoBxJtv/hr33HOPGN5UxgCIRDwtQZRkIO78zj0YGR0WAME5SKdMATNlIC659EKcMrNbAIS6tFRxEEDwdwIIvgjUBAjk0vI3YyAKM8l19wAAIABJREFUsRwOAyGAyiX8Cjw1+FbjRTSq3WYgmIYaCjNgw7zKgYda3rfPr6a0yq1XbwNnAIDIixNUzLkkY0PAPNDfi2Qy7gSbpoVtoGuHAJUujFzeuCZtEG6D9IClfxRAFMp/S+aPqZ9h35ut7MuBCjc4KAc0bEDgBpViYC0GwuseTgRA1AIMKgEL93er/nQDHvsa9ubLlgMFEHxPGQizRopBlF73Ww1E1HrOscqs13N4X6M8gLCP533aui0SCYvujtU1mTg8llCToGDKohFa2XRUARAnZDtPwsnVAMqJMxC/bQCRz0v1wR/96EfScfKCCy7A4MBRJJITSE4kkE6OF7IwSl0FJlDFh5BRHk7fBptZkN2cwzooY1Ey5k4wlp7Dz2SRWc207EJSNlouuk1MYRz9X1CGWVLuWVGiZB+OHu2R3TQBCrMtNr+zEWywRSEksmd7Z8ZAtLe3gi29165dj4ULT0V31ywBUDSG3EWzJsbhI/uFGm5oqEdr+xREYyF0dc5Ax7SZMlZ1DTH8f//yMEKBZvz6rbcwbepsXH7FJUgn/XjmudXYt/ewtPe+7tqb0TfULwDinc2vYObMWQIgAiH2dzAAgiV/ygEIf8An1D3HWNo8i2EwFSpFyeS4gAw4UAMmSseJS+F4KgAzRscgeKXzlfVhFobPx/sICoAgA0EAIS6bXA7TT5mJN994C7/5zVrce++94rqgC4MGOJHICAPR1TUN3/mDu4WBoAuDDATjNfmE4QgbjKRAADFzRpdQ7rr7UrCkAIKdURVA8Cevw2MJIBQABSwAUS6I8kQAxLGyEJXAx7HqoMkKR9P4GETrVPXz5Yy7wZ/HSP8ghkcGEJ8YQTabEpAc9IdEVrjUcnmnUiezMxz/sY4N742qWZ8361E62R1MaRt8t/G3gYVtNL3ARDlA4r6+Ow3cC4jY57iNkj3+7u+sZW7cYMCWWxtA6PvlduW2bvMCJTaA4BrmGhWWMWcqqXqd45Y79/NUAgVuAHAsAMI9xpW/xzszR2XRdnHpJpWbKeoW1mkJR+qckvRG75m6cQ4TQbfnCZair0UGTuSYEwcQboAwact0IrdX/Vx6oz/58APceP21mNHZjX/8p/+O+QsWYGQ8LjEDqYm4GFA1JllHYPngiqj5LbLLFbdE0SXBCWWrZJsdoGBwN89gPlkUdJtMkmyr1LJTaVEFyvwsluTVUwvpnJKiZnaLJv10AkNDw+jvN/UDsumkFJZav36tINRQKCaLURckUzPZhXPPnj0S59A9faYIJKtWspoiO3zG42Pid6PRbWluxqKF89HaMlXAFNmJxpZG/OxnD6MuNh2vvfkKprR346orr5G2yy+++Dz27tmB7u4ZuPnmWzE4OoSB/nFs2rwOp8zoxvnnrRRFH45mgXxEyjqbcXSaQznuBgUKBBjGDWPGU2l5iYGwAlRVmZhFaFghUtqsI83jjDIy4yrAImOuRRkgsKJbKRSKYsOG99HR0SmluRPJUQTDYXR2deCt19Zh3drXcd/dfwIEk8jngojGWJ8AWP3wjzFz+mzc853vY2jkMIIhMgdBZLIJpJI5BIJ5+JHG1ddcgq7OqTLe/K+KR5+DzzA4MCD32tTUIPdJoMK/gyHjxsnm8oiE6xGN1guTRYbCvUh1nDT2g2Oiu27d6VAeCDYjUdPqXV8qh27l7FaSbiVqX1+/X41PJQVbTcGognXfY2G+g1GMDPVhYPAwJuLDErwqCb8+rkEW2mIcSnEXy/FSd448q9PFU90bdvMxujv4st0RtuGRe7eYRzFyTlaQbejV+NkAww027GNsYykdfZ1X8ZrF8sh5X2mFzcnfWyxkZc+pHmeaPXrXaTByadaPAgN7vsznpWXC3d9R7Dbr7crwkl17rnX+K8lfdStgjrCvUfy9tM6EDZC8xsVeH2aezLq01489f1IPhpsfp2uwZAxpVplzUsBHGOsHK56GQn5E6VoMRBGJ0nVRTIut9Tm97qfcudXWX7nz7HVwLPfl/r7qDMS/MYBwCxqDJ59/7pf4X/7yz9EQiQnz8A//+I9YeuaZiLM1cJxlrI0bQ4y0QyVzUNTYqNJ1AwgNUNPjbMXJwEzZDbuCoIwkW8VtnAVoC6ZXOmc5ADE2NuLEQQxLZsBAXx8+/vgj6E5WOzgqZc5aD8zUYLome2CQnqch4fOzRTSfNRoNFwzOotMWo2vaVIRDdRITwM6SLe0teOihX6ChfiZefeNltLd14eorVoHZKy+88Cvs2v05ujun46abbsHw+IhkZ2zctBadHVMEQICgIJwWACHgxemUqfeoi824JozBt1kcReo2mNCFb441i7oSgGCqn7h70mmJDaExDgTCWLt2swCItvYmpNLj0jKXAOLNV9di7duv4d57/hSBUArIhwRATEz48NCaH2FG9yzcdcd9GB49Anq90llmdaSQzfgkUyASAq5adTGmdbRLEST7ZcvP0OCgac3d3ChzwIJVEjejAIpVK8KxYwIQHEdlYjg+ShGTnQpH6j0VoA1u3ArCSxG7AQTPUeBSScFUU2CVPpc1QzdOPouJxAiGBnslMJrxQUaGwvD76MooujCEBHbiHuR94ljHQHo+s4cLQ59HZM7pU1AABCVpxaUB1rZx1+NtY+P1njSHc1xvpcc6GSes1Gmlm5YaL2Pg3Ea/9D6UDvc2VBKQahXicl/LLvTkNvbmWO80xkl62nmGaoapEhitJGflAUjlQlWVZN+AkuIc2/JTHCeTgqwuRN3IaDydsKc5HyJSmt4EsT/w0IO46MJLcfqZZ0nmYLU1cizP7T72RK59LMDBPtb+zuoAYtIMHO/Xep9Xi0D9yX/4I/z6rTcQzPvER/2Nb3wD/9v//lcYGh1BMh6X+g8aPyDXc3xMVIpqrIzdL6YamqBIwz4Ud3pU1KZyoPQsCIUFbdoKRwGEvkcXhg0elM2w/bT8XA1AzmEg+DldFgZAsJtoHD2HD0sL7j17djnfTxATlHRPvnhP7IFBloEsxamnnio1DXh9/k26kK4MXpeFehjvMHP2LNRFw7KT43+fP4sp06bgiSeeR1PjLLz+1qtoa+rApZdeIUGizz33rACIrq7puOmGm9E/PAC2lCAD0dbShBUXXSYAgkY4l+X9ldaA0PFWEKFVG9WXz+ewf3eDC6OEiym02plTwYmySmQglHUiA8EYERLaa9duQmdntzAQ6UwckVgM3Z0deOPVtXh77Wv47t1/IuCHjbKi9UGMj+bw4Op/xqyZc/Gdb30XI2OHJeaBAMJkBwCJxDhaW2K47PIVaG9rpmNCwIEdj8D75v0wmJUpsywnzr8Zp0M6U0EAg3gIIMJhZo4UYz3s1aFAVuXSC0AoA+EGEEYplhY3K8iqB8WvwM02wl6GuJzBOF6FpkrI7IJppAzYGujvkxRP1okwLeyNvKgLi8BRDXIxvqhYbMr97OX0i36/O8jRdB8xtUnc/+333cDB6xzz3mQDbAMNz2Z9JdkkpTvkyfdQ3odsAwBbh9kGQF0M9rOqLOj55YxUNbCgslXNiB+LRZk8n7UBiHJy4AYQ9jOZ9W1irQjWlQnmhsAGcbxGSxODpnN4+umn8E///D/w4kuvonPajAJ7dryGvpp9rHZd+/xqxx7LPBTkKa88X61nH0PMg428y12+2gDReN56y004tG8v6mN1GBsfFeX83K+eFwBBg08AYbsxzCIzDASXr+z+6E9lKITsis3uKhKJmshvhxY3nRGdNsrq3rCYu8IEeDTTMouuCCbUCPC7xDWhPtwsfzfGj/Q73Q2jo2Piuli3bp2ABzUcRmkWS2XzOgzOYx0HNsqim2LhwoXCRvDeiIAVrFDg2ZmT1R4jIQbrsRx2BP5AHlM7p+KZZ14RF8bbb7+Jhvo2rFx5KerqYgUAQRfGddfegKHRIWTSAQEQ9bEILrv06gKAIAPBBaZjynuwMzFMDQszgGpsdawVRJQoU2enZj5zKH/HIOruyHZhcJykwBJpQvElBrFhw3vifmlpbUAyNSbGm/ENb762Dr95+9UCgIAvLP0txkayWPPojzDnlIX49jfuwvDoIQEQKXGRsBiZD2Njw+juasPKi89HS3OduJZ0jnj/Cmp4L2OjwwLy+J/H0CjyHsxxQDAUkYBWushUwboX9vEACNsgewGGcqBCA1J13vRZFBB5Xddey8eqlGzFa+TCtGbn/HGOkwQRwkT0mzboIgfF9F+6LFQWspL2adacAnYbQNlAqJyeqQYgKoEG+9krAQ4bbLivZ9eJ8AIl+uxe1zDvlXYLnjw3xcZ09lorHlcEZPZcF3W3NwPh1udecmKPTzU9f7z2wXYlegEVXWPlwI7N0LhBlu1+Uzca31OXBo+XjVpLm3RF/k//6T9ifHwUfQP9eOTRJxCLNhYKGR7rOvFaw15jVO26tdjgWk2/5/f/NgDE8QqL1w1yt/3N27+O3sOHGFEFNgieSCXxk5/+TyxcfKpU/iP7wLQ83ZHalDJr62uQng0guDCJJG0BtBcBfxcj5tSf0AUsz2YFUWo7bxtAqK/eVmDqt2WaGhUf2zSPx+OYGBsX18HOXV/g1VdfLgQY8lmlRwB9wk4NBD4fXRgshMSW32Qa2CiKKXFqvAm4mEJI1wa/n82z2BKcLoxQMCZ0PBmIX/7yNUTCnVi//m1Ewg24+OLL0NjYgOeffw47d30mRnjV1V9DIs1+BX5xYbAz6JVXfA25XFp28QG/MaY2aNDfFTSw8JVZaBrXYChbu26HvVjMuFtxEFZrb1sZmDoBTIVNSWaOiXIOYOPGLZIt0tgUExcGgRQBxFuvr8fada8LgCB7kkcIdfUhjA5n8NDD/4wFcxfj9t/7A4xPHJXCURNJ0x2Sxm10dAhzZnfh/AuWoamRxWCKoJP3ruCQAZMM7CXAk06fjF3JJhGWYmfGEEZjjH+IOuyDE5RrCb4+o8qyuoeUxuffHEs3A+EFQtxKyItZsAGE22XB76wETKopr3Kf2yDCpL8S4Js0XN4DY09GhpmZ1Cvsmw06ldK3AaUXgCjsorlcrcqe7jFxA4hKMRBuA+M2+G4Q4Q0IzFX02ErtwHmc8cAY5tQNIioBiOIYF10Y5c6vxCRojIAbLJXf0R/DDrMGy+X+HvffmibsdSkv0DxZJidnWbiPUUZaXa50sVF/RaPcDERx9Ggfvn/v93H06GHcfNvN+Ojj7Xho9SOoizVNck/ZMmTm9+SOl3scKq3RkwEuTroL42QPCBXcqquvRHoiLr7RaDiEnr5eXHX1Kvz1//V/Ymx0VLI0TOXJYj8MHUi7UBEBhFmIRmiMETNH6n3b9SNk8C0AUZgcq5R10V1SjBLX3ZDu5nhto6hZIZm7ZtO/gw2GEuNsDpXDL556EgcO7DENtEADYShyBllpGWPeDwWW6ZqMg6AhIQhSOp3XJMBgoKXu+AkgyBwQQDAwLY8M2jva8fzzbyIcmoZNG9cjnw/hyitXoampEa+88hI+/ewjcQNccRXjIpLCQLz73gZpXrbq6uuRySTFCPt9pjuosglq3GwDoeOrAEePsVkLW+jtXRLHze+k4drGT8Y355Mx5TOzVbZJrfULA0EA0dAYFRcGx6uzYyrefGM91m94UwCEP5hELh9ErCGM+EgWD6z+Jyycdyq+cdsdSKaHJDZifIKBq5SnHMbHR7Bg/kycvWwpGhsiJjWNmQTOfYixd3pesBgSAYQaedaQ8FPefHSZRRCJsmYFgavZNSvF7Vbiyq5wvEwZ6CJoodxSJvi+BlF6KQovBeoGEepG0TXgtZPXz9Qo16D3y/p93YaIII0AwpT4JYAwpes59mRvWHCKIEJLmGvbdDWodn0Jvb8SQOHUkLHvveR3d6GnQs8t7+h7twGw5dUGEF7gQcGhfVxtAKIYF+Se53IMhA0gKs2XGmD3vev9y9xUaCGuOs5tDL3Aai1y4z6muj0xLozqx3l/uwaJquvVBszybOrKck5nNhWPYYYbGeTXXn4N/+W//FekU1nMnjMDF6y4EJ/v+Aw/+enP0NQyRfq62DLi1nXHe9+1jmU1vVBtE6DfU+4+v3QAwn2jZBjuu+du7NuzSzo7Jifi0sUxkUzhyaefEmVNBcPdOJVqoaqds+tgnQFdAKbrZtGnqD4uW4keC4DgdRm06XZd2ApMFTJBgxiBDAP/zM6ZzEEunZOaDc+/8EtpCEW1xUll8B6j0NNZE8XPa/Ic7mzptuDvvDbTQGlIKMwKHlRBcvcdCAeEgSD7QADh8+cEQLz8MpmHTmzetB7jY2lce92NaGkxlSm3ffAepk7rwtVXXyNZBNlMEO9v2SjBbtesukGyMGiE1YWhu2SbiSgqeCOCtoIqZGg4PRJs42nThoKQnQWraFnZHQbPaQM1Zp8wCyOTQYGBqG+ICANBt9fUqe144/V12PDOWxJEmQ9MIJc3TcYSY3k8sPofsWj+afi9m78pACIS9WMszqBcjrFPYiAIIJYsnY/6OgMg6DYx8mYUhN4X617QtaT572RgyGIwIJCUJoM6jSFR6nhyqVw+q5uBUDeYjrUbQJRT8tV2cJUMgD6XG0BUAxKVlJL7M1LATq+tgktHx1RceNkkhodHpE5KPD5uAGvQxCfw3inXbqMu69JpxkUmzzZmeu/63MpAFK5hbQjd4MCttN2GoZwR9pobHms2CMVeMF6gg9xaEQx4ZXRMjtEqBWmTYyhK76eYBaKbDns83QDCDUrtTZI9PrUaxlqPK28wjw1AqB4pjlFpU8VJBtNxy5Ix5maEhcsol71HjuKv//qvsWnTewgFI6KrZ8zsxLkXnIvtn2wXF0YgFIM/bxhXrzWhgLJWMHA8x9UKECpdu9IcnVQAcTzCUO0cAoOv33YrDh3Yh2iQhjKOVDaDoeERrFq1Cv/v3/+dGGIaULNLM0pdFToBhAoNAYQdVWwG1+z0dVFp1DQVPP3UGkRZMhGWC0NLFdu7H1tJqSIjaODvLCDF3/lcZCCYB/zYY4+g5+ghCc5jPwwaRqb6SS8AfzECnfdJ3zrbUdO1I6BJClKlBEiRmVBhpbBz9xypJ3hglkJEYiC4I1YAEY10Ycv7mzHQP4qbbrwVLW0t+PWv38Sm999Bx9ROfO1r1wkgUwYinZwQAJHPZxCKZJDPheFzlLmdqqksA8ch6MSd2CDNxEYUo9N1jHjvxdgIMydM4NNz9afMbxby/PIdThZGNuvD5s3bpF5FrC4kaZxNDY3SgOy1V9/Gpo0sJGUARB5hNDZFMdQ3jjWP/hRLTj0dt974jQIDQRcGxSMl3V4nMG/udCxcNAt1MTI+GdklFwCME1QlTBB8AvJ4TDgUQobymMkhGm2QhjpMKzUyr9HzZunaIEqe24nvUAaiHIBgEGXRwExOtau2vpS9Upm1wZAqOC/Zto1yLUqq3DH6/bYrkUaLNR0ILEJOlgLjIQgi2GmWJd0JzEyBHgPI1Pi5AahxBZZmaqi8CdB3KkUWFKhzvNvolzMAbvDiZSwqvufRbKsUAExOIzfX01TQyWmMpfdaTBktva4yLAZg6fi5n1MBhNuw6vzbY2k/py1Px2P4Jhlyj4uo/q4ki7aRtteY3qupeloEpAqICoyEYxvqYqbnTHIiidWrH8LPf/avYneiEVNlkteeO3c2Orqn4Iwzz8Sf/OlfIM/+RR5ZNrbMVFufJzJ29rm1rNFy3/U7BxDHO0gihMks7rrrO/jk449M9brhIVEeC+bPFYP5V//H/y3UOwMRWdmQhZQIEqg2uEvzW+22VSm4F5L3AncWnt+kbLonoKBUrSBHW1EVd8om5Y9VJw1rkC+AB17zw23vSudNCqymY4ofmNtpeRkAxP/sg0EDyxgIBUljY3EJKlXwwO/VmA8J3iNECWYlFgB+lrMOYGoHS1ivQyQ0Bds+2I7Dh3px6623SQrSuvW/xnvvbUZb2xSsuvo65Hw5AR5r165FzjeCqy65Db4Au3Eys8MvhaRMRou5N1uZCyAgA+QoSe42dUHLeLIBl5M2p4GTkhXj7LoUZNjjyt9lbLPmZzozIeCI7oFUehSbN+7HzFltCIcJxJJobmpGR0cbXn7pLWzZth53fecPkcmNSv+MhoYohofieODB+6X89/XXXiNBUPX1dbLLNTnfAYyPDkg58LPOWoTWlnqMjQ8jnUjKsVPaZoubh3UeKJfMcmEgbn9/L/bt34PZc5dKMy+6pjTiW92eErfh9253XGAgnFgdzj/lR8GXBnJFY1RgxUA5W/GK3FrdKsspFFsB22BBjveVBga7wYQNftzGVOfKa325AZN9byX6wuleSMaH8bgEEqyZwnb13DTUxUy9CI4BZSIcjkjtFpaq4vfSWUS9oGPBnxqzMslIOTUZSsbDWX+6/m1jK8PjcmG7d/GUUV0Xqkf0J9+3AUzJ2iiwdqYGCF+6RjRN3HxX+SBHW2fZAF6/x3Yj6rFug2sDMnuuKwEE+3tthsttoMoZtWOxF/ax9hyJ5rQqYRaPK3ZelmfzmaBI6b0m9V0oQ06Dujw3NOwa60cikcIbr76BH//op+jt6UUsVm8y//xG9ri+WeH3kksuwZ//+Z+jfUqrCbR22s2r7XGvkWrPeiKGvxL4qPW6xs06mUEpzP/JDqJ0D0i1AZq0iF1PTSH/j3/1V3j88UfFB9/e2or7vvdd6eq3fft28QH/5V/+hezqxxNs8hRCMplCIpk0Rl9cDKU0nzcSL929FQrAeMVAFHY0xhfP69u+YwUP8r15RuIn5anosyeDQmaAxxDBPrz651IYioyBToqez/vUNDbdqTHT4pRTThHjRgVKQSZ40M/V6PJ6MvEIIBrzm3iPYNQUOWpuwJtvboAv34jPv9iN/fsO4pZbfg9TprRj/YbfYPPmjQIgrr7qGrCQF10f69evFwCx6rLfFwARYmXFnInR4DXtCpM2o6MAwhxTTM8U4+IDQk6evC54WfSu91Sp2cqIaZwcAwII1gqgiyCdGcN7mw9i1pwpiERMnEBDfT2mTGkRAPHBRxtx950/FJaBLcCbmurQ1zuMBx96ABdccB6uueZqxCfG0FgXE8tA9iWRyiObjguAWLJkLg7s34X6+hiaGuolTZYAg8/FAmYHDuzD9o+3YXh4CKfM6pb26h1TFgk7ZJSZQ1trrQEaR8do2YpF5UkUmyg0w1oogOBYaxYIS+XqAvdce1r90UOb2MbCDTwKxqIMgLDl3QYVtiHyAhfllJp97yXr1QFALDBljCg7dVL2jdty/74djmENoj4aQzyZkDRZKQDnJwPmbATyxWJcNNo2gLEBg7k/u0hY6QZCjb8+G+XbDYZshes+3jbItgvDrdCLfxf1ktuY65oxxql810gFPXqfCibcgMVrbry+057XaobIy8Db32Of72UrqtkPr2ewn5NrWBlRLadeuP98sRlgXoCeMZRaA4i6M5VJSb2hoz29+LM/+zMMDg5L99hUKiObMlaVJXhYvHgxLr/yMtx+++0mAytnvpeuVa/ndYOdcuui2vhWAgknA0C4Zdttr0+qC8NLYVQSAF1c5UAH3w+EQ7JDv/POP8CcWTPxxOOPStpmz+EjeGfjeny4ZTu++c1v4owzThelwvLIkt6l0fGSildUGLai9vq9dLKLhaTs90tiHhwAYStRNQDisnDKHifiE3IfvHe6LsgO/OLJX2Db1vfFZ65Bd/ZOQatPKttAcERj1dXVVUjXnC6VKM2L1+exNFiMh2BsCIN76htMH4JguM7Ukmisw7p17yGXqRMAsXPHbqk6yaZTG955Gxs3bhAAcdWVq6RjZlZiCzYKgLj2ytuR941I1TWmhoqSJpXsoFRlInRubQDBBWo/HwFE2Kk0qTIgu6JAaWlr23VhlKUPrAdAA5LLM5jTAIhsLo73Nu/H7LnTwMsQsDU10oVBAPEGtn/yHu6564cYn+iD31eH5uZ69BwdxIMPPoBLLl2JK6+8HImJcTQ0sPxsxgRKZv0YHe7HnLkzEIv68aMf/wOWLlmE8847TzqnBqITGBhgtc4h1NU1YvGpp2Pe3IUC7MQF5fhMySQZRWaerbBWrGZQ+mw2gGBlRY4p35POow5YswGE7nq91pEyELUqE7chZ+Emt2zr/dnv24DiREGEfQ8ZZwcvoJqMooyhMao8bv/eT6UGCs1nLFovyjuRTiEYNoGnLIstrA2DbB23kd6fDUgnPberlka5c7wUvP389nmizxyWzlbM7h2efT5vw55fG5BwDGwDXzyvCCaEmXF2kSoD9ntuQ1bJYFV61nLy5b5f93Fe16wGGkp1sXcVTh1T/VnCDLmy6Ni3gutd1xnHnM0LJc0+ZRjWWDgiQJ7B61zvzz33nOjX5cvOkvYKlLtYnelLQ31Oxowvyp39jCcbEBzv9Wo9zwsAlrx3shmIgmK0laRLampBmnoM6UfuvMhAXHP1lZjS1o6eo0fgy2URCofhz/kQn5iQSWNPhniSwX3mC8dZ5thxQSjt5yXo5QaTqF5ljaDBVvwF5VmBgVAAwZ80dmz8ZViDGD7Ysg1PPfWUZBBQuDXPWK9LoZUURacrqMYG8PPOzg4BCAQKdpoVryENXGLMjjB+TQUQ/J0MBBdBY1M93nlnqwCITz7dgU8/+RzXX3+j1I14Z+NabNiwHq2tBkD4Q0Gkklm8++67SOcGccOqbyOb5w6exZvC0kxLXSYcH0HlTnwD/2YvDKVpJcLeeR6OuWTF5IspngW5CJi68frSXYYG1ymAkMh8+hiFBYgimxvD++8ewOy5LDedF7q7ubEFU6e24qUXX8fHn76Pe+/5Y4yOH2WkAlpbG3Gkpx8PPvggLrv8Elx22SVS+KmpuV6CXSUbIJHDyOgAWlrrseKicwTbxKJBjIyMyJyS2hTlEYvJztf0LjG7VmZbTCQnrB1Qsb5FQXGXiXA3LoycyK+ObyUA4SXXoryr1NovJ/s6F/ZPN2AQ0MC2506Jcf3cvhedx2pGwQv88Dp0oWkjInnUtjGoAAAgAElEQVQeh+3jfVPODh34TFK5x0aGMT46JswDmaForE70A0vBF+5LzjGAQufIrSD1bwOITD0Z2wjax7sNs637bAMmz+G4Iezx8DIsbjBBYl3WrlXOXIGmDTi9QIsBGMWS8TZoKUdNu+XBPS/ldWUxa6WcgT8W3Wuv/XLgxOv59T17fdnjpWyEGVPqMBNvxBflgkHpySTjvkx6MZu5qX7+7LPPsGXLFmleKOUDnDT6FStWYPny5ZjOqsARFiA0gF8KTrHfsMcmodIzHctntQIB9zVrPe93AiDchtZ989UAhK20+KA0VoFQALlUGp98uh1/9zd/Y9IY2QPBH5LiSu1TpuAHP/iBVFOcSJm4AypcBQ6q5Mwi965e5qmELc+GfV+F4KEyDIT6WU0tAAZOppFKJMSoDPT24W//7m8cI1NaJtXO9xcja7Wy5vfTQDGIkrUe2JmTwq5pfjRipNNUOSiAoAuD5+V9ITm2pbUJGzZsQTYdw6effYEPP/gEq1Z9DUuXnoZNm9dj3bq1aGlpxdVXXSsAIpnIYOvWrYgnj+LGa+4QBoJzwnrv2utClWyxxoGJGyGA0LKvWnRKQYS4RxwAoSyDKHt/sWunKnpVwAUw4VSiNP3tiPIDyGRHhYFYsKhbsk04lnXRenR2teGFXxkAcd93/0MBQLS01uHAgaNYvXoNrrr6CqxceRESyTGJqWElRGGFEmyslZSgzOXnnIH2NoI2h3UR419fKBTG1ENtqsVGYuY5tR+DpsMVK3HKszpCZxsAvl8OQAgtanUmpQvDa4daMBYnCCDstawGktdW+dcg4sJ6sD5TEFvJoFTykSuAUAOsnVtpi3V97f//2/vSIMmq68yTWVmVWXv1Ut3QNNBILGKREEYIIYEkJCHLAiHJyPImyzG2vMw47PH2cyL82zETE/aEI+bHjCNGnrFkS1iIRcISArQBkthp1gYamqbpfa09s6py4jv3fu+dvPVevpeVVVBFv4qoqKx8791377n3nvOd9e55Vg7ufwPhNKoRQgBo/5olGRkZlZGxjeoexL5AnIwD9e7odcaTxAJmacAiwUckkMy5EkmAyQppKwTt97bNNBARPxtnCZD+IRix77EAhHsSihBBPZ8FD2SxtrwCK0noxO/IBhB5hZYV+FnPWEWD4+B3+mxUV8YBhtZ5hF3QnTMEq/De11+XiYkpOf/8CzTtHeupVu1VWfMP//APergh+CeUN4DU8847T0bHNsqmTZvUjdxXq6rb0imzbi3BArFc4Z1nXrLok9aGpUOe96S2sxoWiCSGYUFDFoDgRsFfCCowi9npKTlxzEVh/9P/+ar0D+BERVf3AddPnDypgvUrX/mK9PjaCMpkUAXSnIZpN737nBzExjHQ7GnBg2WgiIGwjJXXCATq8w0NJDw1cUKr6h0/fkK+/a1bNf7BWhUIcPAXz9LfzYJJ0IYBAgAcUL4a6JZMFPeiLRtHQRQMH1yld9FlBuB0ynJZNm0ak4cfeVrqs1V5+vnn5cknnpGPfewTcsUVl8ujj/1cfvzjH0UAAu0CQDz77LNy/NReuflTXxIpT0ilB6mTVZn3vj4Fej4QlJsHfwkgHGNzVhGCBQAICAVrXlTQ5P25oCUZX6g9MYgSxZvUElLqkcb8KbVAvOuSs/XMD9AHqb9nbhuXu+64R5574XH5g9//Uw8gqlqtcs+eA/L1f/lnueGGG+S6667RSogIouQhV+XFHpmemZBqrUdP4xwe6tfYCNAXflCNw2JKHnyqHvDhNEllhP6wNQsGAXJDIZIEIJD6i+PIafYGCLUAAu0PDI62WGvCfWaDuLKYSQgWyMjt2l+y1puxi5Aggms4bc+He6kdg0XgNNeAW+9wKy2o9QdBsidPHJS9e16V0ZEhmTp1MspeWWi6YltQFfA+dz7JqIxu2KRgglaI2DoGl1wMXKF9Jmn9FsgmgR87Zjvndr752QI/O/+WHmoF9UHcbM/uhRCAJAkUBfIoy+/5oANkMM27dWgFdjthknRv2Jd2Ai2vsLMgKG1tWAHI+7kPQ7qC7/AeBZD+cEIA/qnJST1OAFACIGJ+oSkXXnCxlCu9WptkZuKI3HrrrbpewHeHRkaVl0LBQpt9VWfVxd7srdaUB2/evFkD25U2Ccd156VDHsG+3LbWHYCwoCD8nPR/xKi86W/fvr2yb+/rGgA4dWpCA9aOHzuuMQXUyI6fOKmxEO+7+gPRplMmogV/HJBoEf4t5adbrRLc5LELo7XefpIFgn0mA8VfAAgwu2pfrx789bWv/bNUVPspy0CtXxoLLo2UFQG5mQEKdNGLO4USi5TuDpjMuSHcuRcu19vGH9DsjRzl3j53wiiyMPAcLBDPPPOyTJ4qyc7nnpMnHn9aPvKR6+Wqq66UJzQr5H4ZHh7RLAzVwhtN2bVrlxw88rK6MMqVqQhAoFKmAj1f8IjCjpsZoIlHpjNlFtdAXwAIxkCwDU2d9ddD7SaaE2iYPgtDC0n1VtXcWG+ckkcffk0uvvQcacyjvPmcDA+OKIC449vfk10vPSV/9Af/WY6ffEOk2SebNo/KK7v3yTe/+a9yww0fl+s+/CFdTzg7xJWxbmo9DgRq9vaV5EPXvl9TQlE5FOuqUoa5sqrzCyaFCpb4W2/g7BLMGfzwqBvhgJMDRA4QWC0yFB76XuPCIE1ZUIzrHTQbHBpriZImzaI91UEQZRJT4VyFzCyaiyBGwgLhVqtf8nkVWUyypJqyC1KFRojiUpq+3Jhz1oS5Wc12qc9NS7XS4wp6aY2QRenpdb5t0lOrwZZEajUIgDF1PQ2PjpogYManOK1fBZFP0VsqlBxYzGLEnI8QQHC9h7xvqUBIPgWT7XHvJ4EAzh3+EiwAODhQkm2BsHMfAiMLNq3AD+mRZCFoBUhLx5cEIOweCUET58YCCfJ5hMvoXlr0VmA9ARm/s64ktT/7BLFecEfWGwsawwQwAJfkAz/9vloRagP9utfxjoH+QXXLVqv90ldxvBf8GRaIRsOdo8RKwNaFuFxh326PLLfNrHWbtS95fcWDKJMYjf0u1GbsQrSbILqvXJL6zKzsevF5GRpAYFpDBvrdQUQaSOZRtWoLzabGGAwODqnpnRuAi8kyN27A1pMz46IkeQEEmFUEdrx50wKI2fqcajyHDx2Qb33rNtkwOiIDtZpUe10kPRzt6CeBgAYGesYEUNHXi/M6PBPFgq+U1GWDH+eiceAC6JlFtXANJa4PHYKvP87CQBAlxjU41C8vvLBHjh6uy3MvvihPPrFTrrvuern66qu0iBQABGgIAKEHGi2U5OWXX5a9bzwnN97wmy0AAj4I9AGMDP2goKSlQc8yiEyHrSlBABDIwuB4XSZHjwIIrgUV1N5nTTAIeoHumoUBGvUh46RHZudOKIC47D3nKYCAhjE2skG2bN0od97+fXlp90754z/8CzlybK8CiPEtG+Tll/bKrbd+QwMoP3Ldh1Srrdbgw3Q1RZAIODF5QkZGB+TKK98rm8fHogwInefFWV8SvayBneg/c+eh/aN0uBMWDjTRjIrPzvUUa0ccsxV4Fe8KcSDT1aaIg70wl2MtLowle8hrQCGjSQML4X7MYiRhkGW4x6xVIgLdHZTvBYDAnpiZndbMK8S1uKqUbt1PnJiQI0cPyOFD+2V2alLO2Douc3WYpUX92FoJVDN7/JrSkucuIBXtgOlDa8TewZqvVQccWO91sTyL/kwWfKawpsDiviSvSBLilp4WEIfAImLIxl/ueGB89ocFnVwjBJfhPNn5dusO42bRKAcg7KF1jofF17MEU9p6Cnl9FoDgdfJ7CwJCoED6hoCF/1s+T8v07MxEZHlx6y/OylN3o1+LM3PYp2Xp7avJjnPf6Q5eLFXkqacfVsuvFovq61MwocpStabWhYE+pxygXP1C06XQI87GuZiR6p4MALP2Vd7rWfOU1s6bByA6LdUd0ss/bxEsBa79m8a4UMcBUdbHjx6TijcX415kZ9gNa9E2A590MqWswXr4qTcaSPuNaiwgUG7BFJqh4Ef0FDRJh1zjY40ZxMf7LECBlq355vMLgnLGsHjAv9/XW5YjR47IfffdpwsKNQHgvgDDUgRccTEQqBOB/7nwI2bj89nJPMD04H/DD/y9w6MjqpmhL8zaIEPUQL/ZhgwMuCOfUUcC8mR0dIO8+so+2f3Sa7L79UPy8C8elQ9/+KMaCLRnzx757ne/KwMDNfnkL39Cyj1V3QSvvfqGvLLnSfnMr9yigYSVUs1Vo/THBcPV7xgvLB2uxgMI0LPoNO6QkcRMwDEtBzgck2M1UGiPrESpoMEcSkYAAU8jgAIOqJqrizzyyBN6SumiNGR+YUbGRjbJ+JZRuevO78vzLzwhf/QHfy0nTu6XUqlXxreMyNPP7JLbvnW7fPbGm+QDV1+px0r3VZ0GOt8QaTQXBQW0Bof65P1X/5Js2bJJtRmkkSIThWfRtWNqSzWmWChYi4FlkFgLAAwog80UWR4p7M5wcaZ5xEBYi4TdB3mZULv72F7aPXZfx6A8rh2B9Esydrr1uJb1e+zl6Choh8bd/c79iKBWrG+anXnmDZQILXI2O61p0ADQr7/+uu61s848U/cITNMAqVbYWtqFmU9YU1iH/f0DCvoBTGsDDmBAiETZHL56pAKMJoEFQW/sonNjoYuUtTpahbQVaBy7BRppwEDHBH6z4I6b5rPhWgv5ruWZedZHKKBse27NJ58WyrapULTy6thtgtON7N5h3RG+F2X98dm148tC+/NN3DrxdXaUh/LcFJwZAFdFQxa9K1HX3ryfCz2EzQl+rA9nkUAw9IgCyA2bNitNy6UeeenlF32dGxccqQXzelw9Hfxa2iPzh4WpEBehY0hwYVi6h0Avz5ykPd/ps52uhaT2sy0QKwQguMDDTnBBhowoWoClpp48OXlqQk3/0fn1Pa1HIVM7cAzPCfAeHMntFxBABIKnevyJldh46jYQF2PBw670vSV3sqYuOr/mWpiet3pwYePazByEuO81gh2x2Epluf++e2Xnzp1qNUABKAbhYCGqJokDs3zlzJjRxtU0LVNG63gXgsNQ1hfxFJs24SQ4uHHcRnNaakkR8NTUpLYN4Yp2evpgosXzY/LC87vl9dcOyGsHjslDD/5crr32w3L11VfLa6+9pilKtVqfBhaiUBFosOeVfQogbv70FxRA9KACYM+s9FRc/QqYCulCIYAoIeXO1zwggLAahmWwFmA4Ld7Nr7VGWE0PAlwFqlprXKloAIjHH98pF110kcwvIsVzTgHElq1jcsftOOOjFUBsHh+Wp3Y+L7ffdod89qbPKIDACZ4AEC72ZFGaPWWZmZrQstcAEIgfoSaN6bZBkGQGdoxJAEGjv03xpyRNy63JhY4AhNUqlquZtBNYWQzK7uVo3QYxEhZEOCHYlGZ0zodj6qAvCsLNzc6ou4hl29Wt5LVICHSNgZqdUQCB+9EePiNKHpwCMVEo5Y6qraAHfdW4j9YyMlEFsL7oDw0kOp6yS6PFL4AEBAz+VqpIHa5E4C6yuFVicIe2yz0ujS/U+Ch4wxgsu8bxDOtM0JVqAR3utRY6rjXOg7OUOAHP75YKrNh1mwwWkitZkm62/0nrOAQY4dkd8XHarbEYSX0hCAAo5TqKC+6BFQCsOgsDLAtqUSn3OD7hs51wdAAVQXw3MT2lawExS0jDxHyNjW10vKxckf0H9kVAAXEkDkS6SrqcV8boaO0Rn64NAKE8LMMC0Q6gZe23ldjj3bbxpgIIEiQNLNiFznuwWN54fZ/UZ52vH+cxwBypG80HWeI5aIN+lUQHFalZvcel1MClgaI9muMLE6i3PMw1XKokfhzTdpYAIlSgVpplKeBRTZJCAOZSLDZkWqA/iNoFg9n90svy3bvuUGsDgmog0KHVILgGQTh4RrWhZutpeWQgEB7YHAwWc/5fV7oZp2bifAC0jYhf3IN3oj3GTgCsTEyc0kUOX526C9St05TR0TF58onn5PChE7Lv0An50Q9/Ih/4wAcF6UjQ4u644w61Vnzs4x+VsdHNKkh3v7xX9sACceMXBfFF5SZSOGfVQoEfuCpY5wFMF3OkCN2bgC2jtoLWncYY06BFG9GJbaUP1xDcBRgrhA+yUbBx6/Mijz/2lFx00cV6hkhT6jI6vFG2nrFBvn3bd2XXi3BhxBaILVtH5PEnnlUAcfONN8lV73uvHsCFgEloDohPmZmry8zUKU3jvOaDV0UAQvupZ6G0VimNNCefrkqmTsbvQKcTKPY7jovP0wLRU4qLdJERYu3wWWuBYJvWN7+STMju27R2w3tYAMoCYevia6BYls/cgADAmse8ItYBaXKo/YBAWe49XS8+c2dmdkqL+qA9AAcUaQNtsFdwWu3+fftkcHhYg9+wTwAkNLDWu0BBT7irVDlo2gqFjuakswJGb3VQoQ6LWsm5SKuDTqjofgbQ8MIIPEUtQz5ImPdzH1jhY78LhX3JaLDMZrK0VytmUFuidS3FlWz5HvsOky0dCdlW/tyaXbEUJCwtpR2+n0qf3ffuHoB/B3BiV5ePWfPuYAIEzj8LA3I9aa0VX0FSAemCUypAf8QbYQ/rfgjOlwHdJiemVS6o5QH8s7emVh38rzRFYOXMpMaP0PoA8ECwyPEQQCjf82mfsICpXMmwQIT7KM8e61boZ/EEez3rXasPICLUkNztJDBhvwMD2rvnNTU/6WCwGCrOagANF2dHWOuA2yTuXTrpTfir+lQT0VoMAAc+cBHuBgQBQggow0bxIH9SJ4OvADQIKOzGQx+h7aMIiWZB9FY0/Q8ugLu/c6e8sGuXCuGBqgMNYGAI2qI5FH/1ufLSSmUYp3VnAExgjC5YD4CgqqlF6ANACZmINcniRM5jx45JubdHAQSeA4CAkEcE8WOPPi1Hjp6SI0cm5Z577pUr3nulXH/99cp4ASBq/X0aFzA4vEEBxKsv7ZXde56Qm2/6opR7UJ0SPuI5KVVqSjHVxjSeo+mqAGIeKjGAIMO0TIRxLDYQjGCOQhBtWM2KawMWCAsg8D0AxMO/eEIuu+wyzQ5ZWASAGFMA8a1/u0t2v/KcAohjx6FVVAUA4pFHn5Q7vn2nfO4zn5NfuuLdarXAvM0vwoWwILP1hgKI0bFBDaJUF4YHmM4CETNYq+U5oABt2qUMUuCDLgSfIYCwYMOZ7BcEAILmUgsguBaRhWHTOtHmagEIu/6jbZ0Sz8B55t7k/yGQqC/U1YUBmgI0IIYJv2qOBqBvOPeFvnseJ9q6mBuYuum6A5DGMeqgM2JYmK2CdpB6Bxco9gwquGIPMnsLbSJvn9kXFAyMO6BFLQINmE/YDH0mEb7HOSmqwXpLA911tE4gSl8tcd7kzeyO+F0mYJMnP5q/tIpE9AtOD2UcxlLh7GYIApo0D4WBW2/tTcxJLgoLREqljCw2jy/YB1oIuC40DsycVeI6HbvAeE0BhoKBOOvHKXkulkzjldRiE7s6sffo/sNagOKHOYXrd3pqVtfC0KhT7BDjUFZeI+rC0r0JXOnPSqLlgXvZWlSj/ivIdIAIFmcNZO8QQCTtMe61LGHeCTDIe2/WO988ALEMIIFHoH0ogPAHFWGxAOkjo6KMg5wg/H12BRmwKxBSUm2gH9aBxoLUBmqKNsFswFAQnKWmSLo0miWZ9Sdcgmhg3o5ZxcexMj6BGofbSM53/9JLu+S+e++VF1/epQwGixJxDgzKgtbDXzwH5od2Fup8jzOtRQIyiodwCJqR+9Q2oE2hPWwCbmgb5DU+Pq4gA4V44MvFNbg5ACAQef7Uk8/LG/sOy+TkvPz7v39fLr3k3ZrKePDgQbn99ttVM0NmwsjwRg30exnxEgogfl3KPYsKICq9DZfZgQOtYNrTfPOS34io51CKSglbIUrrDgGPBRD8zHtgOSH4cBqGZzjqYpjX00y1PxAe8yI//clDcuWVVykwrDdmZPPGcY2BuPWbd8je11+Ur/zeX8iRo3u18NT4lmH5+c8ele985275wue/IO+9/FKRElI0ewSWqfrcosw3F2Ty1HHB6Z7XXne1nHXWmbomFLSVWs8y4OZnf7MARMgYuH7xfejCAF2SAAQtELYtC7gyGUBQ5CaLsaRpSOH3ScLKCh4KlHm4OHzaMjMsIODn5mZkHn7tOZd1oencDXfaLt2N4A3UXHGPA/vOakegAYEB68T+/fvVFYpnUXEVANvOF/sfuyKc1klwbt0VUUClD8x0x7O3FovSNQD/fdmtTffrXHMEGWql0ADg1sPAWjTcZlzlVWnKYFBjweLesiCC4NSd7xv/LFkPvj2O365BC/rS1oVq/OYnXAcAgXbeIzHgY0MsoOScxX8XXPXQ4ERV16DjCw1NpfbW5yhGKraKOEsearpUNE7m8KGjyps1JXNoRMqVPq1a6ixGLgjcWYa928m/B/EQVgkKAbGuJSW1s/jA4qyp8+3xVdvtZucia1+mXc/a/8ttN+I3mXUguo2BSOphRpt2EYKZ7Nu3T+vf0xqggldPy0SpQJeJQEK5zeRy86F1lOGq0KhZZ/bVwkgz09om3AwDtYr09ddk08ZxnXD4zPB+l/IFI1ZctMYJYYd4wZSg4f/ikUfkmZ071TxKgFDTAKw+6R8ckA0jG2R0bFQDGakpcmHowV/exMYgMVQfZHaBAyzOVE+zL98PJunS0EYUQMESA8DE++CDU6aq0eoASrA+lLVyJFI0kX3w7DMvSqPRowDigvMvkk9/+tNy9OhRue222zTbAwBiaBBZBw5AvPLakxGAQHZCb9+8HlmLd9aghfmCNQBl0ODVBxgdpOU2IBlGxEh9jATdRJaZqiANAAQ1FyB7zAMAGMpZg95zjQW5994fybUf+ohaIObq0zK+aVw2bR5RAHHw0B75D7/7Z3Lo8B6tULh5fEgefPBn8r3v3CO33HKLXHbpxVLuWZBKH4T1gtTnQfs5OXn8iAwM9mkdiO3bt6ndQQEOmIU5jtlqejFgitcmt4J1YYRCleu4WwBhAUU7JrEcBmP3p30+6Xs75yFD1H1mAAQCJLkPQHcFELMzCrZxL9JjNeBtxmXYYC0ARGBtM6vCuSYd0OT+UbbuYyuQmYSMIuxXWAXPPPMMBfoQKugrn8NnDQo2vm7lI/7QOE0u0nLuLg6CdIAQsi4FhGC18qZWi4Oe32oABD4TYLjvXdstIMFYKLh+KNw4VgIaAC+7xizI0O99rFHSGuHcJbJw1o/wJZstAFFhSstUS52c+GRh7pX4b2vJdLZh1w+/g1WgtOgAhNZChQLpXb4cK9uFlRg8DVaHkdENcvY5O9QiDMuOzm/VKVfk7Y722NQ+8Nu/x9IgXuewMMZp7O6MFWcBocs6KwaiGwG+nL3bzfsS18iqA4hOAUjQS0wWLAYN9Xc7Hyl+IKDw04PCMubEMIdG3Uu1+mJjXhEm3BiqwfliRmBEx44clW/f+q+qnUzPzqgZEj7TrVvPdMVAxlyOONqHCQzlS6HF4BfgAYwNrpFab5/WG4BFA6h2cGhIRjYgfXCrDPS73GEbreuCxJjHXneC0AeSIQbDgglkZ5A54h4yS60tgcJSmzYqU3XWFMdIQTMACHwGUwaA0LKqUGAqJU1XO3L4lDz4wMOyuNinAOLcc86Tm266STcaAATMiHBhbBjdrBkHL724R3bvfVI+d/Nv6omT0uxVC0Spt6YnEvYDrPmUM/QjKjDl86QtE1Th6zUxHrduGQqZoX4XVI/jXGNj6nwinXNhVmq1qszU63LP938k13/0Y86CUJ+T8c2bNH7h3269U46f2C9f/tKfyP4Du6VaHZRNmwcVQNxz973yhVtukXe960K1ZlT6yjJbB3hrarAqyiQjEPP66z8sGzeNaJyMpsC5IJyIQXMMZOK0QIQb3VbEs4zfClgCiFLTlbKmtQZtcy2BFnRhhEBkNQGEFRDU/kLN077f0oXf87u5+bkIpAMUxHvBZWEwDgimbz3bZa4uc/UZVwsC8RKz7lh7CkytlaHb37k6YEmkZY/gE/sG2ij2/b69r0UAHYWmkCWFvxwj2mParNvHOEHVzbkLtHPaK9czNF2udWc+j9eH+z7WZHXOAOo9QLDrJloXtBAF7g2mRtPCYNcRPzvrSWsQp50Xty7Tgyhdf+Jzaey8pwGG8PskF4W7x5+QGmXgxHVCWo441Rgx8BvH0+FuhsXKteECqfkOVVia2LPTcurESQWJUqnIGWdsU4sTeDPSNN1cuRg0WpZUuQJ4M2emqIJqjnfnmnVWLypDTlHCD5RaAj4ody44c2klyiRB3Ml3awE4ROvoLQUQNoxdd1MyGU+eOKnaCH1guIsAYmHOFQRpZZhusUGoLiDIChkCSJcEAFnwhURm5/Q8gycfeUh2vfCC7D94WIXnxNS0pj7iQB4VAF4DxmeeM4G/WCBAstC2ocGMDLnypps3b5Gh4RHpqw0oaAFGpmaDftL/iu/AnMpNWhxcZDHBAoQUFuycZ4DOL+z6hL+4D4sfQAGMlSWswUzB2ACA4K4BUyaAAKfGWh8cHJaZ6Xn5/vful3J5QO6++3uy7cztcvPNNytQAoBAfj8AxKYNW7S+wa4XXpFX9z4ln//8byuAaC5WpKdSl1LvgB6ePgjrjUfrDkA4sIN4FTJualYtjNKbJ0PXBWmGdFDLlPiZMRA9ghLWs9LfX5Op2VkFEJ/4+A0yNTOt5uwt45tleKSmAOLkqYPypd/6j7LvjZcUQGzcNCA/e+Bn8oMf3Ce/8cXfVAAhpXkp9TRlagYCCsdyH5XG3KxccOG58slPflxq/RWN+IfZWtN1EywQdnx0gZH5OmERR+Vbxm9XfxaAIDMLAYRqZR5Qhxp/0u7qhhnlad/OXQsw9LEMABCIa3LAwZnD3diQAYVsKhjpnH/buSacZUFPRER8BA6nm5nUPaExTgDNuKYFxlwANa1yHD8tenpuyWJTa0xASQBtYQsAACAASURBVIF1ApZFl9I3pHsIvmzsLQoJ7B93YJ87dwaF0FTweC0W78M11JEY6B9Q3sNxAzxY64L2xwcb8x62ZefFhinGbSFrpBRZECxtI4HmAyxpvbDznwQ4ktbiUktBa0EwGyMRggcLOOLPrUGXLB7u3hOfgqriADEm8z7mhSmxHlTGoNBZoFHSHy5b8HDQ+MytZ+ihgyMbN7tgbu/GhYDHZz32HeX4/ZyQ3ohl45iVHqYMAdcSQnDoOnOBoA5MgOeB12LdYW2oDKq6A7ZW6qeb/bpSfWhZR03kUa3ln5LI1KTLBYdA0uDDOQTEuMUGpkOthVq8LlZG5vJYbz9Gt9jmVMBAWE6cPKFIFRYFWBi4CHFNTaA4stqfCqoHJlWrylA2btygwYijYxuiWARcd+ZLG7jkNhwYm/rsTTVMFRIwwS+6lFJedwzPbRz0FfdpMZ055DnP6/v0f38wF82zWozXMzKAGkSpow0ecIXF54qbLMro2JjcddddcvSwyAMPPCCImfjMZ2/W+7/2L99QauFs+82btkqpPC8vPLNbdr/6jNx84xdlcAjpmTXNcljwbgvWgOBmonBBxoZz3cR1KjS4yPuMae61TM4KpqYvVEWGgr8wWXKuF+bm1QoEDaLemJd7f/AT+cD7P+jAmSxKbbBXtm/fIV//2jd0br/0O78uB/fv1UDJoaFh+cUvHpX7779fXRiXXHKJCqg61lRzUY4cPyJTx07I1NRJ+dSv3CBXvf9yteI4Ae1StmyEORkM+8oxWQsZ7qHGSoZrmQI/05SOtqgl0brE/yHoAAYRPR7+uHnAbxzDw3usoGAf0lgA+5N1X9rz1r0YzWEpdtPRdcW/VmA5obPUtG2fmdeqoK4olAPWDkiAX2i1QVg16m5vcc1YTbLXVyrUuaq48tdQLA4cOqg1JSCQwE36Kr0K1jdv3CiD/S6VE/E+CwAU/pRU9FeFFYqvLbr6DNRA8T2FigquSkXvWfSWONKZ1wgCdJn5HE43b3FWkvrtvQsB4IQpnZwr1cjjSY9cKUpXf0hYGQGL2CnNspZuqSLrCW5USMlyn5R9IbRwrZKGUnYgzc1VkiiJi/P5m/QP49biGiDOkhwFWSK4XSW1A8QRT2g6BQpWBszxiRMTOq6BwUEZH98qm7eMy9DwsPT5Q/2QJUb3hHM/tcaggJ4WvHEc8ViWHupn14/dU7RC2f2ME2JD3mZ5WUizlQYIK93eEj6z5gEECkD5My+4EGamJ1sWlWUyFEy66GRByg2/gP2GQUwBNjyEL8oWT05N6ELEgqQGY5leX2+/MhZrfYhSerxpmYvOMan46HBMHiwAVqiGDBMAwvaZ1+GDt7EQaj3RyHx37gWsC+gzzHLOMuEEDY4NR/9gHVGNTZymRLM3XTIw0z69c6f8+EfPCk6Zg7YFwADGcvfddyt9rrnmGjlr27mysDgnu1/aJy+8+ITc9Olfk/7+plR6kDONaPi4oAp9wRYA4B6CKozT+nKTBCkZJ+kAC0bErPzqVdO0d/vIfFN6azAji0xNz8oP739QrvvQR1wU/3xDRjYOyJbxbfIvX/+mzvvNn71RDh/cp4WykO/9058+qEW+bvn8r8rll1+uqb4z9Vk9RRMCZPeu52XbtjMUeOw4b7umCjoaughwaiAh48GcW/N+CBJ4LWQmaQAC86dZJz5glf8PDAxpyV37E9M/Lr5j3xN+ThP+4ffLBRFW+CjIarq1TOAfa3ZLo+9p6g7fHQkV76qI23LWAQJylLymxQ77QQG5dwsqIFuMQb3uQ5+WS4sYioZhn8HdCSXjxLGj+j/OeMG+Gj/zDN132G9RsSmUf593Z3hgnmkJIf9ShcTHU2Hhcq3gPioD6IsD2rG7z+0Dp5mzbfAw8AIAeFpKwONUUfCpkJxvxHSFAkVXsAINVE1dkB5fgbVZqkgZwaGopmbrWAD0AAT7g6rQIXUrmHRmfsZYFnwNBq4lzjUtCPEeabU+cD+R96uyh+yJabiae5TesBKdsXV7dFgaigsqGCi7+AalgTADJj5zx/IgKAEWUJNX8/1hHY2kfW7Bn12n+H5wAIfvJdUBic9QsiAk717Me9/6BxDdVvIMQC0maGryVIR2aR53hIrRbsRgYAY1efcU1mQwMJtRUMdmqTjwCX6VUKtm4FGLxcObLjWlPPocB9BZTc4y1NiSEsdBoI0oDqIxr/58MkiNSPcnD7o0NsesKIzhr0dwGKwUatFoOh8utR9uHlwHI/zH/32n7H/jDQ36QSlrMC0ACDDLj1//Mdmy9SyZq0/Jgf3H5ZnnH5XPfuY3pNqPoM0B6am4CGkywxAc6CIvU+N2+dOgAwEatTDLWEkPjmfOHyAVMiB19cw3NEgWFgjUgjg1MSMP/PTn8qFrrlMAgZiZobFeOWPr2fLVr/6zmsM//6s3y5FDb3j3z7j8+Ec/lQce/In8+q99US688EKZnp6U1994XebmnZvo+NED8uGPXCuf+tQN6r7Ad2BMtBLxMK00xmLHy3WU1wKBd1FYYA6tBYL/9/cPtlgg+A731x1gZn9WiqGEGmk7hmbvVeE+76xq3CcUKlbgxZ8DDda/KLruzd6WcdtUQb6De1V95g2C8XktEsa9hmtwXdqYiQrPUoDLos+tYRVmJ06qRQsgE/uI/ARrg8INAq635qqzYq27dM84LZlzwXoTGBotiAQVALQE3oxHYEwM+nn82BEt/gbrGZQCLeU/MByNqVSOYyBCTRvulQpir8o9eqatFmQruWJMOM0U35cRExAUzuOaxvcVH8sQgZQAtIB/ts5NvB7d9z62YdGlZbt6N7NOwZttaBA1rD2gKXgUU+JRHE8tm4sOTGm8CdLGUYLcF9UjULNg3oJnRw+Xdpm2L7CHQnAernXyNa5JAii0OdA/1JLGbYFWXhDQ7r6V2s/L7Utp1S0Q3QKIYGTNxaZMT7n65mTaSyfYpPHAAmF8znxGtVj4MhtxhoM1c8YajtOa8ROZ3XxkNgUhN0gcWOOyOCjYW0GO622oocbvjgEImR59trScgBGhL6pZ+XgIChtoI/1VJ+AAGhgERrO3ZVJo52//9h/VhVOrVuXss8+SjaNj8ouHH5bjx47JB6+5RrZt3yH1+rQcOTopTzz5kNx4469JbQCZLfD1laS8CH8vTIPOFMi/ZFbY1M60F99D2tqsFKu12E2Be1UrM8VmMAbGimgt+x4X7zI1XZef/+wRueLyX9LgUZh3a8Ml2XbmufL//u83ZG62Lp/93E1y9PBBvX/D2CZ57LEn5Qc/uEe+cMvn5d3vvlQOHHhDTp46rmwNPvHxrSPy+c9/Ts4771yNn8FSYHCam/+4kBQFIRm+BY0h40qyQHAd4zlq0Zwv0BhzSaZIAAFGCguEpVnMpOLjxC3jslrWchlH3udCjS4EEFwLFrxzj7p91WqVsHter/vzGyz4aLnHm9Yj+pjjxlUwavR+Q+OjlCf4+ht0idTnpnSoi5pCinsdwNAy5j69moF8tGTCBQIADiGIdYi2sC/o4oR7EcIez48MDUZF5QgsXfCla7/c61yo1ppFS4WLgyqrBQLl6bWfvk94Rq2OwVkogTyU3hL2ltPaS4ARi7MiOJYe4AFWr6ZLbeQ8WsuB9hEg3l+36zeeg9iCaGO8aFmAghADlB495wjZEiy4h4B0giqb4UL+4s7B8QDAZ61E/Nqf9su9Z/cIP9t9aNc0r3sxE40/6R72JQlAWBcGr+cR+nnuybsHV/O+7DoQq/n2Ttv2NdDpwnAMnLXYlwbguEUcm49oaiOjV6YlLgYhznxw/0dAA+WEjeYcoWmCEtTs9xG5dqE6DdUFTVqtOmTeVshYtGvjOqy2BiaFdE30FwwKAcoAAHhPqdxU/y1+8MzYyKg0FlyKI97DvHYKfHz/93/3T/q8go16Q4PGkN46Mz2tZ0pccunlHkCckid3/kw+9rGbZHQMx3hDo+pRAGGjmenGIEBiMCUL6BBgkI64n2MNBS/oRu0Mn7UIGKOxGUwFjRKlw6tVmZqZlccfe1ouu+RSLSJVKS9KpVqSsdFxuf3b39V5uPmzN8nxo4dUMwBDv++HD8mTTz4ul7zrAqn0NLXa5J49rzq/dm9FPn0jTim9Ctm93vpQ0cJa1CQtMLBCjEwljDbn/WRc8X0OOPJ/rkcLGEIAgf9RJCwPgAgZn9UK223DbhmZBS7RHsOJmV6r5d5IAwAhgIjBuk+l9a5Jt2FbtV3/VWTxooDVOdDjEuL6KtzvWIv80T76WhOMRSIAAqDAnmObtHRwXBT6iwvOBUL3CeKsIPCxvrBXa77UNgEG55tF53AWC4O26ZaIzPNwhZRjqwX6hoJI5BfqAik5K2gEArzywnUG/Q7gQdcjDiqbOCGNmWnd04PDIyJDYzEvNHNGGtX1ADkHdpgZQ5pgvgFgrHJAayjdPSMbxrx1xgUf8pwJxnqU+3yGi8lmQN9dTZsedRlzbPgbrSOOyadZch1H447qaCRruGngn+uE1+nqCtcv6YMgSgvA+H2aHOhUJK72/Vn7f30BCE+tmanJyIfKw1giQnqTHxl1xZjwePARJ1uBgy+TSyG2RCNadMGMEbo06w3EdSBm6SLkcdMWCFgBEfYXpjgyR7t4UYjFmlQbmlZWVTMfBD82HT5Dk8Lfw0cORhYBByScyR2LmC4DPEMm9N/+6//SyPP3vOc9snv3q4LSuahGif6gHPaOHTtkeuaUHDs6IXvfeEmu/dAn5OxzxqVRx8lm83pCKgEJNQUyUd3g3oVC8yt9t6QpYzMsI8Zn3hcKaIAFAj41G4OJ+7FNTs3Js8++IO+68CI9r6O5MCcDwwMyODAmt33rTmX4n/zkJ+TIof1KC6R3fevO++XYkQMyPFSVrVtGZPtZZ8js7KSeWPq+q66Sj99wrQINzgGBGMdotS+rgcTfx8DWMjEyu/B53uO0XWdxwD2YLwbZMlAvBBBkSnwmjwsjC0ikMZCQwWaBEAWAPlCYoJ0WtlTrgbdAhG23ggiC/fiueEwuyNXuq0iYedO6HkjlaQxQEd7LSoRUKjjvaFf77wvOWaXEgr/ZORczg8BlKjCWn8BFAt8+2wWoAMBAe2gHWUCkj1pFGq7iJoE6PgOgIP6BpnyeHqlrqxwDCCtodf6QuggrLNKvEUzYmJPZk8ekPj2le7p/YEh6N4xHqZJonwHZtCb0VAcjBYLrFC5UWDRhGoA7hf1q4RPO96cxV3YPADg4S4yPETCAx90X15MBzcjTCLwcMI8zt6yFMAQRbsXEQZJpa9iC/PCeFtASWJZxLwBR2h5fbeFveedqvWvtAwhYMa18biIr41QsVI2FISJYyaFiTHyPr1kfgQYTMawb2aeIkQFYcBEyOFcoJD7dz4KHFs0DAUimyDyFQWj+I5ql8LRCipYVaBgRqNF3uwhugAXmv7OfyH2GhqOouLSoPlqCB/pflSY+uAsb/X/+z6/q+Re/86Uvyz333C/79h+UyclpPTCmXp+Xc7afKROTx+XUyRk9Lvvid10hl156nsgisjAaymTok2UmBpmtc7XMOf9k2aVHcTOSUUfR6B6IOeYRH+BDGtvn6v68BAgknJVQ1kI+PTI5NSs7n3pOtp91liD+a3F+Wraf8w7prQzIv916uwKu7WefIadOHNUsjPPPv1Ae27lPJiePSbV3UbZuHZVtZyK7Zkje/Z5L5YMfvEb6BxzDgqaPvoKJs8+tjM8BQI6dWp+d4xBAWG0k/By7MNxatgAC/9OaBBMuLBB2vZHOzBJpBwKyAIRlPFnaSBqTojUuctP5CPs06wNpFgJqtm8BR7OJujCtAWnWIhgCCIAEC37gYqPVgeEiOq90mfmXOreVWwtIK3Xg3AUoc39bQWP5CNaLrVegJ436vaAAmAc9easl1xXdkhFgQkSAAdCwbiCeA/dPTc24tMRKRS2TVrCyX4gnIG35XQ9ssCVXhRG8prJY1yq96l5EDQnUefHtEghwv+O9Pb56I8Er+Qs1cxukmLR+eLZEdM1bTDjXWCNuPuLMNhX7nk+g3gxBhd1DOr6mK5wXCtLWfsS8Jmn92nvD/od7hzTl3tc96c9YsWsuXCfhe+17svbncvfkSgGKtQ8ggpEuzOMQlJP6LSYIwT4hkVVA+kpxtpQrNzVTmHQTe62DTM625UCB6wBTB8Pr0Ka4KVVD1JoncaAQJ5jtW4FI4GDvIVMlikYdCY7VBW86AADm4rdGVP/fCdSFKEND67/7k+vg88cPNX4IQvhhf/hDVwfhr/7yr+X2u74jL+56RSYmkclRlanJGdm+fYtMTB6V2UkcbT4lI4Pjctl7zpeRwc1S6y9LGWdh+FQ0tE3BhneBuaJKpGM4rQVVuMnImDEmOweM2bAWIdIZACKK4gcdvNaBfv/i549Jf62mFSXLUperP/BROXVqWu6790dOCC/MSH8VEfToa1UOHkeAG8DWfhnqF/ndL39Rzj5nq9aVGBoakAsu3CGVios/AIiwTCr8bAWbBRB2zqntUnOxoCIW/CxlDUG1FEDgGQIKPXLam0lDphummSYxqiwGlSbE8zIg9JUaeQQkvFuA82n/ht9ZmvCapbNWEmvRMFrrhkAD5T63Qo57j4XAUEUV1xUA2rREo/GiLSgRuIdgwioRfD4SekEdAft+zL+6ySpOAybwVJ7mgQTvt+O2LjEs+zIOfZufjw7Sw71OeLt2rLBqobN3wfrcC2nCZIeMlIVZ0S5VemWhVNGzhPBj16mde/BXrnXLx/iMrZPC97eueXuwHN1HJvic7zZnSrQ875VF1zYqBzsQhR/wFgDEpD0bj6F1fFnr2gKBpHa5XglwUPHSKhpJPMO+MwukJO3hrD6v5vX1ASCMFQJBlNAkNUARhcIWHJAgU6F2FjILS0TLlCJQ4S0LVmBFyN8EXtnNbDWoWPA7ZmCvJT0T9ifacN50aRmK3fjRwgwsHNRMwJTob2U0M4AEBXWvzz93ArEqUyem5L//3f+QP/zDP5a9r+2Xf//e96XecMdj48TPrWdtkwmc/Dk96U9BLMnI8KBGRA8O9utR4XrmR62m2R/UyEB/Z+moRFkC6CO1FzAWBUJzLs0V/cNfak4wLavlos/RcrDmanCAv6P4C8aGcztmZyakMb8o1dqQ7N13SB57fKfU+qoiTZh6m3LOjnHZvx/m4DGZmIB15qhI85Rs2rhN+vu3SqPRKzNzJ+TYiT0yPj4sf/M3/0UefOincv75O+SSSy+WwVpVx4p0PgZ9cr1ZrZ/rza5DXud6CwUI10DSdYyZIBHt8N0MzOX/AGwAECHjce9amoWxGswkErwe1HMtqvAquxoo1MDt3kjaA+F3ScddtwhC/4AFQisJitK0weh7X6nQCvuWMWQEkZfiSg0Zgi555mz/Eo81yTrMybh82wmy9kI436oK16jOY+BCsHsqfKcFQyGgCa/F72oFCO0AcVL/8o1s6V1sy1prWNa65N0zCVO/3Nct/7kukxzWHYAA0RmEBOZka43HQiuOGm5Fu60mPMvALVggAyRjTwMDIfhgGxaEhCAjZKChtYLvbnVnxLNMbZ99p8bC/625mIwbPlaALk37NOZSNa3WF7UOwut7D8if/Omfyd//3T/IoSMnVPDPTM9KzZfiPnXqhApxxIxA6A8PDypggJsDfaA5F2CC7hJlBqV5Byz6+rUypyvAE6eyDdRcBoF+V3LpqzYepdo/6I5B94eGYQxTE5Ny+PBRLUWMKHlYoeYXSnJyYlbe2H9QyqWm9FVLUutDv+ZESuNSnx+UjRuG5MD+nbKwcFLO3XGJbNxwrrzjvIvkxZeelr2vPy/nveNMufy9l0l/f1Xe//73yfazz9ToewS04WwQajZWowg1ZM63nacQsBIEWkHYKgicJqyBsT4AjibhEECgT7RA2PcQQNhSxcvnMulPhhoZ/6f2CwudBRBc33nAg6NPHNTYDiSEoCH8P03Ad0MTHWtwVsKS/ZzFoA0ASepLllBLAkvhWmo3RsxP23ckaP5Zc0dlKHxv4nsoTIPgziQw0w5A2He2jj+2QOTqT5uUziQ6ZtGf7mK1WCFdTDvqW1oLJRyz1mfGBll/AEJEZqZdWWf4+eFjIrMi2ktizFkMxAIIPm8XBy0C9loIINpdI3Cwf/l8OEf4noKU17h5rPBBW9RE7eayYIKBdxC8SC1DXETdn1bI1ED4MW/95m2yY8f58o7zL9KAw4MHD8v5F1woR48c1CBLPLdl02aZmp7wxapcsNP4lm1RtgnHw9MQcb3emI7cJuiXWhVwrHjZ5cYjiYwmYVzXuA5fLQ5z3NfrtOt5nIHg+437WKmzr7dH/bA4iX3W5/cjCBJZGCNDA3ra3sxcTarVDVKtiUycelUa9QnZce7Fcv47r5TNmzfKs88+Jnv3PS/vv/oKueaaq+WCC94pQ8ODMjo6rEWHsPkBImDxIqNKY9JcJxEo4qFDpuZ/pwACbRG8pAGIkDk7YAnTc3dcKkub57rj3IeAApYbBk+GQNzu0/Bz0p7gd50AiTSmH/dzecclRopJmCYZuC9ZxyGVDycc1pTBs1suJwGlJOGb1mY7jbyTflg+lfRc0n7R7wIAwf0Vt9dapyHkc+G6z/q/E9rkGX8a/aziSl6gVUkteOhSeOfp32rfsy4BxPTUtItQR1DRYuyDo1/SMhq74NKYYZL2YhliCC4ss7OuC3tf+LxlntTC+JfgxoIUjC+Oc4iXgdV+CSDCRWLHzMA/3oMob2RZHDl8OKoRofERzR75+te+KVu2bJOndj4rszN1rdR40UUXaZAlfhnpjep+cB+A3n0Dg+rCgNWBlTw5doxBcTfiG6Cs+ZQrClD0rbenrM/hOunBDBFNA1tAJoLTyPkcNW3Us0dA2sx0XSan6wqQ+gdwyFdTZmaQGz8qvT1jcvjYjPQPjcjGjTU5dOAFqVUrcvm7UWXzXbLz6Z/JgYN75Kztm+U//clXtFwxUll7EUOD3xLSNuf1O4ce4pgU9IMmV86hnXdaWthf3kOGYtdRyGDjIErnoiNQVL+u+R/veCstEHbtcZx2XHpehY9ZSdp/7cBAXhDRDnzYPiXdF7pI8jLcGDgtre7Y+s7Wsx+S9mred2aBoW7a6eTZJEtCGqBOEthJyo4VuBaM2LM2UkFIRueT+hsClU7GH675PG1pAGpPn7S4LwoAsVyyL/85LSQ1jYOSFpSZ41AlpgfZhYfPbYOI/M1J4IGMhoygHeNLY4AUJPavZWD8nn2kZYJjoACxGp0VRBxfHO28NHgTz+LgH825RsEYH1SFvxC2cAEc2PuagoWHHvq5zDcQJFaRw4ePyeTEtExMTMmnbvyM7N27Vyvu4f1zM7PaHiwScIucmDrlcsaRuuXdExyngqZ5f5iYr87pNhuLS/VIX8UFk6H2vmUijDNAkAsFNa5r0RuvkVOoHjx4VPsOj+rAYEUa8w5g4mCzE0dFBkbGpNpflfmFCZmbOSqjw0PyK5/6nOzbd1IeePAuedfF75Df/8qX5YIL36F9wQFLOOegfwCxFA7g4KC0SNsou+qbpCcZiJ1rggQLKCyAsL7eJICRNwYCNAizMOL+tJ62mLTr0pgr701a+2m7N6KPP1xI3TANd9iddcklAY0878sCIGkCNonh2zkLn0t6j92HoVIS0jAELXnonjUPeWiePP78FpbkPrSmOeYFD+2EdhKASBLCaaAkqw/t6G3X6PKl0NIn08bL92lsXqVaAIiVJHrHbbGQlD/oCgACFgimKlKDtcFr4cJMY4hJQKId8+S1NKZmr1OIJAEI0oAAgpuLqWH2ehKAoEXCCqoWINXjgAOu8+RACySacw15+OFH5Z57fqBA4vjxk+48D3+IzesHjmhVOFxDG6rx1lxKI4T0kZPHNI8dgpcWAtYpUOGGapVhaqbJ00bkd0t/UWXSF4xS/2EzPh4ZZ5JgrvtrrjgLXBwvvvyS9FYGZXR4gwwP1uTUxGHNGsFpqLXakNTKm6Wn1if1Js5BOC79fU254B3vlMWFiux6+TXZfvaI/OVf/als2brJnVuipXErWqgGpatpgYALowW0eUtEkvDgPIUWCM5/py4MG08RujBogQj74cDK6gdRhqCBY8df9BUAIgTHoUC3fbf7iYCrHTDIAjihMM+63+5R+17bFwt0s9pLmpd2fC9pPXXMJ1seyLKApMcIJAn1tO/s91kav6VfuPdDmucBX+3aSKPdcgHbkvZSYkSidWH4BFwYLsW+uxldS0+vDxcGKeazMWZnnFkUKYqcFG7wLPSfteFDIZ82WWkAIvzevo9CPvyO77TM2AYS2usYZxJACpE1/lctvhzXJ1DB5UEYFrIDKaggV9fTBuHeOHToiPzi54/I7t27FRRs23a2Hhw1PT0lRw4f0+u4DymQeiIeYhb8D0v2wnUA8KAxC/6wIg3u9OeEUIAq+PHH4eqG9n0lM9L7Si4lS9NafeoZxjbjC2lVB/qlIv0yMjSmAOLgoVf1kK+Rsc0ipT7pXeyTxZ5FKVdL0tu3KF/+rd/QQjl3fue70j84JO+94t1y9dVXyuBQTfr7qlKpuPLfAwP9WoYYZ02gb729zmpCtxGzRhDIa5mnDaK082Q12JUGEKtpgchiVknAG2OlBQUAwgLodgI6vGZplrUPs/oZsZCEFOukMaQJJbvP2gGc5QjGvGOw94WAq9M2sgBOlqBt9zzpk2ZJsPtmOVaFcKxZfc17fx4ZEc0vAyPTCG+yXMDL1M1u4j46na+1dv/6ABBM4/R/G3V3fC8yAuD/TdK+8zAcCzrCDZ/UZp6F1Y5ZJgEIy9gs+LBmXzsWCyDIcJPAE4EUYgusuRxZBbjGeg0np9zR6PhBLryLI+lR4Q83x+SJk/LKK6/IwQOHZd++fTI3h6ORF2RgYFCPMj908Jjex1K/WovCuyPUgiB9Ufe5wVUj1dRYxEU0oqI6HI8Ci3LZxWj0OdcMflEIxwGeb7SzaQAAFBtJREFUOT2NU4Mwqz2yZdN26a8MysH9r0u5Z05uvOmXtT7FQw89Loff2Ctziw0ZHq3JuTu2ye/97m/Lpg0bNJ5DqxCWkAnv6i0AQCzCAlHu1bVVqQCsuUOQEIwImqHvUfAp3BjN+ZYodgsg3owYCNDKpnFyLaxUEGUehmVBOz9j/epZLfNzLXVRwv1hhYjdC3mFQZ49mWbhCMeWBoZSZYN31dgxhAI9BPZLxpuVZplnAoJ7WmiXkqbZDuC09DEjCyPJmhDSI+0e7UOKJS9pXeQlRTjfWRYRu+7yviMEEEnrUN/rx6f7Qlz57TIqdimzC0qYdPryNXD/+gAQllBNF6lPU27oS86iaTjRacwl7b4k60EWI6JgTPtrNS0yWAoiG1gZbnrLuNuNuwVAsLJbqaQV62ZnXaogtcawzZKPnbDZBXgXq1/ON1y6oTse3R0cxKN3ESOBIk48ZAjf8xAdZpmUxFkYCIzsX3x2J23iaN6qFneCOwUBjQjchCB/9NFH9ffYsaP6/nN3nC1//ud/LtvPPMPFaUy5k1sBGBQ0eH88T0hkwaoen/kRzoUGP1VcJUgb96DWHRQx8gyW64J0ottBYU9CBU66nsJ54/stgGTQJO6lq4hgBmAnPOXRrpM8AjZrz3RyHe9DfzG/mHdkYdh1n7etaB6AgNv8sJBbXoGzXHpwfzCYN0m7TuxmABBWU5jZebfrOIk2nWr87awIYftZ4C/ruqVj1r1Z1/Out27vC4EjaWKVRvIEy4/Xuztj/QEIEanP1SMAES6gLAaRF0BYppe0SNu9J+matS6EQCIEMfQZh9qaFURsI88GIkDAM2SAaMsVmIpPkwx91U4YxqfpWabEe1HIi+0m9Y8lrEOhlqSJJm1iuC2sK8DSEX3o661pMCcEa7XWq24VCHykX+K5DRtHtVnmYxP4OGDg4ivwGQDC0gnvIa0sgOAYCSAwfj5HoWK1Tq1V0iGA4Ltt6fOwkFQIIFqYkick+2OZWSfMOQ9TtWO1nwkgYKFpB7pDQbekfxkaugUQeUBEu/3fbrykJdcE3VlZ/AYAs90ezbN/2wKoIE2403d1e3/4fNZ4sq6HY+30/jxrtpM9kDm/KS+069ruC/Kh6LF1Hg+xLgEEXBj0QYfzlzXhnQCIThdjUl9CocJ7QgGaKJxZRzto2N6bZ4OFgpHgA8KWp5Xa/ljUjPiH8B0W4FimTcFnv2vUWwvV2Lb1Ph9DYOlihzvvCwmFGnsEJBYrWqNhdtbVm1DGjuOIvSbMsytU4AfHIlMjcJs6LqlL+lDwIyODJ46GAMIWMsNzNnYF9+JQrhBAWMCRxDDbAQimcdI9AgsEs5D4HsuckLWUBLLzrJvlrn/0gwBCA51N3EHa/kvbt1HxnZTOdAogOLdsLg8dLF3t/NssnDRaRdUHE8tExiWil0vrcBx5xpN1T7egIg+Q63a8nczfSr2r03ZAR2tBxv/kY0rjdQ4edJ6bPKKyU+q8hffPN1y1Qqth2e5kgYisric9n7Xp0oBMOwARMjMruOjCCMcVgoGsflmhad+H9mFitkeIWyEeg4FWwcp+RQLcaNdJzzPNlMDBukLcBluaZmbpb+MIQpCB5+vzbh3gV6thKoiIz1+A7LLlZLmBNajTH5DkgERsgQi1hyQAofOq5xi6qppJTNMxCSdAyTx4b5LFgG2EAMJZSNx7kgCExmggMIs1o8CYbNyQNuypZ+tKrQQDs35c3zb6CYsQwFs78KDd8haatD3ZKYDIK7zS5iypH0kAgvs6a//RxZUm8Oxas+/ObDfoKO/vVPgnjTfr3SvxjiwenPd6Vl+zZEG3z6euW1M4zs49eVUBIPLO8CrcRwCR1XTW4sl6vtMN3e594TUrgK1gp6ANryf1ZYnGmTAgAoiQCeJ/AAi6GEJGT6BgFzwFm2W+5bKrh2C/s6Cp2WxNI7PjcwGJfdGzvBYCHSt0LarXzyU3Di2GhTSP4EhdCxTCUtTQkhHjYS0Q1tKB92oxLG+BsEePE0AgsjrsN2mtoKHHBYGSjuFY0uaQlgyMh2ZP0j+Kr0BarbdARAAiBAVJgVorGbyV0BasHgQQIehbskTbBPkpjTNiIBik1slezgsyLKCzgj6cy3bvzgJAtIwtR5DneSZJQGYJzbbjSbGkhM90845O53It3m/5qaVFASDWwGzhRE4tJKW18tuX6u1E08gaml0IWe+1bSXdGwrsNOCQ9GzIzLL6TX+t7T8Eq5YD9zUZQiEXmt5I69CCkDQHtq00IBIJ3abLQ7eAyX6m5m0FkW1zoeR97B48uCwSF9fAQFu6MexhWPjshDQrXMaxFpa+rg13sqjLxnASmgACGmYIzthXZRblOJaCwArXrQUiidmmAQi+i88TQKiFYSWBQdaiiiZkaSQ5AASDZUMAEa5nurCS9ulqAYiO9rGZ33DO8vCAcG7T/l9Cl2UIarsO0wR4J4LdrtdOQFfepfN2vy9UDizv0M8rYQF8i4m4Ll0YiwvO/IyfpCyFLJp2sonatZWmPYboMw+AoBC12mwonK1g5rU8Y7EAgkwBdHMpl61HCYcMPwRCltGHyJr3WgFPDSttXGn4z2rqIbiyzIx8FlYIWggg9Cvliv7fWIjjZSgALEBAjEdSDISdD6RwAjwwxiIEEEk0wjv0fSV31gf/t+OyQCNcZ+0AhPWjwgKilpW3CkC0DN6BCQKIJJCfBSCW0CQrzTEjTTGka5790jIkX1CNoNT2L23/2+ez3tft9U7Hl/W+kP5ZIClve2l8pdPns3j7WrmepriqUvE2AQ/KB9djDAQ0LT0nwQet5V00y12s4XN5AELYpzQQYVF+mhaexiTyMDA8a9MP+b64VLbzrdu2QuuD7VcSc+TzFGx2rAQIVmi3jqc1BqIdw0q6hiwSFsVCuwAEeqS4r3fRLDn3AUEN+miBBIpohVkYpFFME3doGQBEy1ooLWqhq3De8D/dDMxCIOOwINBqJHkABOfFulkUQPT6YltvhQUiBUDw+O7WtbDUWrgSMRCd7OtO7lUGKXHJ8jBuJe/+y3pn2nWuozz8rV0bFnC3A6153rNS96QJ2JVq/81ux9Lf8oNwXgoA8WbPTNL7mi7aPYlx202dZ+O+mQs5TTiGAtpq3En9yxpXGuCIFq/Ex2YjiNJqxfgcuh3QHvuEz0lAIc+yCMcfMuB24CEEICHoSeq3BWcMurVgigAUz9K64PrkaOB+XHClqxfhCsBY+tt3kE68x16zYMHOQxogs5kuTDflGAmC0A5dNmvKHNp09SoI8kO62P/D9W2tNUnPhessrxBvtz7z7KdwztleFv/I03bSGsgr6DttP4035Nm/y7mn3Z5eTnud9n+13581hrR1s6b2a9Yg2lxftxYIMthQuGVt6FAA5KXdcjdq1gJOAg/oEwWYfb6dxppnHFZwoX090TQFQIRC0Aps207W+EIBa4VCnj6n3RMCCNKMAiWcLwIIulR4nUBUq1rC5aA/cVAos1QIIJI0inBM7ANdR3bNWdq1a4v9QlsMogytKHg+skasJX+qARBJ8x/OKUED77Vgsd2+C9te7h7Nei5tnpIATsh/stpOWt+dPNPJvd2+q5v9WjxrFI+1tFe7nJh1DSCokYU0SBJqeTda2n1p32cJ0Kz5SQIQVttfSQBhQQGzE6Bo8x0UoGGgJPtjBSPHlTV+KwyS5snSNast+7ylG4VyUjyMBQoUuFZrtQAiBmjOAoH/aYiwFogQENh+W2CTFGGfF0AkWSCS3DBrFUDwCO9OAYSlLVNWs/ZQ3r3dqQDNwwuyLCCd9q3T+1eTNlltF9fzU6BlXgsAkZ9wK3JnSqqYTR/MI3w63ZxJ94ff5XlvkuBLE4ZpFgnLWMPPndDYClsnPF18AIWr6t9eaobC3Wr3eQRDu35ZTa1TGlrNzzLw0Cph+2tLn1uNl5Up6SZwtHUxIe49LuiJJa05Jo4/pIMdVxKN2gEIziuBMeeBbgoLINiOC9TsZAW8Cfd6F6NLk41dZGkAcrkWCDsXyx1VHpAQth3uiyy+knU9q/12Y+u07XbvWi4N8+zz1Wg7Dx9cDm9Zyb4umZ+1tle7HOz6sUAEIAKR3qEFIklbz9p8WRpEt0wqawFnWSCyNnweBmLv4WdaIEIXxpsFINLmJaRXyKz5XBJdLYAI6ZLmwqCmb2stEEA44ed2vCtGFe/+bgCEZXxWwLLPXNfWMkR3SGgFWssAglkYFvDZMdq5tMAW36cV2sraz53yw6z9k3U95A8WQObpa97709rK279O6VLcvwoUeJuBB+Vj6zILA5qhBxCh+ThN4CaBizQNcRWWTkuT7YQfheBKMQyr8VrBRc0bQYI2ur8dgLDMslsLxHJpHAIujo90S7KS4J68Fgj3fJyVQgDhMjXyAQgr5NMAERl/XgDB+0IAsSaPBm46K1YSgEiad4yJgMECvU7XSLfCdLnPt7NiLBcgLLcvndJs1e9fbaHZvgzQW2+de6szo1Z5gtc9gAgFWZbGH2oMndK3242d1j8rANuNIXx/nv4k3RNrubGJ2VonLNhI0hSpVeZ5f6c0TrMkJYFF+/4wdsO+l/70sKhWmgWCZnUALPw4C0XcYjvLyEoDiLAcON4daeirzaA7nTx/P2q1JAUCpwEIa4GwoDBpHaYpCcvs6pLHlrOmQ8tKuzbCtbOc90Wdzpr/tS5gV2rSinbeEgq8LQBESLk0LT7cqGT0SZTvalN3OJVWq04KBExrLk8fk+4h6HLvii0QVsu1jDsEaZZZ5ulDh+RIvT3NcpPU77Bf7bIwQAcbA2GzMEolVynT1XVYaoFIW3sU8lkWiKgAVIRsXUVJG9/DQMkWgMSzL7IEyEoRv8N2YCFsd16NBaChlm6BbDvtPg+QyFIostZv1vV2ZOG67LgNO6fdAoBun+9w3ovbTy8KrB8AEZqCPJNt8ZUmHBi00gI5D9Nqt4RChhZq1VkujFAjy8OcwnssgLDvC7UovivNIrAWtko7eobjse4N9j0ps8ECOmrDtvqjHXfYJukZatHhvGkbacK/GdfdYDtLaL1GgQP7meRiTAJbedavfW617+90TXfan/U2j53So7j/9KLA2wtAJMxdlgaSNN1dM4UcayhN8Fmzb7t+dHrNWhFCAJHE2CnwQutDKAiz6LtatGznCuJ43kwAEQlOU5s7pHkLndsBAA8gWsYRguM1DiBgRbHgNGudpG2ZbtfPcp9f7nM5tn7rLWt9HjseUPHA6USB9QMglkg5f8qhPcZ4pWduJTd3iikxywJhGVnocmkroAwtkphhUsxFmgUCTdl3h31qR/bVYsRZACJ8b7u4CoA2W+KaY7XphbZ8dDRenj9Ba4I5zlrfb69HaCDnIg3XyzoFEFw7OUfd9rblrKWsZ0L3Scf9XEke0fHLiwcKCry1FHh7AAjlUo6QaT7n3GR+MxiCEQ5Jlog82loWY8yyUOAdYZCbBSRJpnmVkzlPCWzRnnMTP/vGLNqkCYTlAAjbVmrQYoJrTUexUutovUZxt1nj2bOcfken629Z71qpuVvWy4uHCgqsHwqsXwBB0BBoZl1pFG8F4wgYbZKAzAOKsgBDuCTbmZezaLiSTDyrrSzAkDSuELy0ox+BFC0QSe9DH6N+0qrwVqyV9cNXIkCfaIXx4wgtah0PL8nCEzaSNU/cf1n3ddy54oGCAm9/CqxvALFEenQ5YW8FEwlM1VawJ8Uf5NXslwjmBHN7WoBpEoBIAxVZAKDLGUl9vF0fkwBEeL9114SVOPn8ErdNSMPVGtzbsd1QUOcV3HZ/vBX78+04F8WYCgqsEAXeXgDCEiUvg1ohQq5IMylumLS2Q4CRKsyTGK8J1AuFa2juTzP/o19rEUCEgj8EZbbftEBgHPbsiiXxJYXwWpEl3tJIHvdMnntWvmdFiwUFCgrkoMD6BxBvNwZjBHtSUOOyhHaK8EOqXZK2bQFFkhWkI9CQJXg7zVPPuL8TywTGHgKIiCCheTxrHDk2W3FLQIG3294tJrigwGlGgfUPIN5uE5bg0mg3xG5LGVsQkfSeTLCw1gXrMgDHigVAvt3WZjGeggIFBQoKGAoUAGKtLYcsjTzsb7cCvNP3rfT7V5v+yxlftzRd7TEV7RcUKChQUGANUKAAEGtgElq60KnA61bYZb2v2/bXGn3D/hRBemt9hor+FRQoKLBGKVAAiLU4MYVQW4uzUvSpoEBBgYICBQUKF0axBgoKFBQoKFBQoKBAQYFuKFBYILqhXvFsQYGCAgUFCgoUFDhNKVAAiNN04othFxQoKFBQoKBAQYFuKFAAiG6oVzxbUKCgQEGBggIFBU5TChQA4jSd+GLYBQUKChQUKChQUKAbChQAohvqFc8WFCgoUFCgoEBBgdOUAgWAOE0nvhh2QYGCAgUFCgoUFOiGAgWA6IZ6xbMFBQoKFBQoKFBQ4DSlQAEgTtOJL4ZdUKCgQEGBggIFBbqhQAEguqFe8WxBgYICBQUKChQUOE0pUACI03Tii2EXFCgoUFCgoEBBgW4oUACIbqhXPFtQoKBAQYGCAgUFTlMKFADiNJ34YtgFBQoKFBQoKFBQoBsKFACiG+oVzxYUKChQUKCgQEGB05QCBYA4TSe+GHZBgYICBQUKChQU6IYCBYDohnrFswUFCgoUFCgoUFDgNKVAASBO04kvhl1QoKBAQYGCAgUFuqFAASC6oV7xbEGBggIFBQoKFBQ4TSlQAIjTdOKLYRcUKChQUKCgQEGBbihQAIhuqFc8W1CgoEBBgYICBQVOUwoUAOI0nfhi2AUFCgoUFCgoUFCgGwoUAKIb6hXPFhQoKFBQoKBAQYHTlAIFgDhNJ74YdkGBggIFBQoKFBTohgIFgOiGesWzBQUKChQUKChQUOA0pcD/BzgvxdJ5YZOC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460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0264"/>
            <a:ext cx="8229600" cy="900791"/>
          </a:xfrm>
        </p:spPr>
        <p:txBody>
          <a:bodyPr>
            <a:noAutofit/>
          </a:bodyPr>
          <a:lstStyle/>
          <a:p>
            <a:r>
              <a:rPr lang="ru-RU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Модуль ИРС-УР «ИКАР» </a:t>
            </a:r>
            <a:r>
              <a:rPr lang="ru-RU" sz="2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к системам </a:t>
            </a:r>
            <a:br>
              <a:rPr lang="ru-RU" sz="2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</a:br>
            <a:r>
              <a:rPr lang="ru-RU" sz="2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обратного осмоса.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228600" y="1828800"/>
            <a:ext cx="4270247" cy="4297680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 marL="0" indent="0" algn="just">
              <a:buNone/>
            </a:pPr>
            <a:r>
              <a:rPr lang="ru-RU" sz="3400" dirty="0" smtClean="0"/>
              <a:t>Установки обратного осмоса рекламируются как наиболее прогрессивные для приготовления питьевой воды «высшего» качества и </a:t>
            </a:r>
            <a:r>
              <a:rPr lang="ru-RU" sz="3400" b="1" dirty="0" smtClean="0"/>
              <a:t>выпускаются миллионными тиражами в месяц. </a:t>
            </a:r>
          </a:p>
          <a:p>
            <a:pPr algn="just"/>
            <a:endParaRPr lang="ru-RU" sz="3400" dirty="0" smtClean="0"/>
          </a:p>
          <a:p>
            <a:pPr marL="0" indent="0" algn="just">
              <a:buNone/>
            </a:pPr>
            <a:r>
              <a:rPr lang="ru-RU" sz="3400" dirty="0" smtClean="0"/>
              <a:t>Однако доказано, что вода после них является: </a:t>
            </a:r>
          </a:p>
          <a:p>
            <a:pPr marL="0" indent="0" algn="just">
              <a:buNone/>
            </a:pPr>
            <a:r>
              <a:rPr lang="ru-RU" sz="3400" dirty="0" smtClean="0"/>
              <a:t>• </a:t>
            </a:r>
            <a:r>
              <a:rPr lang="ru-RU" sz="3400" b="1" dirty="0" smtClean="0"/>
              <a:t>дистиллированной (деминерализованной)</a:t>
            </a:r>
          </a:p>
          <a:p>
            <a:pPr marL="0" indent="0" algn="just">
              <a:buNone/>
            </a:pPr>
            <a:r>
              <a:rPr lang="ru-RU" sz="3400" dirty="0" smtClean="0"/>
              <a:t>•</a:t>
            </a:r>
            <a:r>
              <a:rPr lang="ru-RU" sz="3400" b="1" dirty="0" smtClean="0"/>
              <a:t>«кислой», и её ОВП положительный (+200…+ 400) и рН меньше 6 </a:t>
            </a:r>
          </a:p>
          <a:p>
            <a:pPr algn="just"/>
            <a:endParaRPr lang="ru-RU" sz="3400" dirty="0" smtClean="0"/>
          </a:p>
          <a:p>
            <a:pPr marL="0" indent="0" algn="just">
              <a:buNone/>
            </a:pPr>
            <a:r>
              <a:rPr lang="ru-RU" sz="3400" b="1" u="sng" dirty="0" smtClean="0"/>
              <a:t>Такая вода фактически непригодна для питья. </a:t>
            </a:r>
          </a:p>
          <a:p>
            <a:pPr marL="0" indent="0" algn="just">
              <a:buNone/>
            </a:pPr>
            <a:endParaRPr lang="ru-RU" sz="3400" b="1" u="sng" dirty="0" smtClean="0"/>
          </a:p>
          <a:p>
            <a:pPr marL="0" indent="0" algn="just">
              <a:buNone/>
            </a:pPr>
            <a:r>
              <a:rPr lang="ru-RU" sz="3400" dirty="0" smtClean="0"/>
              <a:t>Модуль </a:t>
            </a:r>
            <a:r>
              <a:rPr lang="ru-RU" sz="3400" dirty="0"/>
              <a:t>“ИКАР” к системам обратного осмоса устранил их принципиальные недостатки. </a:t>
            </a:r>
          </a:p>
          <a:p>
            <a:pPr marL="0" indent="0" algn="just">
              <a:buNone/>
            </a:pPr>
            <a:endParaRPr lang="ru-RU" sz="3400" b="1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5152" y="1828800"/>
            <a:ext cx="4270248" cy="429768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600" u="sng" dirty="0" smtClean="0"/>
              <a:t>Три </a:t>
            </a:r>
            <a:r>
              <a:rPr lang="ru-RU" sz="2600" u="sng" dirty="0"/>
              <a:t>основных российских компонента определили суть нового подхода: </a:t>
            </a:r>
            <a:endParaRPr lang="ru-RU" sz="2600" u="sng" dirty="0" smtClean="0"/>
          </a:p>
          <a:p>
            <a:pPr marL="0" indent="0" algn="just">
              <a:buNone/>
            </a:pPr>
            <a:endParaRPr lang="ru-RU" sz="2600" dirty="0"/>
          </a:p>
          <a:p>
            <a:pPr marL="0" indent="0" algn="just">
              <a:buNone/>
            </a:pPr>
            <a:r>
              <a:rPr lang="ru-RU" sz="2600" dirty="0"/>
              <a:t>1. </a:t>
            </a:r>
            <a:r>
              <a:rPr lang="ru-RU" sz="2600" dirty="0" smtClean="0"/>
              <a:t>Активация </a:t>
            </a:r>
            <a:r>
              <a:rPr lang="ru-RU" sz="2600" dirty="0"/>
              <a:t>химически чистой </a:t>
            </a:r>
            <a:r>
              <a:rPr lang="ru-RU" sz="2600" dirty="0" smtClean="0"/>
              <a:t>воды </a:t>
            </a:r>
            <a:endParaRPr lang="ru-RU" sz="2600" dirty="0"/>
          </a:p>
          <a:p>
            <a:pPr marL="0" indent="0" algn="just">
              <a:buNone/>
            </a:pPr>
            <a:r>
              <a:rPr lang="ru-RU" sz="2600" dirty="0"/>
              <a:t>2. </a:t>
            </a:r>
            <a:r>
              <a:rPr lang="ru-RU" sz="2600" dirty="0" smtClean="0"/>
              <a:t>Регулирование </a:t>
            </a:r>
            <a:r>
              <a:rPr lang="ru-RU" sz="2600" dirty="0"/>
              <a:t>минерализации, ОВП и </a:t>
            </a:r>
            <a:r>
              <a:rPr lang="ru-RU" sz="2600" dirty="0" smtClean="0"/>
              <a:t>рН </a:t>
            </a:r>
            <a:endParaRPr lang="ru-RU" sz="2600" dirty="0"/>
          </a:p>
          <a:p>
            <a:pPr marL="0" indent="0" algn="just">
              <a:buNone/>
            </a:pPr>
            <a:r>
              <a:rPr lang="ru-RU" sz="2600" dirty="0"/>
              <a:t>3. </a:t>
            </a:r>
            <a:r>
              <a:rPr lang="ru-RU" sz="2600" dirty="0" smtClean="0"/>
              <a:t>Оперативный </a:t>
            </a:r>
            <a:r>
              <a:rPr lang="ru-RU" sz="2600" dirty="0"/>
              <a:t>контроль </a:t>
            </a:r>
            <a:r>
              <a:rPr lang="ru-RU" sz="2600" dirty="0" smtClean="0"/>
              <a:t>свойств </a:t>
            </a:r>
            <a:endParaRPr lang="ru-RU" sz="2600" dirty="0"/>
          </a:p>
          <a:p>
            <a:pPr algn="just"/>
            <a:endParaRPr lang="ru-RU" sz="2600" dirty="0"/>
          </a:p>
          <a:p>
            <a:pPr marL="0" indent="0" algn="just">
              <a:buNone/>
            </a:pPr>
            <a:r>
              <a:rPr lang="ru-RU" sz="2600" i="1" dirty="0"/>
              <a:t>Минерализация выполнена на основе уникальной минеральной российской композиции “Северянка++”, содержащей ионы </a:t>
            </a:r>
            <a:r>
              <a:rPr lang="ru-RU" sz="2600" i="1" dirty="0" err="1"/>
              <a:t>Ca</a:t>
            </a:r>
            <a:r>
              <a:rPr lang="ru-RU" sz="2600" i="1" dirty="0"/>
              <a:t>++, </a:t>
            </a:r>
            <a:r>
              <a:rPr lang="ru-RU" sz="2600" i="1" dirty="0" err="1"/>
              <a:t>Mg</a:t>
            </a:r>
            <a:r>
              <a:rPr lang="ru-RU" sz="2600" i="1" dirty="0"/>
              <a:t>++, J, </a:t>
            </a:r>
            <a:r>
              <a:rPr lang="ru-RU" sz="2600" i="1" dirty="0" err="1" smtClean="0"/>
              <a:t>Se</a:t>
            </a:r>
            <a:r>
              <a:rPr lang="ru-RU" sz="2600" i="1" dirty="0" smtClean="0"/>
              <a:t>… </a:t>
            </a:r>
            <a:endParaRPr lang="ru-RU" sz="2600" i="1" dirty="0"/>
          </a:p>
          <a:p>
            <a:pPr marL="0" indent="0" algn="just">
              <a:buNone/>
            </a:pPr>
            <a:r>
              <a:rPr lang="ru-RU" sz="2600" b="1" i="1" dirty="0"/>
              <a:t>Установка оснащена двумя реакторами </a:t>
            </a:r>
            <a:r>
              <a:rPr lang="ru-RU" sz="2600" i="1" dirty="0"/>
              <a:t>(ОВП и рН), </a:t>
            </a:r>
            <a:r>
              <a:rPr lang="ru-RU" sz="2600" b="1" i="1" dirty="0"/>
              <a:t>встроенным контроллером, дисплеем и проточными датчиками с двухуровневой системой индикации. Три режима </a:t>
            </a:r>
            <a:r>
              <a:rPr lang="ru-RU" sz="2600" b="1" i="1" dirty="0" err="1"/>
              <a:t>светоиндикаторов</a:t>
            </a:r>
            <a:r>
              <a:rPr lang="ru-RU" sz="2600" b="1" i="1" dirty="0"/>
              <a:t> и звуковой сигнал вовремя предупредят потребителя о необходимости замены </a:t>
            </a:r>
            <a:r>
              <a:rPr lang="ru-RU" sz="2600" i="1" dirty="0"/>
              <a:t>(регенерации) </a:t>
            </a:r>
            <a:r>
              <a:rPr lang="ru-RU" sz="2600" b="1" i="1" dirty="0"/>
              <a:t>фильтров, минеральных добавок. </a:t>
            </a:r>
          </a:p>
          <a:p>
            <a:endParaRPr lang="ru-RU" b="1" dirty="0"/>
          </a:p>
        </p:txBody>
      </p:sp>
      <p:sp>
        <p:nvSpPr>
          <p:cNvPr id="6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sp>
        <p:nvSpPr>
          <p:cNvPr id="7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Овал 40"/>
          <p:cNvSpPr/>
          <p:nvPr/>
        </p:nvSpPr>
        <p:spPr>
          <a:xfrm>
            <a:off x="3908759" y="3933595"/>
            <a:ext cx="1341887" cy="1280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7155" name="Picture 11" descr="Municipal 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843" y="2599241"/>
            <a:ext cx="162989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6" name="Rectangle 13"/>
          <p:cNvSpPr>
            <a:spLocks noChangeArrowheads="1"/>
          </p:cNvSpPr>
          <p:nvPr/>
        </p:nvSpPr>
        <p:spPr bwMode="auto">
          <a:xfrm>
            <a:off x="0" y="1166813"/>
            <a:ext cx="215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en-US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77157" name="Rectangle 14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7158" name="Rectangle 15"/>
          <p:cNvSpPr>
            <a:spLocks noChangeArrowheads="1"/>
          </p:cNvSpPr>
          <p:nvPr/>
        </p:nvSpPr>
        <p:spPr bwMode="auto">
          <a:xfrm>
            <a:off x="0" y="3135313"/>
            <a:ext cx="22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en-US"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177159" name="Picture 8" descr="3 after Fe+CaC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411" y="2590801"/>
            <a:ext cx="68835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0" name="Rectangle 16"/>
          <p:cNvSpPr>
            <a:spLocks noChangeArrowheads="1"/>
          </p:cNvSpPr>
          <p:nvPr/>
        </p:nvSpPr>
        <p:spPr bwMode="auto">
          <a:xfrm>
            <a:off x="0" y="4276725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en-US"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177161" name="Picture 7" descr="4 after bio-fil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7341" y="2596288"/>
            <a:ext cx="83868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2" name="Rectangle 17"/>
          <p:cNvSpPr>
            <a:spLocks noChangeArrowheads="1"/>
          </p:cNvSpPr>
          <p:nvPr/>
        </p:nvSpPr>
        <p:spPr bwMode="auto">
          <a:xfrm>
            <a:off x="0" y="5418138"/>
            <a:ext cx="22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en-US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77163" name="Rectangle 53"/>
          <p:cNvSpPr>
            <a:spLocks noChangeArrowheads="1"/>
          </p:cNvSpPr>
          <p:nvPr/>
        </p:nvSpPr>
        <p:spPr bwMode="auto">
          <a:xfrm>
            <a:off x="0" y="-55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7164" name="Rectangle 54"/>
          <p:cNvSpPr>
            <a:spLocks noChangeArrowheads="1"/>
          </p:cNvSpPr>
          <p:nvPr/>
        </p:nvSpPr>
        <p:spPr bwMode="auto">
          <a:xfrm>
            <a:off x="0" y="1201738"/>
            <a:ext cx="412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</a:t>
            </a:r>
            <a:endParaRPr lang="en-US"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177165" name="Picture 6" descr="used_stainless_steel_winery_tank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6117" y="5449669"/>
            <a:ext cx="93176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6" name="Rectangle 55"/>
          <p:cNvSpPr>
            <a:spLocks noChangeArrowheads="1"/>
          </p:cNvSpPr>
          <p:nvPr/>
        </p:nvSpPr>
        <p:spPr bwMode="auto">
          <a:xfrm>
            <a:off x="0" y="325437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endParaRPr lang="en-US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77167" name="Rectangle 56"/>
          <p:cNvSpPr>
            <a:spLocks noChangeArrowheads="1"/>
          </p:cNvSpPr>
          <p:nvPr/>
        </p:nvSpPr>
        <p:spPr bwMode="auto">
          <a:xfrm>
            <a:off x="0" y="5326063"/>
            <a:ext cx="412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</a:t>
            </a:r>
            <a:endParaRPr lang="en-US"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177168" name="Picture 49" descr="DSC003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1670" y="5449669"/>
            <a:ext cx="966176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9" name="Rectangle 380"/>
          <p:cNvSpPr>
            <a:spLocks noChangeArrowheads="1"/>
          </p:cNvSpPr>
          <p:nvPr/>
        </p:nvSpPr>
        <p:spPr bwMode="auto">
          <a:xfrm>
            <a:off x="0" y="3016250"/>
            <a:ext cx="22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altLang="zh-CN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0" hangingPunct="0"/>
            <a:r>
              <a:rPr lang="en-US" altLang="zh-CN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en-US" altLang="zh-CN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77170" name="Rectangle 381"/>
          <p:cNvSpPr>
            <a:spLocks noChangeArrowheads="1"/>
          </p:cNvSpPr>
          <p:nvPr/>
        </p:nvSpPr>
        <p:spPr bwMode="auto">
          <a:xfrm>
            <a:off x="0" y="5568950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</a:t>
            </a:r>
            <a:endParaRPr lang="en-US" altLang="zh-CN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77171" name="Rectangle 386"/>
          <p:cNvSpPr>
            <a:spLocks noChangeArrowheads="1"/>
          </p:cNvSpPr>
          <p:nvPr/>
        </p:nvSpPr>
        <p:spPr bwMode="auto">
          <a:xfrm rot="10800000" flipV="1">
            <a:off x="228598" y="651581"/>
            <a:ext cx="86868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Сфера использования</a:t>
            </a:r>
          </a:p>
        </p:txBody>
      </p:sp>
      <p:sp>
        <p:nvSpPr>
          <p:cNvPr id="177173" name="Rectangle 6"/>
          <p:cNvSpPr>
            <a:spLocks noChangeArrowheads="1"/>
          </p:cNvSpPr>
          <p:nvPr/>
        </p:nvSpPr>
        <p:spPr bwMode="auto">
          <a:xfrm>
            <a:off x="3825668" y="4074309"/>
            <a:ext cx="152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i="1" dirty="0" smtClean="0">
                <a:solidFill>
                  <a:schemeClr val="tx1"/>
                </a:solidFill>
              </a:rPr>
              <a:t>ИРС-УР </a:t>
            </a:r>
          </a:p>
          <a:p>
            <a:pPr algn="ctr">
              <a:spcBef>
                <a:spcPct val="50000"/>
              </a:spcBef>
            </a:pPr>
            <a:r>
              <a:rPr lang="ru-RU" sz="1400" i="1" dirty="0" smtClean="0">
                <a:solidFill>
                  <a:schemeClr val="tx1"/>
                </a:solidFill>
              </a:rPr>
              <a:t>«Икар»</a:t>
            </a:r>
          </a:p>
          <a:p>
            <a:pPr algn="ctr">
              <a:spcBef>
                <a:spcPct val="50000"/>
              </a:spcBef>
            </a:pPr>
            <a:r>
              <a:rPr lang="ru-RU" sz="1400" i="1" dirty="0" smtClean="0">
                <a:solidFill>
                  <a:schemeClr val="tx1"/>
                </a:solidFill>
              </a:rPr>
              <a:t>50, 2000</a:t>
            </a:r>
            <a:endParaRPr lang="ru-RU" sz="1400" i="1" dirty="0"/>
          </a:p>
        </p:txBody>
      </p:sp>
      <p:cxnSp>
        <p:nvCxnSpPr>
          <p:cNvPr id="42" name="Прямая со стрелкой 41"/>
          <p:cNvCxnSpPr>
            <a:stCxn id="41" idx="1"/>
            <a:endCxn id="177180" idx="2"/>
          </p:cNvCxnSpPr>
          <p:nvPr/>
        </p:nvCxnSpPr>
        <p:spPr>
          <a:xfrm flipH="1" flipV="1">
            <a:off x="1321165" y="3649355"/>
            <a:ext cx="2784109" cy="4717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cxnSpLocks noChangeShapeType="1"/>
            <a:stCxn id="41" idx="2"/>
            <a:endCxn id="177194" idx="3"/>
          </p:cNvCxnSpPr>
          <p:nvPr/>
        </p:nvCxnSpPr>
        <p:spPr bwMode="auto">
          <a:xfrm flipH="1">
            <a:off x="1961962" y="4573725"/>
            <a:ext cx="1946797" cy="75233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41" idx="7"/>
            <a:endCxn id="177185" idx="1"/>
          </p:cNvCxnSpPr>
          <p:nvPr/>
        </p:nvCxnSpPr>
        <p:spPr>
          <a:xfrm flipV="1">
            <a:off x="5054131" y="3583757"/>
            <a:ext cx="1803575" cy="5373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1" idx="6"/>
            <a:endCxn id="177183" idx="1"/>
          </p:cNvCxnSpPr>
          <p:nvPr/>
        </p:nvCxnSpPr>
        <p:spPr>
          <a:xfrm>
            <a:off x="5250646" y="4573725"/>
            <a:ext cx="1777572" cy="4731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7179" name="Picture 27" descr="tez_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15181" y="2596288"/>
            <a:ext cx="901005" cy="720000"/>
          </a:xfrm>
          <a:prstGeom prst="rect">
            <a:avLst/>
          </a:prstGeom>
          <a:noFill/>
        </p:spPr>
      </p:pic>
      <p:sp>
        <p:nvSpPr>
          <p:cNvPr id="177180" name="Rectangle 28"/>
          <p:cNvSpPr>
            <a:spLocks noChangeArrowheads="1"/>
          </p:cNvSpPr>
          <p:nvPr/>
        </p:nvSpPr>
        <p:spPr bwMode="auto">
          <a:xfrm>
            <a:off x="582725" y="3310801"/>
            <a:ext cx="14768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0" i="1" u="sng" dirty="0">
                <a:solidFill>
                  <a:schemeClr val="tx1"/>
                </a:solidFill>
              </a:rPr>
              <a:t>Чистка труб</a:t>
            </a:r>
          </a:p>
        </p:txBody>
      </p:sp>
      <p:sp>
        <p:nvSpPr>
          <p:cNvPr id="177181" name="Rectangle 29"/>
          <p:cNvSpPr>
            <a:spLocks noChangeArrowheads="1"/>
          </p:cNvSpPr>
          <p:nvPr/>
        </p:nvSpPr>
        <p:spPr bwMode="auto">
          <a:xfrm>
            <a:off x="3712553" y="3294639"/>
            <a:ext cx="1732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0" i="1" u="sng" dirty="0">
                <a:solidFill>
                  <a:schemeClr val="tx1"/>
                </a:solidFill>
              </a:rPr>
              <a:t>Чистка сосудов</a:t>
            </a:r>
          </a:p>
        </p:txBody>
      </p:sp>
      <p:pic>
        <p:nvPicPr>
          <p:cNvPr id="177182" name="Picture 30" descr="tez_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64502" y="2609496"/>
            <a:ext cx="899331" cy="720000"/>
          </a:xfrm>
          <a:prstGeom prst="rect">
            <a:avLst/>
          </a:prstGeom>
          <a:noFill/>
        </p:spPr>
      </p:pic>
      <p:sp>
        <p:nvSpPr>
          <p:cNvPr id="177183" name="Rectangle 31"/>
          <p:cNvSpPr>
            <a:spLocks noChangeArrowheads="1"/>
          </p:cNvSpPr>
          <p:nvPr/>
        </p:nvSpPr>
        <p:spPr bwMode="auto">
          <a:xfrm>
            <a:off x="7028218" y="4756341"/>
            <a:ext cx="2057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0" i="1" u="sng" dirty="0">
                <a:solidFill>
                  <a:schemeClr val="tx1"/>
                </a:solidFill>
              </a:rPr>
              <a:t>Обеззараживание</a:t>
            </a:r>
          </a:p>
          <a:p>
            <a:pPr algn="ctr"/>
            <a:r>
              <a:rPr lang="ru-RU" sz="1600" b="0" i="1" u="sng" dirty="0">
                <a:solidFill>
                  <a:schemeClr val="tx1"/>
                </a:solidFill>
              </a:rPr>
              <a:t>воды</a:t>
            </a:r>
          </a:p>
        </p:txBody>
      </p:sp>
      <p:sp>
        <p:nvSpPr>
          <p:cNvPr id="177184" name="Rectangle 32"/>
          <p:cNvSpPr>
            <a:spLocks noChangeArrowheads="1"/>
          </p:cNvSpPr>
          <p:nvPr/>
        </p:nvSpPr>
        <p:spPr bwMode="auto">
          <a:xfrm>
            <a:off x="4024768" y="5600700"/>
            <a:ext cx="1100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0" i="1" u="sng" dirty="0">
                <a:solidFill>
                  <a:schemeClr val="tx1"/>
                </a:solidFill>
              </a:rPr>
              <a:t>С</a:t>
            </a:r>
            <a:r>
              <a:rPr lang="en-US" sz="1600" b="0" i="1" u="sng" dirty="0">
                <a:solidFill>
                  <a:schemeClr val="tx1"/>
                </a:solidFill>
              </a:rPr>
              <a:t>/</a:t>
            </a:r>
            <a:r>
              <a:rPr lang="ru-RU" sz="1600" b="0" i="1" u="sng" dirty="0">
                <a:solidFill>
                  <a:schemeClr val="tx1"/>
                </a:solidFill>
              </a:rPr>
              <a:t>Х и Н</a:t>
            </a:r>
            <a:r>
              <a:rPr lang="en-US" sz="1600" b="0" i="1" u="sng" dirty="0">
                <a:solidFill>
                  <a:schemeClr val="tx1"/>
                </a:solidFill>
              </a:rPr>
              <a:t>/</a:t>
            </a:r>
            <a:r>
              <a:rPr lang="ru-RU" sz="1600" b="0" i="1" u="sng" dirty="0">
                <a:solidFill>
                  <a:schemeClr val="tx1"/>
                </a:solidFill>
              </a:rPr>
              <a:t>Х</a:t>
            </a:r>
          </a:p>
        </p:txBody>
      </p:sp>
      <p:sp>
        <p:nvSpPr>
          <p:cNvPr id="177185" name="Rectangle 33"/>
          <p:cNvSpPr>
            <a:spLocks noChangeArrowheads="1"/>
          </p:cNvSpPr>
          <p:nvPr/>
        </p:nvSpPr>
        <p:spPr bwMode="auto">
          <a:xfrm>
            <a:off x="6857706" y="3414480"/>
            <a:ext cx="6383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0" i="1" u="sng" dirty="0">
                <a:solidFill>
                  <a:schemeClr val="tx1"/>
                </a:solidFill>
              </a:rPr>
              <a:t>ЖКХ</a:t>
            </a:r>
          </a:p>
        </p:txBody>
      </p:sp>
      <p:pic>
        <p:nvPicPr>
          <p:cNvPr id="177186" name="Picture 34" descr="раст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309" y="5449669"/>
            <a:ext cx="2035792" cy="1080000"/>
          </a:xfrm>
          <a:prstGeom prst="rect">
            <a:avLst/>
          </a:prstGeom>
          <a:noFill/>
        </p:spPr>
      </p:pic>
      <p:pic>
        <p:nvPicPr>
          <p:cNvPr id="177187" name="Picture 35" descr="рыб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30076" y="5449669"/>
            <a:ext cx="1274754" cy="1080000"/>
          </a:xfrm>
          <a:prstGeom prst="rect">
            <a:avLst/>
          </a:prstGeom>
          <a:noFill/>
        </p:spPr>
      </p:pic>
      <p:pic>
        <p:nvPicPr>
          <p:cNvPr id="177188" name="Picture 3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5439" y="5449669"/>
            <a:ext cx="1476701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89" name="Picture 4" descr="DSC0178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95966" y="2598894"/>
            <a:ext cx="83564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13" name="Picture 5" descr="http://www.scottsdalebariatric.com/2003/images/enews2004_11_12/water.jpg"/>
          <p:cNvPicPr>
            <a:picLocks noChangeAspect="1" noChangeArrowheads="1"/>
          </p:cNvPicPr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7480450" y="3773518"/>
            <a:ext cx="1128071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92" name="Picture 4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8633" y="3923975"/>
            <a:ext cx="91428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7194" name="Rectangle 42"/>
          <p:cNvSpPr>
            <a:spLocks noChangeArrowheads="1"/>
          </p:cNvSpPr>
          <p:nvPr/>
        </p:nvSpPr>
        <p:spPr bwMode="auto">
          <a:xfrm>
            <a:off x="293877" y="5033675"/>
            <a:ext cx="16680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0" i="1" u="sng" dirty="0" smtClean="0">
                <a:solidFill>
                  <a:schemeClr val="tx1"/>
                </a:solidFill>
              </a:rPr>
              <a:t>Питьевая вода</a:t>
            </a:r>
            <a:endParaRPr lang="ru-RU" sz="1600" b="0" i="1" u="sng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0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sp>
        <p:nvSpPr>
          <p:cNvPr id="51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46" name="Содержимое 3"/>
          <p:cNvSpPr txBox="1">
            <a:spLocks/>
          </p:cNvSpPr>
          <p:nvPr/>
        </p:nvSpPr>
        <p:spPr>
          <a:xfrm>
            <a:off x="235384" y="1125668"/>
            <a:ext cx="8686799" cy="133251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60000"/>
              </a:lnSpc>
              <a:spcAft>
                <a:spcPts val="0"/>
              </a:spcAft>
              <a:buNone/>
            </a:pPr>
            <a:r>
              <a:rPr lang="ru-RU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1600" i="1" dirty="0" smtClean="0"/>
              <a:t>становки нового поколения ИРС-УР «ИКАР» мод.50 – бытовая и мод.2000 промышленная позволят получать ионизированные водные растворы высшего качества, и найдут применение в различных областях. </a:t>
            </a:r>
            <a:endParaRPr lang="ru-RU" sz="1200" i="1" dirty="0"/>
          </a:p>
        </p:txBody>
      </p:sp>
      <p:cxnSp>
        <p:nvCxnSpPr>
          <p:cNvPr id="48" name="Прямая со стрелкой 47"/>
          <p:cNvCxnSpPr>
            <a:cxnSpLocks noChangeShapeType="1"/>
            <a:stCxn id="41" idx="4"/>
            <a:endCxn id="177184" idx="0"/>
          </p:cNvCxnSpPr>
          <p:nvPr/>
        </p:nvCxnSpPr>
        <p:spPr bwMode="auto">
          <a:xfrm flipH="1">
            <a:off x="4574837" y="5213855"/>
            <a:ext cx="4866" cy="386845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41" idx="0"/>
            <a:endCxn id="177181" idx="2"/>
          </p:cNvCxnSpPr>
          <p:nvPr/>
        </p:nvCxnSpPr>
        <p:spPr>
          <a:xfrm flipH="1" flipV="1">
            <a:off x="4578784" y="3633193"/>
            <a:ext cx="919" cy="3004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771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228600" y="263237"/>
            <a:ext cx="8686800" cy="838200"/>
          </a:xfrm>
          <a:noFill/>
          <a:ln/>
        </p:spPr>
        <p:txBody>
          <a:bodyPr>
            <a:noAutofit/>
          </a:bodyPr>
          <a:lstStyle/>
          <a:p>
            <a:r>
              <a:rPr lang="en-US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“</a:t>
            </a: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Икар</a:t>
            </a:r>
            <a:r>
              <a:rPr lang="en-US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”</a:t>
            </a: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 </a:t>
            </a:r>
            <a:b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</a:b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(мод</a:t>
            </a:r>
            <a:r>
              <a:rPr lang="en-US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.50</a:t>
            </a: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 и мод.2000)</a:t>
            </a:r>
          </a:p>
        </p:txBody>
      </p:sp>
      <p:pic>
        <p:nvPicPr>
          <p:cNvPr id="7171" name="Picture 3" descr="F:\Tem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475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7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</p:spTree>
    <p:extLst>
      <p:ext uri="{BB962C8B-B14F-4D97-AF65-F5344CB8AC3E}">
        <p14:creationId xmlns:p14="http://schemas.microsoft.com/office/powerpoint/2010/main" val="208358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9365" y="3124200"/>
            <a:ext cx="5657578" cy="196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92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209549" y="116532"/>
            <a:ext cx="8686800" cy="685800"/>
          </a:xfrm>
          <a:noFill/>
          <a:ln/>
        </p:spPr>
        <p:txBody>
          <a:bodyPr>
            <a:normAutofit/>
          </a:bodyPr>
          <a:lstStyle/>
          <a:p>
            <a:r>
              <a:rPr lang="en-US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“</a:t>
            </a: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Икар</a:t>
            </a:r>
            <a:r>
              <a:rPr lang="en-US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”</a:t>
            </a: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 (мод</a:t>
            </a:r>
            <a:r>
              <a:rPr lang="en-US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.50</a:t>
            </a: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)</a:t>
            </a:r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1905000" y="729790"/>
            <a:ext cx="518467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576263" algn="just"/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ниверсальн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микропрцессорной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 ядерной </a:t>
            </a:r>
            <a:r>
              <a:rPr lang="en-US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модуль</a:t>
            </a:r>
            <a:r>
              <a:rPr lang="ru-RU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установк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обратного осмоса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14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приготовления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питьевой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ионизированной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высшего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 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заданным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минеральным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составом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микроэлементы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++, Mg++,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йод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...) и 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антиоксидантными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свойствами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отрицательным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ОВП</a:t>
            </a:r>
            <a:r>
              <a:rPr lang="en-US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микрокластеры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indent="576263" algn="just"/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Модуль</a:t>
            </a:r>
            <a:r>
              <a:rPr lang="en-US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оснащен</a:t>
            </a:r>
            <a:r>
              <a:rPr lang="en-US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встроенным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контроллером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дисплеем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проточными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датчиками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двухуровневой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системой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индикацией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слежения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работой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осмоса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очистки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активации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ионизации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минерализации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оптимизации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минерального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состава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регулирования рН- и ОВП-</a:t>
            </a:r>
            <a:r>
              <a:rPr lang="en-US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питьевой</a:t>
            </a:r>
            <a:r>
              <a:rPr lang="en-US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228599" y="5801509"/>
            <a:ext cx="87495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Новая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установки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серии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кар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-50”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мод.50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лишена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всех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недостатков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присущих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системам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обратного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осмоса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предназначена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производства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питьевой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высшего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антиоксидантными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свойствами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себестоимостью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./л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ближайши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аналог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японский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“H4O”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российский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Ваше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стоимость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1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933" name="Rectangle 13"/>
          <p:cNvSpPr>
            <a:spLocks noChangeArrowheads="1"/>
          </p:cNvSpPr>
          <p:nvPr/>
        </p:nvSpPr>
        <p:spPr bwMode="auto">
          <a:xfrm>
            <a:off x="152400" y="4996321"/>
            <a:ext cx="88460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Блок-схема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установки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мод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50)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базе 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модуля </a:t>
            </a:r>
            <a:r>
              <a:rPr lang="en-US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Икар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серийно выпускаемых миллионными тиражами.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ДЭП -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датчик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электропроводности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ДВД -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датчик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высокого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давления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ДНД -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датчик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низкого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давления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 -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ограничитель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потока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мембраны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КЭМ1 -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входной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клапан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КЭМ2 -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дозирующий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клапан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ДСИ - 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датчик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потенциала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активированной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5" name="Picture 7" descr="F:\Temp\image-5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493" y="802332"/>
            <a:ext cx="1662907" cy="17757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Temp\ikar-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442" y="2895600"/>
            <a:ext cx="1624945" cy="20245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:\Temp\mod-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1" y="804974"/>
            <a:ext cx="1649413" cy="18887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79546" y="6492875"/>
            <a:ext cx="1161826" cy="365125"/>
          </a:xfrm>
        </p:spPr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6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3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381000"/>
            <a:ext cx="8686800" cy="731838"/>
          </a:xfrm>
          <a:noFill/>
          <a:ln/>
        </p:spPr>
        <p:txBody>
          <a:bodyPr/>
          <a:lstStyle/>
          <a:p>
            <a:r>
              <a:rPr lang="en-US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“</a:t>
            </a: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Икар</a:t>
            </a:r>
            <a:r>
              <a:rPr lang="en-US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”</a:t>
            </a: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 (мод.2000)</a:t>
            </a:r>
          </a:p>
        </p:txBody>
      </p:sp>
      <p:pic>
        <p:nvPicPr>
          <p:cNvPr id="215049" name="Picture 9" descr="Блок-схем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514600"/>
            <a:ext cx="5257800" cy="2996578"/>
          </a:xfrm>
          <a:ln/>
        </p:spPr>
      </p:pic>
      <p:pic>
        <p:nvPicPr>
          <p:cNvPr id="215051" name="Picture 11" descr="DSCF198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7086600" y="2286000"/>
            <a:ext cx="1640394" cy="2185988"/>
          </a:xfrm>
          <a:ln/>
        </p:spPr>
      </p:pic>
      <p:pic>
        <p:nvPicPr>
          <p:cNvPr id="215053" name="Picture 13" descr="DSCF1995-s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6934200" y="4495800"/>
            <a:ext cx="1909156" cy="2187575"/>
          </a:xfrm>
          <a:ln/>
        </p:spPr>
      </p:pic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228600" y="985213"/>
            <a:ext cx="868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576263"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МОДУЛЬ-МИНИ-ЗАВОД-АВТОМАТ</a:t>
            </a:r>
          </a:p>
          <a:p>
            <a:pPr indent="576263"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получение питьевой ионизированной воды и дезинфицирующих, моющих, стерилизующих растворов высшего качества, оснащен встроенным контроллером, дисплеем, проточными датчиками,</a:t>
            </a:r>
          </a:p>
          <a:p>
            <a:pPr indent="576263"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АВТОПРОМЫВКА, РЕГЕНЕРАЦИЯ</a:t>
            </a:r>
          </a:p>
          <a:p>
            <a:pPr indent="576263"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Производительность 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2000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л/сутки.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228600" y="5710664"/>
            <a:ext cx="647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dirty="0"/>
              <a:t>Блок-схема установки "</a:t>
            </a:r>
            <a:r>
              <a:rPr lang="ru-RU" dirty="0" smtClean="0"/>
              <a:t>Икар" </a:t>
            </a:r>
            <a:r>
              <a:rPr lang="ru-RU" dirty="0"/>
              <a:t>(</a:t>
            </a:r>
            <a:r>
              <a:rPr lang="ru-RU" dirty="0" smtClean="0"/>
              <a:t>мод.2000)</a:t>
            </a:r>
            <a:endParaRPr lang="ru-RU" dirty="0"/>
          </a:p>
          <a:p>
            <a:pPr algn="ctr"/>
            <a:r>
              <a:rPr lang="ru-RU" dirty="0"/>
              <a:t>ДЭП – датчик электропроводности, ДВД – датчик высокого давления, ДУА – датчик уровня </a:t>
            </a:r>
            <a:r>
              <a:rPr lang="ru-RU" dirty="0" err="1"/>
              <a:t>анолита</a:t>
            </a:r>
            <a:r>
              <a:rPr lang="ru-RU" dirty="0"/>
              <a:t>, К1 -  кран-регулятор давления мембраны, К2 – кран осмотического бака, К3 – кран.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0" y="6381750"/>
            <a:ext cx="1752600" cy="476250"/>
          </a:xfrm>
        </p:spPr>
        <p:txBody>
          <a:bodyPr/>
          <a:lstStyle/>
          <a:p>
            <a:pPr>
              <a:defRPr/>
            </a:pPr>
            <a:fld id="{958F05BE-F8FC-4478-8C93-0F8C46FDBA8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4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1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2133600" y="304800"/>
            <a:ext cx="4343400" cy="1143000"/>
          </a:xfrm>
          <a:noFill/>
          <a:ln/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Болезни ЖКХ</a:t>
            </a:r>
          </a:p>
        </p:txBody>
      </p:sp>
      <p:pic>
        <p:nvPicPr>
          <p:cNvPr id="187396" name="Picture 4" descr="ЖКХ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25816" y="2667000"/>
            <a:ext cx="6393499" cy="3441000"/>
          </a:xfrm>
        </p:spPr>
      </p:pic>
      <p:pic>
        <p:nvPicPr>
          <p:cNvPr id="18741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8600" y="1600200"/>
            <a:ext cx="1312880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7420" name="Picture 28" descr="Сосуды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620000" y="1600200"/>
            <a:ext cx="1260000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8F05BE-F8FC-4478-8C93-0F8C46FDBA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1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</a:t>
            </a:r>
            <a:r>
              <a:rPr lang="en-US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“</a:t>
            </a:r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ИКАР</a:t>
            </a:r>
            <a:r>
              <a:rPr lang="en-US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”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3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46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17"/>
          <p:cNvSpPr>
            <a:spLocks noChangeArrowheads="1"/>
          </p:cNvSpPr>
          <p:nvPr/>
        </p:nvSpPr>
        <p:spPr bwMode="auto">
          <a:xfrm>
            <a:off x="228600" y="1219200"/>
            <a:ext cx="8686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</a:rPr>
              <a:t>     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Такой модуль обеспечит не только обеззараживание водопроводной воды, но так же позволит получать (практически по безотходной технологии): питьевую воду первой и высшей категории, ионизированную, биологически активную; дистиллированную воду, а так же дезинфицирующие растворы на основе АНК-ВК (</a:t>
            </a: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анолит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нейтральный катодно-обработанный высшего качества).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6067" name="Picture 4" descr="сх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52800"/>
            <a:ext cx="84582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68" name="Rectangle 5"/>
          <p:cNvSpPr>
            <a:spLocks noChangeArrowheads="1"/>
          </p:cNvSpPr>
          <p:nvPr/>
        </p:nvSpPr>
        <p:spPr bwMode="auto">
          <a:xfrm>
            <a:off x="3886200" y="4343400"/>
            <a:ext cx="1219200" cy="838200"/>
          </a:xfrm>
          <a:prstGeom prst="rect">
            <a:avLst/>
          </a:prstGeom>
          <a:solidFill>
            <a:srgbClr val="D6D94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CC33"/>
              </a:solidFill>
            </a:endParaRPr>
          </a:p>
        </p:txBody>
      </p:sp>
      <p:sp>
        <p:nvSpPr>
          <p:cNvPr id="216069" name="Rectangle 6"/>
          <p:cNvSpPr>
            <a:spLocks noChangeArrowheads="1"/>
          </p:cNvSpPr>
          <p:nvPr/>
        </p:nvSpPr>
        <p:spPr bwMode="auto">
          <a:xfrm>
            <a:off x="5638800" y="4343400"/>
            <a:ext cx="1219200" cy="838200"/>
          </a:xfrm>
          <a:prstGeom prst="rect">
            <a:avLst/>
          </a:prstGeom>
          <a:solidFill>
            <a:srgbClr val="D6D94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CC33"/>
              </a:solidFill>
            </a:endParaRPr>
          </a:p>
        </p:txBody>
      </p:sp>
      <p:sp>
        <p:nvSpPr>
          <p:cNvPr id="216070" name="Rectangle 7"/>
          <p:cNvSpPr>
            <a:spLocks noChangeArrowheads="1"/>
          </p:cNvSpPr>
          <p:nvPr/>
        </p:nvSpPr>
        <p:spPr bwMode="auto">
          <a:xfrm>
            <a:off x="5638800" y="5410200"/>
            <a:ext cx="1219200" cy="838200"/>
          </a:xfrm>
          <a:prstGeom prst="rect">
            <a:avLst/>
          </a:prstGeom>
          <a:solidFill>
            <a:srgbClr val="D6D94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CC33"/>
              </a:solidFill>
            </a:endParaRPr>
          </a:p>
        </p:txBody>
      </p:sp>
      <p:sp>
        <p:nvSpPr>
          <p:cNvPr id="216071" name="Rectangle 8"/>
          <p:cNvSpPr>
            <a:spLocks noChangeArrowheads="1"/>
          </p:cNvSpPr>
          <p:nvPr/>
        </p:nvSpPr>
        <p:spPr bwMode="auto">
          <a:xfrm>
            <a:off x="5638800" y="3352800"/>
            <a:ext cx="1219200" cy="838200"/>
          </a:xfrm>
          <a:prstGeom prst="rect">
            <a:avLst/>
          </a:prstGeom>
          <a:solidFill>
            <a:srgbClr val="D6D94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CC33"/>
              </a:solidFill>
            </a:endParaRPr>
          </a:p>
        </p:txBody>
      </p:sp>
      <p:sp>
        <p:nvSpPr>
          <p:cNvPr id="216072" name="Rectangle 10"/>
          <p:cNvSpPr>
            <a:spLocks noChangeArrowheads="1"/>
          </p:cNvSpPr>
          <p:nvPr/>
        </p:nvSpPr>
        <p:spPr bwMode="auto">
          <a:xfrm>
            <a:off x="4038600" y="45720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Фильтры</a:t>
            </a:r>
          </a:p>
        </p:txBody>
      </p:sp>
      <p:sp>
        <p:nvSpPr>
          <p:cNvPr id="216073" name="Rectangle 11"/>
          <p:cNvSpPr>
            <a:spLocks noChangeArrowheads="1"/>
          </p:cNvSpPr>
          <p:nvPr/>
        </p:nvSpPr>
        <p:spPr bwMode="auto">
          <a:xfrm>
            <a:off x="5867400" y="35814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pitchFamily="18" charset="0"/>
              </a:rPr>
              <a:t>AMR-NT</a:t>
            </a:r>
            <a:endParaRPr lang="ru-RU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6074" name="Rectangle 12"/>
          <p:cNvSpPr>
            <a:spLocks noChangeArrowheads="1"/>
          </p:cNvSpPr>
          <p:nvPr/>
        </p:nvSpPr>
        <p:spPr bwMode="auto">
          <a:xfrm>
            <a:off x="5791200" y="4495800"/>
            <a:ext cx="152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tx1"/>
                </a:solidFill>
                <a:latin typeface="Times New Roman" pitchFamily="18" charset="0"/>
              </a:rPr>
              <a:t>Обратный</a:t>
            </a:r>
          </a:p>
          <a:p>
            <a:r>
              <a:rPr lang="en-US" sz="1400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</a:rPr>
              <a:t>осмос</a:t>
            </a:r>
          </a:p>
        </p:txBody>
      </p:sp>
      <p:sp>
        <p:nvSpPr>
          <p:cNvPr id="216075" name="Rectangle 13"/>
          <p:cNvSpPr>
            <a:spLocks noChangeArrowheads="1"/>
          </p:cNvSpPr>
          <p:nvPr/>
        </p:nvSpPr>
        <p:spPr bwMode="auto">
          <a:xfrm>
            <a:off x="5791200" y="5791200"/>
            <a:ext cx="152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tx1"/>
                </a:solidFill>
                <a:latin typeface="Times New Roman" pitchFamily="18" charset="0"/>
              </a:rPr>
              <a:t>       Мине-</a:t>
            </a:r>
          </a:p>
          <a:p>
            <a:r>
              <a:rPr lang="ru-RU" sz="1400">
                <a:solidFill>
                  <a:schemeClr val="tx1"/>
                </a:solidFill>
                <a:latin typeface="Times New Roman" pitchFamily="18" charset="0"/>
              </a:rPr>
              <a:t>рализатор</a:t>
            </a:r>
          </a:p>
        </p:txBody>
      </p:sp>
      <p:sp>
        <p:nvSpPr>
          <p:cNvPr id="216076" name="Rectangle 14"/>
          <p:cNvSpPr>
            <a:spLocks noChangeArrowheads="1"/>
          </p:cNvSpPr>
          <p:nvPr/>
        </p:nvSpPr>
        <p:spPr bwMode="auto">
          <a:xfrm>
            <a:off x="190500" y="3810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ИКАР-2000 </a:t>
            </a:r>
            <a:endParaRPr lang="ru-RU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</a:endParaRPr>
          </a:p>
        </p:txBody>
      </p:sp>
      <p:sp>
        <p:nvSpPr>
          <p:cNvPr id="216078" name="Rectangle 2"/>
          <p:cNvSpPr>
            <a:spLocks noChangeArrowheads="1"/>
          </p:cNvSpPr>
          <p:nvPr/>
        </p:nvSpPr>
        <p:spPr bwMode="auto">
          <a:xfrm>
            <a:off x="2438400" y="4343400"/>
            <a:ext cx="1295400" cy="838200"/>
          </a:xfrm>
          <a:prstGeom prst="rect">
            <a:avLst/>
          </a:prstGeom>
          <a:solidFill>
            <a:srgbClr val="E3AC2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CC33"/>
              </a:solidFill>
            </a:endParaRPr>
          </a:p>
        </p:txBody>
      </p:sp>
      <p:sp>
        <p:nvSpPr>
          <p:cNvPr id="216079" name="Rectangle 6"/>
          <p:cNvSpPr>
            <a:spLocks noChangeArrowheads="1"/>
          </p:cNvSpPr>
          <p:nvPr/>
        </p:nvSpPr>
        <p:spPr bwMode="auto">
          <a:xfrm>
            <a:off x="4648200" y="5410200"/>
            <a:ext cx="838200" cy="762000"/>
          </a:xfrm>
          <a:prstGeom prst="rect">
            <a:avLst/>
          </a:prstGeom>
          <a:solidFill>
            <a:srgbClr val="E3AC2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33CC33"/>
              </a:solidFill>
            </a:endParaRPr>
          </a:p>
        </p:txBody>
      </p:sp>
      <p:sp>
        <p:nvSpPr>
          <p:cNvPr id="216080" name="Rectangle 10"/>
          <p:cNvSpPr>
            <a:spLocks noChangeArrowheads="1"/>
          </p:cNvSpPr>
          <p:nvPr/>
        </p:nvSpPr>
        <p:spPr bwMode="auto">
          <a:xfrm>
            <a:off x="2667000" y="4495800"/>
            <a:ext cx="152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Электро-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активатор</a:t>
            </a:r>
          </a:p>
        </p:txBody>
      </p:sp>
      <p:sp>
        <p:nvSpPr>
          <p:cNvPr id="216081" name="Rectangle 10"/>
          <p:cNvSpPr>
            <a:spLocks noChangeArrowheads="1"/>
          </p:cNvSpPr>
          <p:nvPr/>
        </p:nvSpPr>
        <p:spPr bwMode="auto">
          <a:xfrm>
            <a:off x="4724400" y="56388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ЭДА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5638800" y="5410200"/>
            <a:ext cx="1219200" cy="83820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083" name="Rectangle 10"/>
          <p:cNvSpPr>
            <a:spLocks noChangeArrowheads="1"/>
          </p:cNvSpPr>
          <p:nvPr/>
        </p:nvSpPr>
        <p:spPr bwMode="auto">
          <a:xfrm>
            <a:off x="5562600" y="5334000"/>
            <a:ext cx="152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</a:rPr>
              <a:t>Электроак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-</a:t>
            </a:r>
          </a:p>
          <a:p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</a:rPr>
              <a:t>тиватор</a:t>
            </a:r>
            <a:endParaRPr lang="ru-RU" sz="1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6084" name="Line 20"/>
          <p:cNvSpPr>
            <a:spLocks noChangeShapeType="1"/>
          </p:cNvSpPr>
          <p:nvPr/>
        </p:nvSpPr>
        <p:spPr bwMode="auto">
          <a:xfrm>
            <a:off x="5029200" y="6172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6085" name="Rectangle 13"/>
          <p:cNvSpPr>
            <a:spLocks noChangeArrowheads="1"/>
          </p:cNvSpPr>
          <p:nvPr/>
        </p:nvSpPr>
        <p:spPr bwMode="auto">
          <a:xfrm>
            <a:off x="4343400" y="64008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tx1"/>
                </a:solidFill>
              </a:rPr>
              <a:t>Сухой остаток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6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25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17"/>
          <p:cNvSpPr>
            <a:spLocks noChangeArrowheads="1"/>
          </p:cNvSpPr>
          <p:nvPr/>
        </p:nvSpPr>
        <p:spPr bwMode="auto">
          <a:xfrm>
            <a:off x="228600" y="1317171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</a:rPr>
              <a:t>     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Такой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модуль ИРС-УР </a:t>
            </a: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ИКАР</a:t>
            </a: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при его сборке и массовом производстве на заводах Удмуртии позволит решить проблему питьевой воды больших и малых городов, посёлков, школ, дошкольных учреждений и обеспечит новые рабочие места.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6076" name="Rectangle 14"/>
          <p:cNvSpPr>
            <a:spLocks noChangeArrowheads="1"/>
          </p:cNvSpPr>
          <p:nvPr/>
        </p:nvSpPr>
        <p:spPr bwMode="auto">
          <a:xfrm>
            <a:off x="228600" y="3810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ИКАР-2000</a:t>
            </a:r>
            <a:r>
              <a:rPr lang="ru-RU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ea typeface="+mj-ea"/>
              </a:rPr>
              <a:t> </a:t>
            </a:r>
          </a:p>
        </p:txBody>
      </p:sp>
      <p:pic>
        <p:nvPicPr>
          <p:cNvPr id="10242" name="Picture 2" descr="F:\Temp\mod-2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8686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2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8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</p:spTree>
    <p:extLst>
      <p:ext uri="{BB962C8B-B14F-4D97-AF65-F5344CB8AC3E}">
        <p14:creationId xmlns:p14="http://schemas.microsoft.com/office/powerpoint/2010/main" val="403748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6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4" name="Picture 6" descr="pic_2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52838"/>
            <a:ext cx="7924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228600" y="519936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Т</a:t>
            </a:r>
            <a:r>
              <a:rPr lang="en-US" sz="2800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ехнологии</a:t>
            </a:r>
            <a:r>
              <a:rPr lang="ru-RU" sz="2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 </a:t>
            </a:r>
            <a:r>
              <a:rPr lang="en-US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AM-RNT</a:t>
            </a:r>
            <a:endParaRPr lang="ru-RU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</a:endParaRPr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1270793" y="3156383"/>
            <a:ext cx="6678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altLang="zh-CN" dirty="0"/>
              <a:t>Детектирование резонансных </a:t>
            </a:r>
            <a:r>
              <a:rPr lang="ru-RU" altLang="zh-CN" dirty="0" err="1"/>
              <a:t>микрокластеров</a:t>
            </a:r>
            <a:r>
              <a:rPr lang="ru-RU" altLang="zh-CN" dirty="0"/>
              <a:t> в активированных водных растворах</a:t>
            </a:r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304800" y="5521432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altLang="zh-CN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RNT практически не изменяет химический состав воды и не привносит ничего, кроме энергии, которая создает излучающие поля, разрушающие механизмы клеточных и неорганических связей. На основе этих технологий создано обеззараживающее средство, удаляющее отложения и препятствующее их повторному образованию.</a:t>
            </a:r>
          </a:p>
        </p:txBody>
      </p:sp>
      <p:sp>
        <p:nvSpPr>
          <p:cNvPr id="114688" name="Rectangle 0"/>
          <p:cNvSpPr>
            <a:spLocks noChangeArrowheads="1"/>
          </p:cNvSpPr>
          <p:nvPr/>
        </p:nvSpPr>
        <p:spPr bwMode="auto">
          <a:xfrm>
            <a:off x="231228" y="1163052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основе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разработок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Резонансные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Нелинейные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(RNT)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контактной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бесконтактной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активации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водных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растворов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основанные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на   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переводе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жидкостей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 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неравновесное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термодинамическое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состояние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резонансными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3-х мерными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микрокластерными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плазменными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структурами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с  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повышенной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энергией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и  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сверхкогерентным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электромагнитным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излучением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826" name="Picture 2" descr="pic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692091" y="3432575"/>
            <a:ext cx="5975409" cy="1013559"/>
          </a:xfrm>
          <a:noFill/>
          <a:ln/>
        </p:spPr>
      </p:pic>
      <p:pic>
        <p:nvPicPr>
          <p:cNvPr id="205828" name="Picture 4" descr="pic1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/>
          <a:stretch>
            <a:fillRect/>
          </a:stretch>
        </p:blipFill>
        <p:spPr>
          <a:xfrm>
            <a:off x="692091" y="4513578"/>
            <a:ext cx="5486400" cy="1007854"/>
          </a:xfrm>
          <a:noFill/>
          <a:ln/>
        </p:spPr>
      </p:pic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6263424" y="4847190"/>
            <a:ext cx="2766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altLang="zh-CN" dirty="0"/>
              <a:t>Влияние активированных сред на биосистемы</a:t>
            </a:r>
            <a:r>
              <a:rPr lang="en-US" altLang="zh-CN" dirty="0">
                <a:ea typeface="SimSun" pitchFamily="2" charset="-122"/>
              </a:rPr>
              <a:t> </a:t>
            </a:r>
          </a:p>
        </p:txBody>
      </p:sp>
      <p:sp>
        <p:nvSpPr>
          <p:cNvPr id="205832" name="Rectangle 8"/>
          <p:cNvSpPr>
            <a:spLocks noChangeArrowheads="1"/>
          </p:cNvSpPr>
          <p:nvPr/>
        </p:nvSpPr>
        <p:spPr bwMode="auto">
          <a:xfrm>
            <a:off x="6667500" y="3533328"/>
            <a:ext cx="236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dirty="0" err="1"/>
              <a:t>Микрофотографии</a:t>
            </a:r>
            <a:r>
              <a:rPr lang="en-US" dirty="0"/>
              <a:t> </a:t>
            </a:r>
            <a:r>
              <a:rPr lang="en-US" dirty="0" err="1"/>
              <a:t>твёрдых</a:t>
            </a:r>
            <a:r>
              <a:rPr lang="en-US" dirty="0"/>
              <a:t> </a:t>
            </a:r>
            <a:r>
              <a:rPr lang="en-US" dirty="0" err="1"/>
              <a:t>веществ</a:t>
            </a:r>
            <a:r>
              <a:rPr lang="en-US" dirty="0"/>
              <a:t>, </a:t>
            </a:r>
            <a:r>
              <a:rPr lang="en-US" dirty="0" err="1"/>
              <a:t>полученных</a:t>
            </a:r>
            <a:r>
              <a:rPr lang="en-US" dirty="0"/>
              <a:t> </a:t>
            </a:r>
            <a:r>
              <a:rPr lang="en-US" dirty="0" err="1"/>
              <a:t>бесконтактным</a:t>
            </a:r>
            <a:r>
              <a:rPr lang="en-US" dirty="0"/>
              <a:t> </a:t>
            </a:r>
            <a:r>
              <a:rPr lang="en-US" dirty="0" err="1"/>
              <a:t>методом</a:t>
            </a:r>
            <a:r>
              <a:rPr lang="en-US" dirty="0"/>
              <a:t> </a:t>
            </a:r>
            <a:endParaRPr lang="en-US" dirty="0" smtClean="0"/>
          </a:p>
          <a:p>
            <a:pPr algn="ctr" eaLnBrk="0" hangingPunct="0"/>
            <a:r>
              <a:rPr lang="en-US" dirty="0" smtClean="0"/>
              <a:t>(</a:t>
            </a:r>
            <a:r>
              <a:rPr lang="en-US" dirty="0"/>
              <a:t>AM-RNT)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7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4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</p:spTree>
    <p:extLst>
      <p:ext uri="{BB962C8B-B14F-4D97-AF65-F5344CB8AC3E}">
        <p14:creationId xmlns:p14="http://schemas.microsoft.com/office/powerpoint/2010/main" val="969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DSC00306"/>
          <p:cNvPicPr>
            <a:picLocks noChangeAspect="1" noChangeArrowheads="1"/>
          </p:cNvPicPr>
          <p:nvPr/>
        </p:nvPicPr>
        <p:blipFill rotWithShape="1">
          <a:blip r:embed="rId2" cstate="print"/>
          <a:srcRect r="3123"/>
          <a:stretch/>
        </p:blipFill>
        <p:spPr bwMode="auto">
          <a:xfrm>
            <a:off x="5144562" y="4376353"/>
            <a:ext cx="2026484" cy="2340000"/>
          </a:xfrm>
          <a:prstGeom prst="rect">
            <a:avLst/>
          </a:prstGeom>
          <a:noFill/>
        </p:spPr>
      </p:pic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5495925" y="146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228600" y="1205356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Водные активированные растворы по бактерицидной активности превосходят гипохлорит натрия более чем в </a:t>
            </a:r>
            <a:r>
              <a:rPr lang="ru-RU" altLang="zh-CN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раз. 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Добавка </a:t>
            </a:r>
            <a:r>
              <a:rPr lang="ru-RU" altLang="zh-CN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AM-RNT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воду для очистки и обеззараживания воды, водопроводных труб составляет </a:t>
            </a:r>
            <a:r>
              <a:rPr lang="ru-RU" altLang="zh-CN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1:250.000</a:t>
            </a:r>
            <a:r>
              <a:rPr lang="ru-RU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USA 201</a:t>
            </a:r>
            <a:r>
              <a:rPr lang="ru-RU" altLang="zh-CN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г.)</a:t>
            </a:r>
            <a:endParaRPr lang="ru-RU" altLang="zh-CN" dirty="0">
              <a:solidFill>
                <a:schemeClr val="bg1"/>
              </a:solidFill>
            </a:endParaRPr>
          </a:p>
        </p:txBody>
      </p:sp>
      <p:pic>
        <p:nvPicPr>
          <p:cNvPr id="115713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209800"/>
            <a:ext cx="3709382" cy="2325159"/>
          </a:xfrm>
          <a:noFill/>
          <a:ln/>
        </p:spPr>
      </p:pic>
      <p:pic>
        <p:nvPicPr>
          <p:cNvPr id="204802" name="Picture 2" descr="Brine System IKA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160400" y="4376353"/>
            <a:ext cx="1756477" cy="2340000"/>
          </a:xfrm>
          <a:ln/>
        </p:spPr>
      </p:pic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914400" y="4572000"/>
            <a:ext cx="2986956" cy="2064514"/>
            <a:chOff x="2300" y="805"/>
            <a:chExt cx="9487" cy="6558"/>
          </a:xfrm>
        </p:grpSpPr>
        <p:sp>
          <p:nvSpPr>
            <p:cNvPr id="2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00" y="805"/>
              <a:ext cx="9487" cy="6558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ru-RU"/>
            </a:p>
          </p:txBody>
        </p:sp>
        <p:sp>
          <p:nvSpPr>
            <p:cNvPr id="115717" name="Rectangle 2"/>
            <p:cNvSpPr>
              <a:spLocks noChangeArrowheads="1"/>
            </p:cNvSpPr>
            <p:nvPr/>
          </p:nvSpPr>
          <p:spPr bwMode="auto">
            <a:xfrm>
              <a:off x="2635" y="805"/>
              <a:ext cx="9147" cy="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0925" tIns="15463" rIns="30925" bIns="15463"/>
            <a:lstStyle/>
            <a:p>
              <a:pPr algn="ctr" eaLnBrk="0" hangingPunct="0"/>
              <a:r>
                <a:rPr lang="en-US" sz="1800">
                  <a:solidFill>
                    <a:srgbClr val="66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SimSun" pitchFamily="2" charset="-122"/>
                </a:rPr>
                <a:t>IKAR USA </a:t>
              </a:r>
              <a:r>
                <a:rPr lang="en-US" i="1">
                  <a:solidFill>
                    <a:srgbClr val="66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SimSun" pitchFamily="2" charset="-122"/>
                </a:rPr>
                <a:t>Resonance</a:t>
              </a:r>
              <a:endParaRPr lang="en-US"/>
            </a:p>
          </p:txBody>
        </p:sp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2300" y="2479"/>
              <a:ext cx="8032" cy="4576"/>
              <a:chOff x="480" y="1152"/>
              <a:chExt cx="5086" cy="3016"/>
            </a:xfrm>
          </p:grpSpPr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480" y="1236"/>
                <a:ext cx="5085" cy="2932"/>
                <a:chOff x="466" y="884"/>
                <a:chExt cx="5085" cy="2827"/>
              </a:xfrm>
            </p:grpSpPr>
            <p:grpSp>
              <p:nvGrpSpPr>
                <p:cNvPr id="8" name="Group 5"/>
                <p:cNvGrpSpPr>
                  <a:grpSpLocks/>
                </p:cNvGrpSpPr>
                <p:nvPr/>
              </p:nvGrpSpPr>
              <p:grpSpPr bwMode="auto">
                <a:xfrm>
                  <a:off x="5205" y="1230"/>
                  <a:ext cx="346" cy="480"/>
                  <a:chOff x="5205" y="1230"/>
                  <a:chExt cx="346" cy="480"/>
                </a:xfrm>
              </p:grpSpPr>
              <p:sp>
                <p:nvSpPr>
                  <p:cNvPr id="115721" name="Freeform 6"/>
                  <p:cNvSpPr>
                    <a:spLocks/>
                  </p:cNvSpPr>
                  <p:nvPr/>
                </p:nvSpPr>
                <p:spPr bwMode="auto">
                  <a:xfrm>
                    <a:off x="5312" y="1230"/>
                    <a:ext cx="239" cy="392"/>
                  </a:xfrm>
                  <a:custGeom>
                    <a:avLst/>
                    <a:gdLst>
                      <a:gd name="T0" fmla="*/ 238 w 239"/>
                      <a:gd name="T1" fmla="*/ 0 h 392"/>
                      <a:gd name="T2" fmla="*/ 0 w 239"/>
                      <a:gd name="T3" fmla="*/ 185 h 392"/>
                      <a:gd name="T4" fmla="*/ 0 w 239"/>
                      <a:gd name="T5" fmla="*/ 391 h 392"/>
                      <a:gd name="T6" fmla="*/ 238 w 239"/>
                      <a:gd name="T7" fmla="*/ 209 h 392"/>
                      <a:gd name="T8" fmla="*/ 238 w 239"/>
                      <a:gd name="T9" fmla="*/ 0 h 3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9"/>
                      <a:gd name="T16" fmla="*/ 0 h 392"/>
                      <a:gd name="T17" fmla="*/ 239 w 239"/>
                      <a:gd name="T18" fmla="*/ 392 h 3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9" h="392">
                        <a:moveTo>
                          <a:pt x="238" y="0"/>
                        </a:moveTo>
                        <a:lnTo>
                          <a:pt x="0" y="185"/>
                        </a:lnTo>
                        <a:lnTo>
                          <a:pt x="0" y="391"/>
                        </a:lnTo>
                        <a:lnTo>
                          <a:pt x="238" y="209"/>
                        </a:lnTo>
                        <a:lnTo>
                          <a:pt x="238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22" name="Freeform 7"/>
                  <p:cNvSpPr>
                    <a:spLocks/>
                  </p:cNvSpPr>
                  <p:nvPr/>
                </p:nvSpPr>
                <p:spPr bwMode="auto">
                  <a:xfrm>
                    <a:off x="5224" y="1415"/>
                    <a:ext cx="89" cy="295"/>
                  </a:xfrm>
                  <a:custGeom>
                    <a:avLst/>
                    <a:gdLst>
                      <a:gd name="T0" fmla="*/ 0 w 89"/>
                      <a:gd name="T1" fmla="*/ 84 h 295"/>
                      <a:gd name="T2" fmla="*/ 77 w 89"/>
                      <a:gd name="T3" fmla="*/ 37 h 295"/>
                      <a:gd name="T4" fmla="*/ 88 w 89"/>
                      <a:gd name="T5" fmla="*/ 0 h 295"/>
                      <a:gd name="T6" fmla="*/ 88 w 89"/>
                      <a:gd name="T7" fmla="*/ 204 h 295"/>
                      <a:gd name="T8" fmla="*/ 77 w 89"/>
                      <a:gd name="T9" fmla="*/ 254 h 295"/>
                      <a:gd name="T10" fmla="*/ 0 w 89"/>
                      <a:gd name="T11" fmla="*/ 294 h 295"/>
                      <a:gd name="T12" fmla="*/ 0 w 89"/>
                      <a:gd name="T13" fmla="*/ 84 h 29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9"/>
                      <a:gd name="T22" fmla="*/ 0 h 295"/>
                      <a:gd name="T23" fmla="*/ 89 w 89"/>
                      <a:gd name="T24" fmla="*/ 295 h 29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9" h="295">
                        <a:moveTo>
                          <a:pt x="0" y="84"/>
                        </a:moveTo>
                        <a:lnTo>
                          <a:pt x="77" y="37"/>
                        </a:lnTo>
                        <a:lnTo>
                          <a:pt x="88" y="0"/>
                        </a:lnTo>
                        <a:lnTo>
                          <a:pt x="88" y="204"/>
                        </a:lnTo>
                        <a:lnTo>
                          <a:pt x="77" y="254"/>
                        </a:lnTo>
                        <a:lnTo>
                          <a:pt x="0" y="294"/>
                        </a:lnTo>
                        <a:lnTo>
                          <a:pt x="0" y="84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4" name="Freeform 8"/>
                  <p:cNvSpPr>
                    <a:spLocks/>
                  </p:cNvSpPr>
                  <p:nvPr/>
                </p:nvSpPr>
                <p:spPr bwMode="auto">
                  <a:xfrm>
                    <a:off x="5205" y="1557"/>
                    <a:ext cx="30" cy="78"/>
                  </a:xfrm>
                  <a:custGeom>
                    <a:avLst/>
                    <a:gdLst>
                      <a:gd name="T0" fmla="*/ 29 w 30"/>
                      <a:gd name="T1" fmla="*/ 0 h 78"/>
                      <a:gd name="T2" fmla="*/ 0 w 30"/>
                      <a:gd name="T3" fmla="*/ 29 h 78"/>
                      <a:gd name="T4" fmla="*/ 29 w 30"/>
                      <a:gd name="T5" fmla="*/ 77 h 78"/>
                      <a:gd name="T6" fmla="*/ 29 w 30"/>
                      <a:gd name="T7" fmla="*/ 0 h 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0"/>
                      <a:gd name="T13" fmla="*/ 0 h 78"/>
                      <a:gd name="T14" fmla="*/ 30 w 30"/>
                      <a:gd name="T15" fmla="*/ 78 h 7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0" h="78">
                        <a:moveTo>
                          <a:pt x="29" y="0"/>
                        </a:moveTo>
                        <a:lnTo>
                          <a:pt x="0" y="29"/>
                        </a:lnTo>
                        <a:lnTo>
                          <a:pt x="29" y="77"/>
                        </a:lnTo>
                        <a:lnTo>
                          <a:pt x="29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24" name="Freeform 9"/>
                  <p:cNvSpPr>
                    <a:spLocks/>
                  </p:cNvSpPr>
                  <p:nvPr/>
                </p:nvSpPr>
                <p:spPr bwMode="auto">
                  <a:xfrm>
                    <a:off x="5302" y="1415"/>
                    <a:ext cx="11" cy="252"/>
                  </a:xfrm>
                  <a:custGeom>
                    <a:avLst/>
                    <a:gdLst>
                      <a:gd name="T0" fmla="*/ 9 w 11"/>
                      <a:gd name="T1" fmla="*/ 0 h 252"/>
                      <a:gd name="T2" fmla="*/ 0 w 11"/>
                      <a:gd name="T3" fmla="*/ 40 h 252"/>
                      <a:gd name="T4" fmla="*/ 0 w 11"/>
                      <a:gd name="T5" fmla="*/ 251 h 252"/>
                      <a:gd name="T6" fmla="*/ 10 w 11"/>
                      <a:gd name="T7" fmla="*/ 209 h 252"/>
                      <a:gd name="T8" fmla="*/ 9 w 11"/>
                      <a:gd name="T9" fmla="*/ 0 h 2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"/>
                      <a:gd name="T16" fmla="*/ 0 h 252"/>
                      <a:gd name="T17" fmla="*/ 11 w 11"/>
                      <a:gd name="T18" fmla="*/ 252 h 2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" h="252">
                        <a:moveTo>
                          <a:pt x="9" y="0"/>
                        </a:moveTo>
                        <a:lnTo>
                          <a:pt x="0" y="40"/>
                        </a:lnTo>
                        <a:lnTo>
                          <a:pt x="0" y="251"/>
                        </a:lnTo>
                        <a:lnTo>
                          <a:pt x="10" y="209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" name="Group 10"/>
                <p:cNvGrpSpPr>
                  <a:grpSpLocks/>
                </p:cNvGrpSpPr>
                <p:nvPr/>
              </p:nvGrpSpPr>
              <p:grpSpPr bwMode="auto">
                <a:xfrm>
                  <a:off x="2852" y="2939"/>
                  <a:ext cx="1577" cy="772"/>
                  <a:chOff x="2852" y="2939"/>
                  <a:chExt cx="1577" cy="772"/>
                </a:xfrm>
              </p:grpSpPr>
              <p:sp>
                <p:nvSpPr>
                  <p:cNvPr id="115726" name="Freeform 11"/>
                  <p:cNvSpPr>
                    <a:spLocks/>
                  </p:cNvSpPr>
                  <p:nvPr/>
                </p:nvSpPr>
                <p:spPr bwMode="auto">
                  <a:xfrm>
                    <a:off x="3555" y="2947"/>
                    <a:ext cx="64" cy="228"/>
                  </a:xfrm>
                  <a:custGeom>
                    <a:avLst/>
                    <a:gdLst>
                      <a:gd name="T0" fmla="*/ 0 w 64"/>
                      <a:gd name="T1" fmla="*/ 40 h 228"/>
                      <a:gd name="T2" fmla="*/ 29 w 64"/>
                      <a:gd name="T3" fmla="*/ 129 h 228"/>
                      <a:gd name="T4" fmla="*/ 29 w 64"/>
                      <a:gd name="T5" fmla="*/ 227 h 228"/>
                      <a:gd name="T6" fmla="*/ 63 w 64"/>
                      <a:gd name="T7" fmla="*/ 203 h 228"/>
                      <a:gd name="T8" fmla="*/ 63 w 64"/>
                      <a:gd name="T9" fmla="*/ 0 h 228"/>
                      <a:gd name="T10" fmla="*/ 0 w 64"/>
                      <a:gd name="T11" fmla="*/ 40 h 2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4"/>
                      <a:gd name="T19" fmla="*/ 0 h 228"/>
                      <a:gd name="T20" fmla="*/ 64 w 64"/>
                      <a:gd name="T21" fmla="*/ 228 h 2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4" h="228">
                        <a:moveTo>
                          <a:pt x="0" y="40"/>
                        </a:moveTo>
                        <a:lnTo>
                          <a:pt x="29" y="129"/>
                        </a:lnTo>
                        <a:lnTo>
                          <a:pt x="29" y="227"/>
                        </a:lnTo>
                        <a:lnTo>
                          <a:pt x="63" y="203"/>
                        </a:lnTo>
                        <a:lnTo>
                          <a:pt x="63" y="0"/>
                        </a:lnTo>
                        <a:lnTo>
                          <a:pt x="0" y="4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27" name="Freeform 12"/>
                  <p:cNvSpPr>
                    <a:spLocks/>
                  </p:cNvSpPr>
                  <p:nvPr/>
                </p:nvSpPr>
                <p:spPr bwMode="auto">
                  <a:xfrm>
                    <a:off x="3618" y="2939"/>
                    <a:ext cx="202" cy="212"/>
                  </a:xfrm>
                  <a:custGeom>
                    <a:avLst/>
                    <a:gdLst>
                      <a:gd name="T0" fmla="*/ 0 w 202"/>
                      <a:gd name="T1" fmla="*/ 8 h 212"/>
                      <a:gd name="T2" fmla="*/ 85 w 202"/>
                      <a:gd name="T3" fmla="*/ 0 h 212"/>
                      <a:gd name="T4" fmla="*/ 201 w 202"/>
                      <a:gd name="T5" fmla="*/ 0 h 212"/>
                      <a:gd name="T6" fmla="*/ 201 w 202"/>
                      <a:gd name="T7" fmla="*/ 206 h 212"/>
                      <a:gd name="T8" fmla="*/ 85 w 202"/>
                      <a:gd name="T9" fmla="*/ 206 h 212"/>
                      <a:gd name="T10" fmla="*/ 0 w 202"/>
                      <a:gd name="T11" fmla="*/ 211 h 212"/>
                      <a:gd name="T12" fmla="*/ 0 w 202"/>
                      <a:gd name="T13" fmla="*/ 8 h 21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02"/>
                      <a:gd name="T22" fmla="*/ 0 h 212"/>
                      <a:gd name="T23" fmla="*/ 202 w 202"/>
                      <a:gd name="T24" fmla="*/ 212 h 21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02" h="212">
                        <a:moveTo>
                          <a:pt x="0" y="8"/>
                        </a:moveTo>
                        <a:lnTo>
                          <a:pt x="85" y="0"/>
                        </a:lnTo>
                        <a:lnTo>
                          <a:pt x="201" y="0"/>
                        </a:lnTo>
                        <a:lnTo>
                          <a:pt x="201" y="206"/>
                        </a:lnTo>
                        <a:lnTo>
                          <a:pt x="85" y="206"/>
                        </a:lnTo>
                        <a:lnTo>
                          <a:pt x="0" y="211"/>
                        </a:lnTo>
                        <a:lnTo>
                          <a:pt x="0" y="8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28" name="Freeform 13"/>
                  <p:cNvSpPr>
                    <a:spLocks/>
                  </p:cNvSpPr>
                  <p:nvPr/>
                </p:nvSpPr>
                <p:spPr bwMode="auto">
                  <a:xfrm>
                    <a:off x="3822" y="2941"/>
                    <a:ext cx="95" cy="290"/>
                  </a:xfrm>
                  <a:custGeom>
                    <a:avLst/>
                    <a:gdLst>
                      <a:gd name="T0" fmla="*/ 0 w 95"/>
                      <a:gd name="T1" fmla="*/ 0 h 290"/>
                      <a:gd name="T2" fmla="*/ 0 w 95"/>
                      <a:gd name="T3" fmla="*/ 204 h 290"/>
                      <a:gd name="T4" fmla="*/ 94 w 95"/>
                      <a:gd name="T5" fmla="*/ 289 h 290"/>
                      <a:gd name="T6" fmla="*/ 94 w 95"/>
                      <a:gd name="T7" fmla="*/ 80 h 290"/>
                      <a:gd name="T8" fmla="*/ 0 w 95"/>
                      <a:gd name="T9" fmla="*/ 0 h 2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5"/>
                      <a:gd name="T16" fmla="*/ 0 h 290"/>
                      <a:gd name="T17" fmla="*/ 95 w 95"/>
                      <a:gd name="T18" fmla="*/ 290 h 2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5" h="290">
                        <a:moveTo>
                          <a:pt x="0" y="0"/>
                        </a:moveTo>
                        <a:lnTo>
                          <a:pt x="0" y="204"/>
                        </a:lnTo>
                        <a:lnTo>
                          <a:pt x="94" y="289"/>
                        </a:lnTo>
                        <a:lnTo>
                          <a:pt x="94" y="8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29" name="Freeform 14"/>
                  <p:cNvSpPr>
                    <a:spLocks/>
                  </p:cNvSpPr>
                  <p:nvPr/>
                </p:nvSpPr>
                <p:spPr bwMode="auto">
                  <a:xfrm>
                    <a:off x="3916" y="2995"/>
                    <a:ext cx="118" cy="233"/>
                  </a:xfrm>
                  <a:custGeom>
                    <a:avLst/>
                    <a:gdLst>
                      <a:gd name="T0" fmla="*/ 0 w 118"/>
                      <a:gd name="T1" fmla="*/ 29 h 233"/>
                      <a:gd name="T2" fmla="*/ 117 w 118"/>
                      <a:gd name="T3" fmla="*/ 0 h 233"/>
                      <a:gd name="T4" fmla="*/ 117 w 118"/>
                      <a:gd name="T5" fmla="*/ 205 h 233"/>
                      <a:gd name="T6" fmla="*/ 0 w 118"/>
                      <a:gd name="T7" fmla="*/ 232 h 233"/>
                      <a:gd name="T8" fmla="*/ 0 w 118"/>
                      <a:gd name="T9" fmla="*/ 29 h 2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8"/>
                      <a:gd name="T16" fmla="*/ 0 h 233"/>
                      <a:gd name="T17" fmla="*/ 118 w 118"/>
                      <a:gd name="T18" fmla="*/ 233 h 2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8" h="233">
                        <a:moveTo>
                          <a:pt x="0" y="29"/>
                        </a:moveTo>
                        <a:lnTo>
                          <a:pt x="117" y="0"/>
                        </a:lnTo>
                        <a:lnTo>
                          <a:pt x="117" y="205"/>
                        </a:lnTo>
                        <a:lnTo>
                          <a:pt x="0" y="232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30" name="Freeform 15"/>
                  <p:cNvSpPr>
                    <a:spLocks/>
                  </p:cNvSpPr>
                  <p:nvPr/>
                </p:nvSpPr>
                <p:spPr bwMode="auto">
                  <a:xfrm>
                    <a:off x="4113" y="3195"/>
                    <a:ext cx="77" cy="323"/>
                  </a:xfrm>
                  <a:custGeom>
                    <a:avLst/>
                    <a:gdLst>
                      <a:gd name="T0" fmla="*/ 0 w 77"/>
                      <a:gd name="T1" fmla="*/ 0 h 323"/>
                      <a:gd name="T2" fmla="*/ 76 w 77"/>
                      <a:gd name="T3" fmla="*/ 114 h 323"/>
                      <a:gd name="T4" fmla="*/ 76 w 77"/>
                      <a:gd name="T5" fmla="*/ 322 h 323"/>
                      <a:gd name="T6" fmla="*/ 0 w 77"/>
                      <a:gd name="T7" fmla="*/ 205 h 323"/>
                      <a:gd name="T8" fmla="*/ 0 w 77"/>
                      <a:gd name="T9" fmla="*/ 0 h 3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323"/>
                      <a:gd name="T17" fmla="*/ 77 w 77"/>
                      <a:gd name="T18" fmla="*/ 323 h 3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323">
                        <a:moveTo>
                          <a:pt x="0" y="0"/>
                        </a:moveTo>
                        <a:lnTo>
                          <a:pt x="76" y="114"/>
                        </a:lnTo>
                        <a:lnTo>
                          <a:pt x="76" y="322"/>
                        </a:lnTo>
                        <a:lnTo>
                          <a:pt x="0" y="20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31" name="Freeform 16"/>
                  <p:cNvSpPr>
                    <a:spLocks/>
                  </p:cNvSpPr>
                  <p:nvPr/>
                </p:nvSpPr>
                <p:spPr bwMode="auto">
                  <a:xfrm>
                    <a:off x="4033" y="2995"/>
                    <a:ext cx="100" cy="293"/>
                  </a:xfrm>
                  <a:custGeom>
                    <a:avLst/>
                    <a:gdLst>
                      <a:gd name="T0" fmla="*/ 0 w 100"/>
                      <a:gd name="T1" fmla="*/ 0 h 293"/>
                      <a:gd name="T2" fmla="*/ 99 w 100"/>
                      <a:gd name="T3" fmla="*/ 105 h 293"/>
                      <a:gd name="T4" fmla="*/ 78 w 100"/>
                      <a:gd name="T5" fmla="*/ 200 h 293"/>
                      <a:gd name="T6" fmla="*/ 78 w 100"/>
                      <a:gd name="T7" fmla="*/ 292 h 293"/>
                      <a:gd name="T8" fmla="*/ 0 w 100"/>
                      <a:gd name="T9" fmla="*/ 203 h 293"/>
                      <a:gd name="T10" fmla="*/ 0 w 100"/>
                      <a:gd name="T11" fmla="*/ 0 h 29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0"/>
                      <a:gd name="T19" fmla="*/ 0 h 293"/>
                      <a:gd name="T20" fmla="*/ 100 w 100"/>
                      <a:gd name="T21" fmla="*/ 293 h 29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0" h="293">
                        <a:moveTo>
                          <a:pt x="0" y="0"/>
                        </a:moveTo>
                        <a:lnTo>
                          <a:pt x="99" y="105"/>
                        </a:lnTo>
                        <a:lnTo>
                          <a:pt x="78" y="200"/>
                        </a:lnTo>
                        <a:lnTo>
                          <a:pt x="78" y="292"/>
                        </a:lnTo>
                        <a:lnTo>
                          <a:pt x="0" y="20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32" name="Freeform 17"/>
                  <p:cNvSpPr>
                    <a:spLocks/>
                  </p:cNvSpPr>
                  <p:nvPr/>
                </p:nvSpPr>
                <p:spPr bwMode="auto">
                  <a:xfrm>
                    <a:off x="2852" y="3022"/>
                    <a:ext cx="207" cy="365"/>
                  </a:xfrm>
                  <a:custGeom>
                    <a:avLst/>
                    <a:gdLst>
                      <a:gd name="T0" fmla="*/ 19 w 207"/>
                      <a:gd name="T1" fmla="*/ 364 h 365"/>
                      <a:gd name="T2" fmla="*/ 0 w 207"/>
                      <a:gd name="T3" fmla="*/ 249 h 365"/>
                      <a:gd name="T4" fmla="*/ 43 w 207"/>
                      <a:gd name="T5" fmla="*/ 132 h 365"/>
                      <a:gd name="T6" fmla="*/ 206 w 207"/>
                      <a:gd name="T7" fmla="*/ 0 h 365"/>
                      <a:gd name="T8" fmla="*/ 206 w 207"/>
                      <a:gd name="T9" fmla="*/ 204 h 365"/>
                      <a:gd name="T10" fmla="*/ 45 w 207"/>
                      <a:gd name="T11" fmla="*/ 333 h 365"/>
                      <a:gd name="T12" fmla="*/ 19 w 207"/>
                      <a:gd name="T13" fmla="*/ 364 h 36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07"/>
                      <a:gd name="T22" fmla="*/ 0 h 365"/>
                      <a:gd name="T23" fmla="*/ 207 w 207"/>
                      <a:gd name="T24" fmla="*/ 365 h 36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07" h="365">
                        <a:moveTo>
                          <a:pt x="19" y="364"/>
                        </a:moveTo>
                        <a:lnTo>
                          <a:pt x="0" y="249"/>
                        </a:lnTo>
                        <a:lnTo>
                          <a:pt x="43" y="132"/>
                        </a:lnTo>
                        <a:lnTo>
                          <a:pt x="206" y="0"/>
                        </a:lnTo>
                        <a:lnTo>
                          <a:pt x="206" y="204"/>
                        </a:lnTo>
                        <a:lnTo>
                          <a:pt x="45" y="333"/>
                        </a:lnTo>
                        <a:lnTo>
                          <a:pt x="19" y="364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33" name="Freeform 18"/>
                  <p:cNvSpPr>
                    <a:spLocks/>
                  </p:cNvSpPr>
                  <p:nvPr/>
                </p:nvSpPr>
                <p:spPr bwMode="auto">
                  <a:xfrm>
                    <a:off x="3058" y="2991"/>
                    <a:ext cx="117" cy="233"/>
                  </a:xfrm>
                  <a:custGeom>
                    <a:avLst/>
                    <a:gdLst>
                      <a:gd name="T0" fmla="*/ 0 w 117"/>
                      <a:gd name="T1" fmla="*/ 32 h 233"/>
                      <a:gd name="T2" fmla="*/ 0 w 117"/>
                      <a:gd name="T3" fmla="*/ 232 h 233"/>
                      <a:gd name="T4" fmla="*/ 116 w 117"/>
                      <a:gd name="T5" fmla="*/ 203 h 233"/>
                      <a:gd name="T6" fmla="*/ 116 w 117"/>
                      <a:gd name="T7" fmla="*/ 0 h 233"/>
                      <a:gd name="T8" fmla="*/ 0 w 117"/>
                      <a:gd name="T9" fmla="*/ 32 h 2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7"/>
                      <a:gd name="T16" fmla="*/ 0 h 233"/>
                      <a:gd name="T17" fmla="*/ 117 w 117"/>
                      <a:gd name="T18" fmla="*/ 233 h 2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7" h="233">
                        <a:moveTo>
                          <a:pt x="0" y="32"/>
                        </a:moveTo>
                        <a:lnTo>
                          <a:pt x="0" y="232"/>
                        </a:lnTo>
                        <a:lnTo>
                          <a:pt x="116" y="203"/>
                        </a:lnTo>
                        <a:lnTo>
                          <a:pt x="116" y="0"/>
                        </a:lnTo>
                        <a:lnTo>
                          <a:pt x="0" y="32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34" name="Freeform 19"/>
                  <p:cNvSpPr>
                    <a:spLocks/>
                  </p:cNvSpPr>
                  <p:nvPr/>
                </p:nvSpPr>
                <p:spPr bwMode="auto">
                  <a:xfrm>
                    <a:off x="3174" y="2991"/>
                    <a:ext cx="234" cy="286"/>
                  </a:xfrm>
                  <a:custGeom>
                    <a:avLst/>
                    <a:gdLst>
                      <a:gd name="T0" fmla="*/ 0 w 234"/>
                      <a:gd name="T1" fmla="*/ 0 h 286"/>
                      <a:gd name="T2" fmla="*/ 233 w 234"/>
                      <a:gd name="T3" fmla="*/ 82 h 286"/>
                      <a:gd name="T4" fmla="*/ 233 w 234"/>
                      <a:gd name="T5" fmla="*/ 285 h 286"/>
                      <a:gd name="T6" fmla="*/ 0 w 234"/>
                      <a:gd name="T7" fmla="*/ 203 h 286"/>
                      <a:gd name="T8" fmla="*/ 0 w 234"/>
                      <a:gd name="T9" fmla="*/ 0 h 2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4"/>
                      <a:gd name="T16" fmla="*/ 0 h 286"/>
                      <a:gd name="T17" fmla="*/ 234 w 234"/>
                      <a:gd name="T18" fmla="*/ 286 h 2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4" h="286">
                        <a:moveTo>
                          <a:pt x="0" y="0"/>
                        </a:moveTo>
                        <a:lnTo>
                          <a:pt x="233" y="82"/>
                        </a:lnTo>
                        <a:lnTo>
                          <a:pt x="233" y="285"/>
                        </a:lnTo>
                        <a:lnTo>
                          <a:pt x="0" y="20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35" name="Freeform 20"/>
                  <p:cNvSpPr>
                    <a:spLocks/>
                  </p:cNvSpPr>
                  <p:nvPr/>
                </p:nvSpPr>
                <p:spPr bwMode="auto">
                  <a:xfrm>
                    <a:off x="3407" y="3073"/>
                    <a:ext cx="180" cy="212"/>
                  </a:xfrm>
                  <a:custGeom>
                    <a:avLst/>
                    <a:gdLst>
                      <a:gd name="T0" fmla="*/ 0 w 180"/>
                      <a:gd name="T1" fmla="*/ 0 h 212"/>
                      <a:gd name="T2" fmla="*/ 0 w 180"/>
                      <a:gd name="T3" fmla="*/ 203 h 212"/>
                      <a:gd name="T4" fmla="*/ 179 w 180"/>
                      <a:gd name="T5" fmla="*/ 211 h 212"/>
                      <a:gd name="T6" fmla="*/ 179 w 180"/>
                      <a:gd name="T7" fmla="*/ 5 h 212"/>
                      <a:gd name="T8" fmla="*/ 0 w 180"/>
                      <a:gd name="T9" fmla="*/ 0 h 2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0"/>
                      <a:gd name="T16" fmla="*/ 0 h 212"/>
                      <a:gd name="T17" fmla="*/ 180 w 180"/>
                      <a:gd name="T18" fmla="*/ 212 h 2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0" h="212">
                        <a:moveTo>
                          <a:pt x="0" y="0"/>
                        </a:moveTo>
                        <a:lnTo>
                          <a:pt x="0" y="203"/>
                        </a:lnTo>
                        <a:lnTo>
                          <a:pt x="179" y="211"/>
                        </a:lnTo>
                        <a:lnTo>
                          <a:pt x="179" y="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36" name="Freeform 21"/>
                  <p:cNvSpPr>
                    <a:spLocks/>
                  </p:cNvSpPr>
                  <p:nvPr/>
                </p:nvSpPr>
                <p:spPr bwMode="auto">
                  <a:xfrm>
                    <a:off x="4327" y="3403"/>
                    <a:ext cx="102" cy="301"/>
                  </a:xfrm>
                  <a:custGeom>
                    <a:avLst/>
                    <a:gdLst>
                      <a:gd name="T0" fmla="*/ 0 w 102"/>
                      <a:gd name="T1" fmla="*/ 97 h 301"/>
                      <a:gd name="T2" fmla="*/ 101 w 102"/>
                      <a:gd name="T3" fmla="*/ 0 h 301"/>
                      <a:gd name="T4" fmla="*/ 101 w 102"/>
                      <a:gd name="T5" fmla="*/ 202 h 301"/>
                      <a:gd name="T6" fmla="*/ 0 w 102"/>
                      <a:gd name="T7" fmla="*/ 300 h 301"/>
                      <a:gd name="T8" fmla="*/ 0 w 102"/>
                      <a:gd name="T9" fmla="*/ 97 h 30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2"/>
                      <a:gd name="T16" fmla="*/ 0 h 301"/>
                      <a:gd name="T17" fmla="*/ 102 w 102"/>
                      <a:gd name="T18" fmla="*/ 301 h 30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2" h="301">
                        <a:moveTo>
                          <a:pt x="0" y="97"/>
                        </a:moveTo>
                        <a:lnTo>
                          <a:pt x="101" y="0"/>
                        </a:lnTo>
                        <a:lnTo>
                          <a:pt x="101" y="202"/>
                        </a:lnTo>
                        <a:lnTo>
                          <a:pt x="0" y="300"/>
                        </a:lnTo>
                        <a:lnTo>
                          <a:pt x="0" y="97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37" name="Freeform 22"/>
                  <p:cNvSpPr>
                    <a:spLocks/>
                  </p:cNvSpPr>
                  <p:nvPr/>
                </p:nvSpPr>
                <p:spPr bwMode="auto">
                  <a:xfrm>
                    <a:off x="4188" y="3311"/>
                    <a:ext cx="33" cy="209"/>
                  </a:xfrm>
                  <a:custGeom>
                    <a:avLst/>
                    <a:gdLst>
                      <a:gd name="T0" fmla="*/ 0 w 33"/>
                      <a:gd name="T1" fmla="*/ 0 h 209"/>
                      <a:gd name="T2" fmla="*/ 0 w 33"/>
                      <a:gd name="T3" fmla="*/ 208 h 209"/>
                      <a:gd name="T4" fmla="*/ 32 w 33"/>
                      <a:gd name="T5" fmla="*/ 208 h 209"/>
                      <a:gd name="T6" fmla="*/ 32 w 33"/>
                      <a:gd name="T7" fmla="*/ 3 h 209"/>
                      <a:gd name="T8" fmla="*/ 0 w 33"/>
                      <a:gd name="T9" fmla="*/ 0 h 2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209"/>
                      <a:gd name="T17" fmla="*/ 33 w 33"/>
                      <a:gd name="T18" fmla="*/ 209 h 2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209">
                        <a:moveTo>
                          <a:pt x="0" y="0"/>
                        </a:moveTo>
                        <a:lnTo>
                          <a:pt x="0" y="208"/>
                        </a:lnTo>
                        <a:lnTo>
                          <a:pt x="32" y="208"/>
                        </a:lnTo>
                        <a:lnTo>
                          <a:pt x="32" y="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38" name="Freeform 23"/>
                  <p:cNvSpPr>
                    <a:spLocks/>
                  </p:cNvSpPr>
                  <p:nvPr/>
                </p:nvSpPr>
                <p:spPr bwMode="auto">
                  <a:xfrm>
                    <a:off x="4246" y="3500"/>
                    <a:ext cx="82" cy="210"/>
                  </a:xfrm>
                  <a:custGeom>
                    <a:avLst/>
                    <a:gdLst>
                      <a:gd name="T0" fmla="*/ 0 w 82"/>
                      <a:gd name="T1" fmla="*/ 5 h 210"/>
                      <a:gd name="T2" fmla="*/ 81 w 82"/>
                      <a:gd name="T3" fmla="*/ 0 h 210"/>
                      <a:gd name="T4" fmla="*/ 81 w 82"/>
                      <a:gd name="T5" fmla="*/ 201 h 210"/>
                      <a:gd name="T6" fmla="*/ 0 w 82"/>
                      <a:gd name="T7" fmla="*/ 209 h 210"/>
                      <a:gd name="T8" fmla="*/ 0 w 82"/>
                      <a:gd name="T9" fmla="*/ 5 h 2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2"/>
                      <a:gd name="T16" fmla="*/ 0 h 210"/>
                      <a:gd name="T17" fmla="*/ 82 w 82"/>
                      <a:gd name="T18" fmla="*/ 210 h 2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2" h="210">
                        <a:moveTo>
                          <a:pt x="0" y="5"/>
                        </a:moveTo>
                        <a:lnTo>
                          <a:pt x="81" y="0"/>
                        </a:lnTo>
                        <a:lnTo>
                          <a:pt x="81" y="201"/>
                        </a:lnTo>
                        <a:lnTo>
                          <a:pt x="0" y="209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39" name="Freeform 24"/>
                  <p:cNvSpPr>
                    <a:spLocks/>
                  </p:cNvSpPr>
                  <p:nvPr/>
                </p:nvSpPr>
                <p:spPr bwMode="auto">
                  <a:xfrm>
                    <a:off x="4218" y="3312"/>
                    <a:ext cx="29" cy="399"/>
                  </a:xfrm>
                  <a:custGeom>
                    <a:avLst/>
                    <a:gdLst>
                      <a:gd name="T0" fmla="*/ 0 w 29"/>
                      <a:gd name="T1" fmla="*/ 0 h 399"/>
                      <a:gd name="T2" fmla="*/ 28 w 29"/>
                      <a:gd name="T3" fmla="*/ 198 h 399"/>
                      <a:gd name="T4" fmla="*/ 28 w 29"/>
                      <a:gd name="T5" fmla="*/ 398 h 399"/>
                      <a:gd name="T6" fmla="*/ 0 w 29"/>
                      <a:gd name="T7" fmla="*/ 205 h 399"/>
                      <a:gd name="T8" fmla="*/ 0 w 29"/>
                      <a:gd name="T9" fmla="*/ 0 h 39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"/>
                      <a:gd name="T16" fmla="*/ 0 h 399"/>
                      <a:gd name="T17" fmla="*/ 29 w 29"/>
                      <a:gd name="T18" fmla="*/ 399 h 39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" h="399">
                        <a:moveTo>
                          <a:pt x="0" y="0"/>
                        </a:moveTo>
                        <a:lnTo>
                          <a:pt x="28" y="198"/>
                        </a:lnTo>
                        <a:lnTo>
                          <a:pt x="28" y="398"/>
                        </a:lnTo>
                        <a:lnTo>
                          <a:pt x="0" y="20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" name="Group 25"/>
                <p:cNvGrpSpPr>
                  <a:grpSpLocks/>
                </p:cNvGrpSpPr>
                <p:nvPr/>
              </p:nvGrpSpPr>
              <p:grpSpPr bwMode="auto">
                <a:xfrm>
                  <a:off x="4262" y="2362"/>
                  <a:ext cx="529" cy="669"/>
                  <a:chOff x="4262" y="2362"/>
                  <a:chExt cx="529" cy="669"/>
                </a:xfrm>
              </p:grpSpPr>
              <p:sp>
                <p:nvSpPr>
                  <p:cNvPr id="115741" name="Freeform 26"/>
                  <p:cNvSpPr>
                    <a:spLocks/>
                  </p:cNvSpPr>
                  <p:nvPr/>
                </p:nvSpPr>
                <p:spPr bwMode="auto">
                  <a:xfrm>
                    <a:off x="4327" y="2690"/>
                    <a:ext cx="86" cy="236"/>
                  </a:xfrm>
                  <a:custGeom>
                    <a:avLst/>
                    <a:gdLst>
                      <a:gd name="T0" fmla="*/ 0 w 86"/>
                      <a:gd name="T1" fmla="*/ 29 h 236"/>
                      <a:gd name="T2" fmla="*/ 85 w 86"/>
                      <a:gd name="T3" fmla="*/ 0 h 236"/>
                      <a:gd name="T4" fmla="*/ 85 w 86"/>
                      <a:gd name="T5" fmla="*/ 206 h 236"/>
                      <a:gd name="T6" fmla="*/ 0 w 86"/>
                      <a:gd name="T7" fmla="*/ 235 h 236"/>
                      <a:gd name="T8" fmla="*/ 0 w 86"/>
                      <a:gd name="T9" fmla="*/ 29 h 2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"/>
                      <a:gd name="T16" fmla="*/ 0 h 236"/>
                      <a:gd name="T17" fmla="*/ 86 w 86"/>
                      <a:gd name="T18" fmla="*/ 236 h 2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" h="236">
                        <a:moveTo>
                          <a:pt x="0" y="29"/>
                        </a:moveTo>
                        <a:lnTo>
                          <a:pt x="85" y="0"/>
                        </a:lnTo>
                        <a:lnTo>
                          <a:pt x="85" y="206"/>
                        </a:lnTo>
                        <a:lnTo>
                          <a:pt x="0" y="235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42" name="Freeform 27"/>
                  <p:cNvSpPr>
                    <a:spLocks/>
                  </p:cNvSpPr>
                  <p:nvPr/>
                </p:nvSpPr>
                <p:spPr bwMode="auto">
                  <a:xfrm>
                    <a:off x="4412" y="2572"/>
                    <a:ext cx="114" cy="328"/>
                  </a:xfrm>
                  <a:custGeom>
                    <a:avLst/>
                    <a:gdLst>
                      <a:gd name="T0" fmla="*/ 0 w 114"/>
                      <a:gd name="T1" fmla="*/ 118 h 328"/>
                      <a:gd name="T2" fmla="*/ 113 w 114"/>
                      <a:gd name="T3" fmla="*/ 0 h 328"/>
                      <a:gd name="T4" fmla="*/ 113 w 114"/>
                      <a:gd name="T5" fmla="*/ 207 h 328"/>
                      <a:gd name="T6" fmla="*/ 0 w 114"/>
                      <a:gd name="T7" fmla="*/ 327 h 328"/>
                      <a:gd name="T8" fmla="*/ 0 w 114"/>
                      <a:gd name="T9" fmla="*/ 118 h 3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4"/>
                      <a:gd name="T16" fmla="*/ 0 h 328"/>
                      <a:gd name="T17" fmla="*/ 114 w 114"/>
                      <a:gd name="T18" fmla="*/ 328 h 3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4" h="328">
                        <a:moveTo>
                          <a:pt x="0" y="118"/>
                        </a:moveTo>
                        <a:lnTo>
                          <a:pt x="113" y="0"/>
                        </a:lnTo>
                        <a:lnTo>
                          <a:pt x="113" y="207"/>
                        </a:lnTo>
                        <a:lnTo>
                          <a:pt x="0" y="327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43" name="Freeform 28"/>
                  <p:cNvSpPr>
                    <a:spLocks/>
                  </p:cNvSpPr>
                  <p:nvPr/>
                </p:nvSpPr>
                <p:spPr bwMode="auto">
                  <a:xfrm>
                    <a:off x="4525" y="2495"/>
                    <a:ext cx="52" cy="285"/>
                  </a:xfrm>
                  <a:custGeom>
                    <a:avLst/>
                    <a:gdLst>
                      <a:gd name="T0" fmla="*/ 0 w 52"/>
                      <a:gd name="T1" fmla="*/ 82 h 285"/>
                      <a:gd name="T2" fmla="*/ 0 w 52"/>
                      <a:gd name="T3" fmla="*/ 284 h 285"/>
                      <a:gd name="T4" fmla="*/ 51 w 52"/>
                      <a:gd name="T5" fmla="*/ 200 h 285"/>
                      <a:gd name="T6" fmla="*/ 51 w 52"/>
                      <a:gd name="T7" fmla="*/ 0 h 285"/>
                      <a:gd name="T8" fmla="*/ 0 w 52"/>
                      <a:gd name="T9" fmla="*/ 82 h 28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285"/>
                      <a:gd name="T17" fmla="*/ 52 w 52"/>
                      <a:gd name="T18" fmla="*/ 285 h 28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285">
                        <a:moveTo>
                          <a:pt x="0" y="82"/>
                        </a:moveTo>
                        <a:lnTo>
                          <a:pt x="0" y="284"/>
                        </a:lnTo>
                        <a:lnTo>
                          <a:pt x="51" y="200"/>
                        </a:lnTo>
                        <a:lnTo>
                          <a:pt x="51" y="0"/>
                        </a:lnTo>
                        <a:lnTo>
                          <a:pt x="0" y="82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44" name="Freeform 29"/>
                  <p:cNvSpPr>
                    <a:spLocks/>
                  </p:cNvSpPr>
                  <p:nvPr/>
                </p:nvSpPr>
                <p:spPr bwMode="auto">
                  <a:xfrm>
                    <a:off x="4262" y="2722"/>
                    <a:ext cx="66" cy="309"/>
                  </a:xfrm>
                  <a:custGeom>
                    <a:avLst/>
                    <a:gdLst>
                      <a:gd name="T0" fmla="*/ 65 w 66"/>
                      <a:gd name="T1" fmla="*/ 0 h 309"/>
                      <a:gd name="T2" fmla="*/ 65 w 66"/>
                      <a:gd name="T3" fmla="*/ 211 h 309"/>
                      <a:gd name="T4" fmla="*/ 54 w 66"/>
                      <a:gd name="T5" fmla="*/ 268 h 309"/>
                      <a:gd name="T6" fmla="*/ 38 w 66"/>
                      <a:gd name="T7" fmla="*/ 308 h 309"/>
                      <a:gd name="T8" fmla="*/ 13 w 66"/>
                      <a:gd name="T9" fmla="*/ 271 h 309"/>
                      <a:gd name="T10" fmla="*/ 0 w 66"/>
                      <a:gd name="T11" fmla="*/ 198 h 309"/>
                      <a:gd name="T12" fmla="*/ 52 w 66"/>
                      <a:gd name="T13" fmla="*/ 68 h 309"/>
                      <a:gd name="T14" fmla="*/ 65 w 66"/>
                      <a:gd name="T15" fmla="*/ 0 h 30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66"/>
                      <a:gd name="T25" fmla="*/ 0 h 309"/>
                      <a:gd name="T26" fmla="*/ 66 w 66"/>
                      <a:gd name="T27" fmla="*/ 309 h 30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66" h="309">
                        <a:moveTo>
                          <a:pt x="65" y="0"/>
                        </a:moveTo>
                        <a:lnTo>
                          <a:pt x="65" y="211"/>
                        </a:lnTo>
                        <a:lnTo>
                          <a:pt x="54" y="268"/>
                        </a:lnTo>
                        <a:lnTo>
                          <a:pt x="38" y="308"/>
                        </a:lnTo>
                        <a:lnTo>
                          <a:pt x="13" y="271"/>
                        </a:lnTo>
                        <a:lnTo>
                          <a:pt x="0" y="198"/>
                        </a:lnTo>
                        <a:lnTo>
                          <a:pt x="52" y="68"/>
                        </a:lnTo>
                        <a:lnTo>
                          <a:pt x="65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45" name="Freeform 30"/>
                  <p:cNvSpPr>
                    <a:spLocks/>
                  </p:cNvSpPr>
                  <p:nvPr/>
                </p:nvSpPr>
                <p:spPr bwMode="auto">
                  <a:xfrm>
                    <a:off x="4576" y="2455"/>
                    <a:ext cx="127" cy="244"/>
                  </a:xfrm>
                  <a:custGeom>
                    <a:avLst/>
                    <a:gdLst>
                      <a:gd name="T0" fmla="*/ 0 w 127"/>
                      <a:gd name="T1" fmla="*/ 37 h 244"/>
                      <a:gd name="T2" fmla="*/ 126 w 127"/>
                      <a:gd name="T3" fmla="*/ 0 h 244"/>
                      <a:gd name="T4" fmla="*/ 126 w 127"/>
                      <a:gd name="T5" fmla="*/ 203 h 244"/>
                      <a:gd name="T6" fmla="*/ 0 w 127"/>
                      <a:gd name="T7" fmla="*/ 243 h 244"/>
                      <a:gd name="T8" fmla="*/ 0 w 127"/>
                      <a:gd name="T9" fmla="*/ 37 h 2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7"/>
                      <a:gd name="T16" fmla="*/ 0 h 244"/>
                      <a:gd name="T17" fmla="*/ 127 w 127"/>
                      <a:gd name="T18" fmla="*/ 244 h 2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7" h="244">
                        <a:moveTo>
                          <a:pt x="0" y="37"/>
                        </a:moveTo>
                        <a:lnTo>
                          <a:pt x="126" y="0"/>
                        </a:lnTo>
                        <a:lnTo>
                          <a:pt x="126" y="203"/>
                        </a:lnTo>
                        <a:lnTo>
                          <a:pt x="0" y="243"/>
                        </a:lnTo>
                        <a:lnTo>
                          <a:pt x="0" y="37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46" name="Freeform 31"/>
                  <p:cNvSpPr>
                    <a:spLocks/>
                  </p:cNvSpPr>
                  <p:nvPr/>
                </p:nvSpPr>
                <p:spPr bwMode="auto">
                  <a:xfrm>
                    <a:off x="4702" y="2362"/>
                    <a:ext cx="89" cy="298"/>
                  </a:xfrm>
                  <a:custGeom>
                    <a:avLst/>
                    <a:gdLst>
                      <a:gd name="T0" fmla="*/ 0 w 89"/>
                      <a:gd name="T1" fmla="*/ 93 h 298"/>
                      <a:gd name="T2" fmla="*/ 0 w 89"/>
                      <a:gd name="T3" fmla="*/ 297 h 298"/>
                      <a:gd name="T4" fmla="*/ 88 w 89"/>
                      <a:gd name="T5" fmla="*/ 203 h 298"/>
                      <a:gd name="T6" fmla="*/ 88 w 89"/>
                      <a:gd name="T7" fmla="*/ 0 h 298"/>
                      <a:gd name="T8" fmla="*/ 0 w 89"/>
                      <a:gd name="T9" fmla="*/ 93 h 2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"/>
                      <a:gd name="T16" fmla="*/ 0 h 298"/>
                      <a:gd name="T17" fmla="*/ 89 w 89"/>
                      <a:gd name="T18" fmla="*/ 298 h 29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" h="298">
                        <a:moveTo>
                          <a:pt x="0" y="93"/>
                        </a:moveTo>
                        <a:lnTo>
                          <a:pt x="0" y="297"/>
                        </a:lnTo>
                        <a:lnTo>
                          <a:pt x="88" y="203"/>
                        </a:lnTo>
                        <a:lnTo>
                          <a:pt x="88" y="0"/>
                        </a:lnTo>
                        <a:lnTo>
                          <a:pt x="0" y="93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32"/>
                <p:cNvGrpSpPr>
                  <a:grpSpLocks/>
                </p:cNvGrpSpPr>
                <p:nvPr/>
              </p:nvGrpSpPr>
              <p:grpSpPr bwMode="auto">
                <a:xfrm>
                  <a:off x="4724" y="1655"/>
                  <a:ext cx="575" cy="692"/>
                  <a:chOff x="4724" y="1655"/>
                  <a:chExt cx="575" cy="692"/>
                </a:xfrm>
              </p:grpSpPr>
              <p:sp>
                <p:nvSpPr>
                  <p:cNvPr id="115748" name="Freeform 33"/>
                  <p:cNvSpPr>
                    <a:spLocks/>
                  </p:cNvSpPr>
                  <p:nvPr/>
                </p:nvSpPr>
                <p:spPr bwMode="auto">
                  <a:xfrm>
                    <a:off x="4849" y="1897"/>
                    <a:ext cx="66" cy="294"/>
                  </a:xfrm>
                  <a:custGeom>
                    <a:avLst/>
                    <a:gdLst>
                      <a:gd name="T0" fmla="*/ 0 w 66"/>
                      <a:gd name="T1" fmla="*/ 84 h 294"/>
                      <a:gd name="T2" fmla="*/ 65 w 66"/>
                      <a:gd name="T3" fmla="*/ 0 h 294"/>
                      <a:gd name="T4" fmla="*/ 65 w 66"/>
                      <a:gd name="T5" fmla="*/ 206 h 294"/>
                      <a:gd name="T6" fmla="*/ 0 w 66"/>
                      <a:gd name="T7" fmla="*/ 293 h 294"/>
                      <a:gd name="T8" fmla="*/ 0 w 66"/>
                      <a:gd name="T9" fmla="*/ 84 h 2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294"/>
                      <a:gd name="T17" fmla="*/ 66 w 66"/>
                      <a:gd name="T18" fmla="*/ 294 h 2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294">
                        <a:moveTo>
                          <a:pt x="0" y="84"/>
                        </a:moveTo>
                        <a:lnTo>
                          <a:pt x="65" y="0"/>
                        </a:lnTo>
                        <a:lnTo>
                          <a:pt x="65" y="206"/>
                        </a:lnTo>
                        <a:lnTo>
                          <a:pt x="0" y="293"/>
                        </a:lnTo>
                        <a:lnTo>
                          <a:pt x="0" y="84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49" name="Freeform 34"/>
                  <p:cNvSpPr>
                    <a:spLocks/>
                  </p:cNvSpPr>
                  <p:nvPr/>
                </p:nvSpPr>
                <p:spPr bwMode="auto">
                  <a:xfrm>
                    <a:off x="4795" y="1911"/>
                    <a:ext cx="55" cy="283"/>
                  </a:xfrm>
                  <a:custGeom>
                    <a:avLst/>
                    <a:gdLst>
                      <a:gd name="T0" fmla="*/ 0 w 55"/>
                      <a:gd name="T1" fmla="*/ 0 h 283"/>
                      <a:gd name="T2" fmla="*/ 54 w 55"/>
                      <a:gd name="T3" fmla="*/ 73 h 283"/>
                      <a:gd name="T4" fmla="*/ 54 w 55"/>
                      <a:gd name="T5" fmla="*/ 282 h 283"/>
                      <a:gd name="T6" fmla="*/ 0 w 55"/>
                      <a:gd name="T7" fmla="*/ 208 h 283"/>
                      <a:gd name="T8" fmla="*/ 0 w 55"/>
                      <a:gd name="T9" fmla="*/ 0 h 2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5"/>
                      <a:gd name="T16" fmla="*/ 0 h 283"/>
                      <a:gd name="T17" fmla="*/ 55 w 55"/>
                      <a:gd name="T18" fmla="*/ 283 h 2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5" h="283">
                        <a:moveTo>
                          <a:pt x="0" y="0"/>
                        </a:moveTo>
                        <a:lnTo>
                          <a:pt x="54" y="73"/>
                        </a:lnTo>
                        <a:lnTo>
                          <a:pt x="54" y="282"/>
                        </a:lnTo>
                        <a:lnTo>
                          <a:pt x="0" y="208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50" name="Freeform 35"/>
                  <p:cNvSpPr>
                    <a:spLocks/>
                  </p:cNvSpPr>
                  <p:nvPr/>
                </p:nvSpPr>
                <p:spPr bwMode="auto">
                  <a:xfrm>
                    <a:off x="4766" y="2013"/>
                    <a:ext cx="70" cy="334"/>
                  </a:xfrm>
                  <a:custGeom>
                    <a:avLst/>
                    <a:gdLst>
                      <a:gd name="T0" fmla="*/ 69 w 70"/>
                      <a:gd name="T1" fmla="*/ 0 h 334"/>
                      <a:gd name="T2" fmla="*/ 0 w 70"/>
                      <a:gd name="T3" fmla="*/ 129 h 334"/>
                      <a:gd name="T4" fmla="*/ 0 w 70"/>
                      <a:gd name="T5" fmla="*/ 333 h 334"/>
                      <a:gd name="T6" fmla="*/ 69 w 70"/>
                      <a:gd name="T7" fmla="*/ 209 h 334"/>
                      <a:gd name="T8" fmla="*/ 69 w 70"/>
                      <a:gd name="T9" fmla="*/ 0 h 3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"/>
                      <a:gd name="T16" fmla="*/ 0 h 334"/>
                      <a:gd name="T17" fmla="*/ 70 w 70"/>
                      <a:gd name="T18" fmla="*/ 334 h 3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" h="334">
                        <a:moveTo>
                          <a:pt x="69" y="0"/>
                        </a:moveTo>
                        <a:lnTo>
                          <a:pt x="0" y="129"/>
                        </a:lnTo>
                        <a:lnTo>
                          <a:pt x="0" y="333"/>
                        </a:lnTo>
                        <a:lnTo>
                          <a:pt x="69" y="209"/>
                        </a:lnTo>
                        <a:lnTo>
                          <a:pt x="69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51" name="Freeform 36"/>
                  <p:cNvSpPr>
                    <a:spLocks/>
                  </p:cNvSpPr>
                  <p:nvPr/>
                </p:nvSpPr>
                <p:spPr bwMode="auto">
                  <a:xfrm>
                    <a:off x="4724" y="2145"/>
                    <a:ext cx="43" cy="151"/>
                  </a:xfrm>
                  <a:custGeom>
                    <a:avLst/>
                    <a:gdLst>
                      <a:gd name="T0" fmla="*/ 42 w 43"/>
                      <a:gd name="T1" fmla="*/ 0 h 151"/>
                      <a:gd name="T2" fmla="*/ 0 w 43"/>
                      <a:gd name="T3" fmla="*/ 45 h 151"/>
                      <a:gd name="T4" fmla="*/ 42 w 43"/>
                      <a:gd name="T5" fmla="*/ 150 h 151"/>
                      <a:gd name="T6" fmla="*/ 42 w 43"/>
                      <a:gd name="T7" fmla="*/ 0 h 15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"/>
                      <a:gd name="T13" fmla="*/ 0 h 151"/>
                      <a:gd name="T14" fmla="*/ 43 w 43"/>
                      <a:gd name="T15" fmla="*/ 151 h 15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" h="151">
                        <a:moveTo>
                          <a:pt x="42" y="0"/>
                        </a:moveTo>
                        <a:lnTo>
                          <a:pt x="0" y="45"/>
                        </a:lnTo>
                        <a:lnTo>
                          <a:pt x="42" y="150"/>
                        </a:lnTo>
                        <a:lnTo>
                          <a:pt x="42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52" name="Freeform 37"/>
                  <p:cNvSpPr>
                    <a:spLocks/>
                  </p:cNvSpPr>
                  <p:nvPr/>
                </p:nvSpPr>
                <p:spPr bwMode="auto">
                  <a:xfrm>
                    <a:off x="5226" y="1663"/>
                    <a:ext cx="73" cy="231"/>
                  </a:xfrm>
                  <a:custGeom>
                    <a:avLst/>
                    <a:gdLst>
                      <a:gd name="T0" fmla="*/ 0 w 73"/>
                      <a:gd name="T1" fmla="*/ 27 h 231"/>
                      <a:gd name="T2" fmla="*/ 72 w 73"/>
                      <a:gd name="T3" fmla="*/ 0 h 231"/>
                      <a:gd name="T4" fmla="*/ 72 w 73"/>
                      <a:gd name="T5" fmla="*/ 203 h 231"/>
                      <a:gd name="T6" fmla="*/ 0 w 73"/>
                      <a:gd name="T7" fmla="*/ 230 h 231"/>
                      <a:gd name="T8" fmla="*/ 0 w 73"/>
                      <a:gd name="T9" fmla="*/ 27 h 2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3"/>
                      <a:gd name="T16" fmla="*/ 0 h 231"/>
                      <a:gd name="T17" fmla="*/ 73 w 73"/>
                      <a:gd name="T18" fmla="*/ 231 h 2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3" h="231">
                        <a:moveTo>
                          <a:pt x="0" y="27"/>
                        </a:moveTo>
                        <a:lnTo>
                          <a:pt x="72" y="0"/>
                        </a:lnTo>
                        <a:lnTo>
                          <a:pt x="72" y="203"/>
                        </a:lnTo>
                        <a:lnTo>
                          <a:pt x="0" y="230"/>
                        </a:lnTo>
                        <a:lnTo>
                          <a:pt x="0" y="27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53" name="Freeform 38"/>
                  <p:cNvSpPr>
                    <a:spLocks/>
                  </p:cNvSpPr>
                  <p:nvPr/>
                </p:nvSpPr>
                <p:spPr bwMode="auto">
                  <a:xfrm>
                    <a:off x="5185" y="1655"/>
                    <a:ext cx="42" cy="237"/>
                  </a:xfrm>
                  <a:custGeom>
                    <a:avLst/>
                    <a:gdLst>
                      <a:gd name="T0" fmla="*/ 0 w 42"/>
                      <a:gd name="T1" fmla="*/ 0 h 237"/>
                      <a:gd name="T2" fmla="*/ 41 w 42"/>
                      <a:gd name="T3" fmla="*/ 37 h 237"/>
                      <a:gd name="T4" fmla="*/ 41 w 42"/>
                      <a:gd name="T5" fmla="*/ 236 h 237"/>
                      <a:gd name="T6" fmla="*/ 0 w 42"/>
                      <a:gd name="T7" fmla="*/ 201 h 237"/>
                      <a:gd name="T8" fmla="*/ 0 w 42"/>
                      <a:gd name="T9" fmla="*/ 0 h 2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237"/>
                      <a:gd name="T17" fmla="*/ 42 w 42"/>
                      <a:gd name="T18" fmla="*/ 237 h 23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237">
                        <a:moveTo>
                          <a:pt x="0" y="0"/>
                        </a:moveTo>
                        <a:lnTo>
                          <a:pt x="41" y="37"/>
                        </a:lnTo>
                        <a:lnTo>
                          <a:pt x="41" y="236"/>
                        </a:lnTo>
                        <a:lnTo>
                          <a:pt x="0" y="20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54" name="Freeform 39"/>
                  <p:cNvSpPr>
                    <a:spLocks/>
                  </p:cNvSpPr>
                  <p:nvPr/>
                </p:nvSpPr>
                <p:spPr bwMode="auto">
                  <a:xfrm>
                    <a:off x="5161" y="1661"/>
                    <a:ext cx="25" cy="249"/>
                  </a:xfrm>
                  <a:custGeom>
                    <a:avLst/>
                    <a:gdLst>
                      <a:gd name="T0" fmla="*/ 24 w 25"/>
                      <a:gd name="T1" fmla="*/ 0 h 249"/>
                      <a:gd name="T2" fmla="*/ 24 w 25"/>
                      <a:gd name="T3" fmla="*/ 192 h 249"/>
                      <a:gd name="T4" fmla="*/ 0 w 25"/>
                      <a:gd name="T5" fmla="*/ 248 h 249"/>
                      <a:gd name="T6" fmla="*/ 0 w 25"/>
                      <a:gd name="T7" fmla="*/ 40 h 249"/>
                      <a:gd name="T8" fmla="*/ 24 w 25"/>
                      <a:gd name="T9" fmla="*/ 0 h 2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"/>
                      <a:gd name="T16" fmla="*/ 0 h 249"/>
                      <a:gd name="T17" fmla="*/ 25 w 25"/>
                      <a:gd name="T18" fmla="*/ 249 h 2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" h="249">
                        <a:moveTo>
                          <a:pt x="24" y="0"/>
                        </a:moveTo>
                        <a:lnTo>
                          <a:pt x="24" y="192"/>
                        </a:lnTo>
                        <a:lnTo>
                          <a:pt x="0" y="248"/>
                        </a:lnTo>
                        <a:lnTo>
                          <a:pt x="0" y="40"/>
                        </a:lnTo>
                        <a:lnTo>
                          <a:pt x="24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55" name="Freeform 40"/>
                  <p:cNvSpPr>
                    <a:spLocks/>
                  </p:cNvSpPr>
                  <p:nvPr/>
                </p:nvSpPr>
                <p:spPr bwMode="auto">
                  <a:xfrm>
                    <a:off x="4971" y="1703"/>
                    <a:ext cx="191" cy="231"/>
                  </a:xfrm>
                  <a:custGeom>
                    <a:avLst/>
                    <a:gdLst>
                      <a:gd name="T0" fmla="*/ 190 w 191"/>
                      <a:gd name="T1" fmla="*/ 0 h 231"/>
                      <a:gd name="T2" fmla="*/ 150 w 191"/>
                      <a:gd name="T3" fmla="*/ 5 h 231"/>
                      <a:gd name="T4" fmla="*/ 0 w 191"/>
                      <a:gd name="T5" fmla="*/ 27 h 231"/>
                      <a:gd name="T6" fmla="*/ 0 w 191"/>
                      <a:gd name="T7" fmla="*/ 230 h 231"/>
                      <a:gd name="T8" fmla="*/ 153 w 191"/>
                      <a:gd name="T9" fmla="*/ 211 h 231"/>
                      <a:gd name="T10" fmla="*/ 190 w 191"/>
                      <a:gd name="T11" fmla="*/ 206 h 231"/>
                      <a:gd name="T12" fmla="*/ 190 w 191"/>
                      <a:gd name="T13" fmla="*/ 0 h 23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1"/>
                      <a:gd name="T22" fmla="*/ 0 h 231"/>
                      <a:gd name="T23" fmla="*/ 191 w 191"/>
                      <a:gd name="T24" fmla="*/ 231 h 23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1" h="231">
                        <a:moveTo>
                          <a:pt x="190" y="0"/>
                        </a:moveTo>
                        <a:lnTo>
                          <a:pt x="150" y="5"/>
                        </a:lnTo>
                        <a:lnTo>
                          <a:pt x="0" y="27"/>
                        </a:lnTo>
                        <a:lnTo>
                          <a:pt x="0" y="230"/>
                        </a:lnTo>
                        <a:lnTo>
                          <a:pt x="153" y="211"/>
                        </a:lnTo>
                        <a:lnTo>
                          <a:pt x="190" y="206"/>
                        </a:lnTo>
                        <a:lnTo>
                          <a:pt x="19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56" name="Freeform 41"/>
                  <p:cNvSpPr>
                    <a:spLocks/>
                  </p:cNvSpPr>
                  <p:nvPr/>
                </p:nvSpPr>
                <p:spPr bwMode="auto">
                  <a:xfrm>
                    <a:off x="4905" y="1735"/>
                    <a:ext cx="67" cy="267"/>
                  </a:xfrm>
                  <a:custGeom>
                    <a:avLst/>
                    <a:gdLst>
                      <a:gd name="T0" fmla="*/ 66 w 67"/>
                      <a:gd name="T1" fmla="*/ 0 h 267"/>
                      <a:gd name="T2" fmla="*/ 66 w 67"/>
                      <a:gd name="T3" fmla="*/ 201 h 267"/>
                      <a:gd name="T4" fmla="*/ 24 w 67"/>
                      <a:gd name="T5" fmla="*/ 227 h 267"/>
                      <a:gd name="T6" fmla="*/ 8 w 67"/>
                      <a:gd name="T7" fmla="*/ 266 h 267"/>
                      <a:gd name="T8" fmla="*/ 8 w 67"/>
                      <a:gd name="T9" fmla="*/ 164 h 267"/>
                      <a:gd name="T10" fmla="*/ 18 w 67"/>
                      <a:gd name="T11" fmla="*/ 84 h 267"/>
                      <a:gd name="T12" fmla="*/ 0 w 67"/>
                      <a:gd name="T13" fmla="*/ 77 h 267"/>
                      <a:gd name="T14" fmla="*/ 21 w 67"/>
                      <a:gd name="T15" fmla="*/ 29 h 267"/>
                      <a:gd name="T16" fmla="*/ 66 w 67"/>
                      <a:gd name="T17" fmla="*/ 0 h 26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7"/>
                      <a:gd name="T28" fmla="*/ 0 h 267"/>
                      <a:gd name="T29" fmla="*/ 67 w 67"/>
                      <a:gd name="T30" fmla="*/ 267 h 26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7" h="267">
                        <a:moveTo>
                          <a:pt x="66" y="0"/>
                        </a:moveTo>
                        <a:lnTo>
                          <a:pt x="66" y="201"/>
                        </a:lnTo>
                        <a:lnTo>
                          <a:pt x="24" y="227"/>
                        </a:lnTo>
                        <a:lnTo>
                          <a:pt x="8" y="266"/>
                        </a:lnTo>
                        <a:lnTo>
                          <a:pt x="8" y="164"/>
                        </a:lnTo>
                        <a:lnTo>
                          <a:pt x="18" y="84"/>
                        </a:lnTo>
                        <a:lnTo>
                          <a:pt x="0" y="77"/>
                        </a:lnTo>
                        <a:lnTo>
                          <a:pt x="21" y="29"/>
                        </a:lnTo>
                        <a:lnTo>
                          <a:pt x="66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" name="Group 42"/>
                <p:cNvGrpSpPr>
                  <a:grpSpLocks/>
                </p:cNvGrpSpPr>
                <p:nvPr/>
              </p:nvGrpSpPr>
              <p:grpSpPr bwMode="auto">
                <a:xfrm>
                  <a:off x="466" y="923"/>
                  <a:ext cx="2408" cy="2664"/>
                  <a:chOff x="466" y="923"/>
                  <a:chExt cx="2408" cy="2664"/>
                </a:xfrm>
              </p:grpSpPr>
              <p:sp>
                <p:nvSpPr>
                  <p:cNvPr id="115758" name="Freeform 43"/>
                  <p:cNvSpPr>
                    <a:spLocks/>
                  </p:cNvSpPr>
                  <p:nvPr/>
                </p:nvSpPr>
                <p:spPr bwMode="auto">
                  <a:xfrm>
                    <a:off x="525" y="1971"/>
                    <a:ext cx="308" cy="721"/>
                  </a:xfrm>
                  <a:custGeom>
                    <a:avLst/>
                    <a:gdLst>
                      <a:gd name="T0" fmla="*/ 0 w 308"/>
                      <a:gd name="T1" fmla="*/ 0 h 721"/>
                      <a:gd name="T2" fmla="*/ 0 w 308"/>
                      <a:gd name="T3" fmla="*/ 205 h 721"/>
                      <a:gd name="T4" fmla="*/ 109 w 308"/>
                      <a:gd name="T5" fmla="*/ 372 h 721"/>
                      <a:gd name="T6" fmla="*/ 307 w 308"/>
                      <a:gd name="T7" fmla="*/ 720 h 721"/>
                      <a:gd name="T8" fmla="*/ 307 w 308"/>
                      <a:gd name="T9" fmla="*/ 519 h 721"/>
                      <a:gd name="T10" fmla="*/ 122 w 308"/>
                      <a:gd name="T11" fmla="*/ 193 h 721"/>
                      <a:gd name="T12" fmla="*/ 0 w 308"/>
                      <a:gd name="T13" fmla="*/ 0 h 7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08"/>
                      <a:gd name="T22" fmla="*/ 0 h 721"/>
                      <a:gd name="T23" fmla="*/ 308 w 308"/>
                      <a:gd name="T24" fmla="*/ 721 h 72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08" h="721">
                        <a:moveTo>
                          <a:pt x="0" y="0"/>
                        </a:moveTo>
                        <a:lnTo>
                          <a:pt x="0" y="205"/>
                        </a:lnTo>
                        <a:lnTo>
                          <a:pt x="109" y="372"/>
                        </a:lnTo>
                        <a:lnTo>
                          <a:pt x="307" y="720"/>
                        </a:lnTo>
                        <a:lnTo>
                          <a:pt x="307" y="519"/>
                        </a:lnTo>
                        <a:lnTo>
                          <a:pt x="122" y="19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59" name="Freeform 44"/>
                  <p:cNvSpPr>
                    <a:spLocks/>
                  </p:cNvSpPr>
                  <p:nvPr/>
                </p:nvSpPr>
                <p:spPr bwMode="auto">
                  <a:xfrm>
                    <a:off x="832" y="2493"/>
                    <a:ext cx="74" cy="202"/>
                  </a:xfrm>
                  <a:custGeom>
                    <a:avLst/>
                    <a:gdLst>
                      <a:gd name="T0" fmla="*/ 0 w 74"/>
                      <a:gd name="T1" fmla="*/ 0 h 202"/>
                      <a:gd name="T2" fmla="*/ 73 w 74"/>
                      <a:gd name="T3" fmla="*/ 0 h 202"/>
                      <a:gd name="T4" fmla="*/ 73 w 74"/>
                      <a:gd name="T5" fmla="*/ 201 h 202"/>
                      <a:gd name="T6" fmla="*/ 0 w 74"/>
                      <a:gd name="T7" fmla="*/ 201 h 202"/>
                      <a:gd name="T8" fmla="*/ 0 w 74"/>
                      <a:gd name="T9" fmla="*/ 0 h 2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4"/>
                      <a:gd name="T16" fmla="*/ 0 h 202"/>
                      <a:gd name="T17" fmla="*/ 74 w 74"/>
                      <a:gd name="T18" fmla="*/ 202 h 2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4" h="202">
                        <a:moveTo>
                          <a:pt x="0" y="0"/>
                        </a:moveTo>
                        <a:lnTo>
                          <a:pt x="73" y="0"/>
                        </a:lnTo>
                        <a:lnTo>
                          <a:pt x="73" y="201"/>
                        </a:lnTo>
                        <a:lnTo>
                          <a:pt x="0" y="20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60" name="Freeform 45"/>
                  <p:cNvSpPr>
                    <a:spLocks/>
                  </p:cNvSpPr>
                  <p:nvPr/>
                </p:nvSpPr>
                <p:spPr bwMode="auto">
                  <a:xfrm>
                    <a:off x="908" y="2493"/>
                    <a:ext cx="217" cy="374"/>
                  </a:xfrm>
                  <a:custGeom>
                    <a:avLst/>
                    <a:gdLst>
                      <a:gd name="T0" fmla="*/ 0 w 217"/>
                      <a:gd name="T1" fmla="*/ 0 h 374"/>
                      <a:gd name="T2" fmla="*/ 0 w 217"/>
                      <a:gd name="T3" fmla="*/ 198 h 374"/>
                      <a:gd name="T4" fmla="*/ 216 w 217"/>
                      <a:gd name="T5" fmla="*/ 373 h 374"/>
                      <a:gd name="T6" fmla="*/ 216 w 217"/>
                      <a:gd name="T7" fmla="*/ 169 h 374"/>
                      <a:gd name="T8" fmla="*/ 0 w 217"/>
                      <a:gd name="T9" fmla="*/ 0 h 3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7"/>
                      <a:gd name="T16" fmla="*/ 0 h 374"/>
                      <a:gd name="T17" fmla="*/ 217 w 217"/>
                      <a:gd name="T18" fmla="*/ 374 h 3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7" h="374">
                        <a:moveTo>
                          <a:pt x="0" y="0"/>
                        </a:moveTo>
                        <a:lnTo>
                          <a:pt x="0" y="198"/>
                        </a:lnTo>
                        <a:lnTo>
                          <a:pt x="216" y="373"/>
                        </a:lnTo>
                        <a:lnTo>
                          <a:pt x="216" y="16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61" name="Freeform 46"/>
                  <p:cNvSpPr>
                    <a:spLocks/>
                  </p:cNvSpPr>
                  <p:nvPr/>
                </p:nvSpPr>
                <p:spPr bwMode="auto">
                  <a:xfrm>
                    <a:off x="1124" y="2659"/>
                    <a:ext cx="249" cy="210"/>
                  </a:xfrm>
                  <a:custGeom>
                    <a:avLst/>
                    <a:gdLst>
                      <a:gd name="T0" fmla="*/ 0 w 249"/>
                      <a:gd name="T1" fmla="*/ 3 h 210"/>
                      <a:gd name="T2" fmla="*/ 0 w 249"/>
                      <a:gd name="T3" fmla="*/ 209 h 210"/>
                      <a:gd name="T4" fmla="*/ 248 w 249"/>
                      <a:gd name="T5" fmla="*/ 209 h 210"/>
                      <a:gd name="T6" fmla="*/ 248 w 249"/>
                      <a:gd name="T7" fmla="*/ 0 h 210"/>
                      <a:gd name="T8" fmla="*/ 0 w 249"/>
                      <a:gd name="T9" fmla="*/ 3 h 2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9"/>
                      <a:gd name="T16" fmla="*/ 0 h 210"/>
                      <a:gd name="T17" fmla="*/ 249 w 249"/>
                      <a:gd name="T18" fmla="*/ 210 h 2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9" h="210">
                        <a:moveTo>
                          <a:pt x="0" y="3"/>
                        </a:moveTo>
                        <a:lnTo>
                          <a:pt x="0" y="209"/>
                        </a:lnTo>
                        <a:lnTo>
                          <a:pt x="248" y="209"/>
                        </a:lnTo>
                        <a:lnTo>
                          <a:pt x="248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62" name="Freeform 47"/>
                  <p:cNvSpPr>
                    <a:spLocks/>
                  </p:cNvSpPr>
                  <p:nvPr/>
                </p:nvSpPr>
                <p:spPr bwMode="auto">
                  <a:xfrm>
                    <a:off x="1369" y="2705"/>
                    <a:ext cx="299" cy="346"/>
                  </a:xfrm>
                  <a:custGeom>
                    <a:avLst/>
                    <a:gdLst>
                      <a:gd name="T0" fmla="*/ 0 w 299"/>
                      <a:gd name="T1" fmla="*/ 0 h 346"/>
                      <a:gd name="T2" fmla="*/ 298 w 299"/>
                      <a:gd name="T3" fmla="*/ 142 h 346"/>
                      <a:gd name="T4" fmla="*/ 298 w 299"/>
                      <a:gd name="T5" fmla="*/ 345 h 346"/>
                      <a:gd name="T6" fmla="*/ 0 w 299"/>
                      <a:gd name="T7" fmla="*/ 204 h 346"/>
                      <a:gd name="T8" fmla="*/ 0 w 299"/>
                      <a:gd name="T9" fmla="*/ 0 h 3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9"/>
                      <a:gd name="T16" fmla="*/ 0 h 346"/>
                      <a:gd name="T17" fmla="*/ 299 w 299"/>
                      <a:gd name="T18" fmla="*/ 346 h 3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9" h="346">
                        <a:moveTo>
                          <a:pt x="0" y="0"/>
                        </a:moveTo>
                        <a:lnTo>
                          <a:pt x="298" y="142"/>
                        </a:lnTo>
                        <a:lnTo>
                          <a:pt x="298" y="345"/>
                        </a:lnTo>
                        <a:lnTo>
                          <a:pt x="0" y="20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63" name="Freeform 48"/>
                  <p:cNvSpPr>
                    <a:spLocks/>
                  </p:cNvSpPr>
                  <p:nvPr/>
                </p:nvSpPr>
                <p:spPr bwMode="auto">
                  <a:xfrm>
                    <a:off x="1667" y="2850"/>
                    <a:ext cx="242" cy="196"/>
                  </a:xfrm>
                  <a:custGeom>
                    <a:avLst/>
                    <a:gdLst>
                      <a:gd name="T0" fmla="*/ 0 w 242"/>
                      <a:gd name="T1" fmla="*/ 0 h 196"/>
                      <a:gd name="T2" fmla="*/ 241 w 242"/>
                      <a:gd name="T3" fmla="*/ 0 h 196"/>
                      <a:gd name="T4" fmla="*/ 241 w 242"/>
                      <a:gd name="T5" fmla="*/ 195 h 196"/>
                      <a:gd name="T6" fmla="*/ 0 w 242"/>
                      <a:gd name="T7" fmla="*/ 195 h 196"/>
                      <a:gd name="T8" fmla="*/ 0 w 242"/>
                      <a:gd name="T9" fmla="*/ 0 h 1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2"/>
                      <a:gd name="T16" fmla="*/ 0 h 196"/>
                      <a:gd name="T17" fmla="*/ 242 w 242"/>
                      <a:gd name="T18" fmla="*/ 196 h 1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2" h="196">
                        <a:moveTo>
                          <a:pt x="0" y="0"/>
                        </a:moveTo>
                        <a:lnTo>
                          <a:pt x="241" y="0"/>
                        </a:lnTo>
                        <a:lnTo>
                          <a:pt x="241" y="195"/>
                        </a:lnTo>
                        <a:lnTo>
                          <a:pt x="0" y="19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64" name="Freeform 49"/>
                  <p:cNvSpPr>
                    <a:spLocks/>
                  </p:cNvSpPr>
                  <p:nvPr/>
                </p:nvSpPr>
                <p:spPr bwMode="auto">
                  <a:xfrm>
                    <a:off x="1908" y="2757"/>
                    <a:ext cx="101" cy="201"/>
                  </a:xfrm>
                  <a:custGeom>
                    <a:avLst/>
                    <a:gdLst>
                      <a:gd name="T0" fmla="*/ 0 w 101"/>
                      <a:gd name="T1" fmla="*/ 3 h 201"/>
                      <a:gd name="T2" fmla="*/ 0 w 101"/>
                      <a:gd name="T3" fmla="*/ 200 h 201"/>
                      <a:gd name="T4" fmla="*/ 100 w 101"/>
                      <a:gd name="T5" fmla="*/ 200 h 201"/>
                      <a:gd name="T6" fmla="*/ 100 w 101"/>
                      <a:gd name="T7" fmla="*/ 0 h 201"/>
                      <a:gd name="T8" fmla="*/ 0 w 101"/>
                      <a:gd name="T9" fmla="*/ 3 h 20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1"/>
                      <a:gd name="T16" fmla="*/ 0 h 201"/>
                      <a:gd name="T17" fmla="*/ 101 w 101"/>
                      <a:gd name="T18" fmla="*/ 201 h 20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1" h="201">
                        <a:moveTo>
                          <a:pt x="0" y="3"/>
                        </a:moveTo>
                        <a:lnTo>
                          <a:pt x="0" y="200"/>
                        </a:lnTo>
                        <a:lnTo>
                          <a:pt x="100" y="200"/>
                        </a:lnTo>
                        <a:lnTo>
                          <a:pt x="100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65" name="Freeform 50"/>
                  <p:cNvSpPr>
                    <a:spLocks/>
                  </p:cNvSpPr>
                  <p:nvPr/>
                </p:nvSpPr>
                <p:spPr bwMode="auto">
                  <a:xfrm>
                    <a:off x="2008" y="2762"/>
                    <a:ext cx="176" cy="349"/>
                  </a:xfrm>
                  <a:custGeom>
                    <a:avLst/>
                    <a:gdLst>
                      <a:gd name="T0" fmla="*/ 0 w 176"/>
                      <a:gd name="T1" fmla="*/ 0 h 349"/>
                      <a:gd name="T2" fmla="*/ 175 w 176"/>
                      <a:gd name="T3" fmla="*/ 145 h 349"/>
                      <a:gd name="T4" fmla="*/ 175 w 176"/>
                      <a:gd name="T5" fmla="*/ 348 h 349"/>
                      <a:gd name="T6" fmla="*/ 0 w 176"/>
                      <a:gd name="T7" fmla="*/ 195 h 349"/>
                      <a:gd name="T8" fmla="*/ 0 w 176"/>
                      <a:gd name="T9" fmla="*/ 0 h 3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6"/>
                      <a:gd name="T16" fmla="*/ 0 h 349"/>
                      <a:gd name="T17" fmla="*/ 176 w 176"/>
                      <a:gd name="T18" fmla="*/ 349 h 3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6" h="349">
                        <a:moveTo>
                          <a:pt x="0" y="0"/>
                        </a:moveTo>
                        <a:lnTo>
                          <a:pt x="175" y="145"/>
                        </a:lnTo>
                        <a:lnTo>
                          <a:pt x="175" y="348"/>
                        </a:lnTo>
                        <a:lnTo>
                          <a:pt x="0" y="19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66" name="Freeform 51"/>
                  <p:cNvSpPr>
                    <a:spLocks/>
                  </p:cNvSpPr>
                  <p:nvPr/>
                </p:nvSpPr>
                <p:spPr bwMode="auto">
                  <a:xfrm>
                    <a:off x="2183" y="2907"/>
                    <a:ext cx="80" cy="349"/>
                  </a:xfrm>
                  <a:custGeom>
                    <a:avLst/>
                    <a:gdLst>
                      <a:gd name="T0" fmla="*/ 0 w 80"/>
                      <a:gd name="T1" fmla="*/ 0 h 349"/>
                      <a:gd name="T2" fmla="*/ 79 w 80"/>
                      <a:gd name="T3" fmla="*/ 143 h 349"/>
                      <a:gd name="T4" fmla="*/ 79 w 80"/>
                      <a:gd name="T5" fmla="*/ 348 h 349"/>
                      <a:gd name="T6" fmla="*/ 0 w 80"/>
                      <a:gd name="T7" fmla="*/ 203 h 349"/>
                      <a:gd name="T8" fmla="*/ 0 w 80"/>
                      <a:gd name="T9" fmla="*/ 0 h 3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0"/>
                      <a:gd name="T16" fmla="*/ 0 h 349"/>
                      <a:gd name="T17" fmla="*/ 80 w 80"/>
                      <a:gd name="T18" fmla="*/ 349 h 3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0" h="349">
                        <a:moveTo>
                          <a:pt x="0" y="0"/>
                        </a:moveTo>
                        <a:lnTo>
                          <a:pt x="79" y="143"/>
                        </a:lnTo>
                        <a:lnTo>
                          <a:pt x="79" y="348"/>
                        </a:lnTo>
                        <a:lnTo>
                          <a:pt x="0" y="20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67" name="Freeform 52"/>
                  <p:cNvSpPr>
                    <a:spLocks/>
                  </p:cNvSpPr>
                  <p:nvPr/>
                </p:nvSpPr>
                <p:spPr bwMode="auto">
                  <a:xfrm>
                    <a:off x="2262" y="3050"/>
                    <a:ext cx="88" cy="257"/>
                  </a:xfrm>
                  <a:custGeom>
                    <a:avLst/>
                    <a:gdLst>
                      <a:gd name="T0" fmla="*/ 0 w 88"/>
                      <a:gd name="T1" fmla="*/ 0 h 257"/>
                      <a:gd name="T2" fmla="*/ 87 w 88"/>
                      <a:gd name="T3" fmla="*/ 52 h 257"/>
                      <a:gd name="T4" fmla="*/ 87 w 88"/>
                      <a:gd name="T5" fmla="*/ 256 h 257"/>
                      <a:gd name="T6" fmla="*/ 0 w 88"/>
                      <a:gd name="T7" fmla="*/ 203 h 257"/>
                      <a:gd name="T8" fmla="*/ 0 w 88"/>
                      <a:gd name="T9" fmla="*/ 0 h 2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8"/>
                      <a:gd name="T16" fmla="*/ 0 h 257"/>
                      <a:gd name="T17" fmla="*/ 88 w 88"/>
                      <a:gd name="T18" fmla="*/ 257 h 2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8" h="257">
                        <a:moveTo>
                          <a:pt x="0" y="0"/>
                        </a:moveTo>
                        <a:lnTo>
                          <a:pt x="87" y="52"/>
                        </a:lnTo>
                        <a:lnTo>
                          <a:pt x="87" y="256"/>
                        </a:lnTo>
                        <a:lnTo>
                          <a:pt x="0" y="20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68" name="Freeform 53"/>
                  <p:cNvSpPr>
                    <a:spLocks/>
                  </p:cNvSpPr>
                  <p:nvPr/>
                </p:nvSpPr>
                <p:spPr bwMode="auto">
                  <a:xfrm>
                    <a:off x="2349" y="3034"/>
                    <a:ext cx="61" cy="267"/>
                  </a:xfrm>
                  <a:custGeom>
                    <a:avLst/>
                    <a:gdLst>
                      <a:gd name="T0" fmla="*/ 60 w 61"/>
                      <a:gd name="T1" fmla="*/ 0 h 267"/>
                      <a:gd name="T2" fmla="*/ 0 w 61"/>
                      <a:gd name="T3" fmla="*/ 68 h 267"/>
                      <a:gd name="T4" fmla="*/ 0 w 61"/>
                      <a:gd name="T5" fmla="*/ 266 h 267"/>
                      <a:gd name="T6" fmla="*/ 60 w 61"/>
                      <a:gd name="T7" fmla="*/ 201 h 267"/>
                      <a:gd name="T8" fmla="*/ 60 w 61"/>
                      <a:gd name="T9" fmla="*/ 0 h 2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1"/>
                      <a:gd name="T16" fmla="*/ 0 h 267"/>
                      <a:gd name="T17" fmla="*/ 61 w 61"/>
                      <a:gd name="T18" fmla="*/ 267 h 2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1" h="267">
                        <a:moveTo>
                          <a:pt x="60" y="0"/>
                        </a:moveTo>
                        <a:lnTo>
                          <a:pt x="0" y="68"/>
                        </a:lnTo>
                        <a:lnTo>
                          <a:pt x="0" y="266"/>
                        </a:lnTo>
                        <a:lnTo>
                          <a:pt x="60" y="201"/>
                        </a:lnTo>
                        <a:lnTo>
                          <a:pt x="6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69" name="Freeform 54"/>
                  <p:cNvSpPr>
                    <a:spLocks/>
                  </p:cNvSpPr>
                  <p:nvPr/>
                </p:nvSpPr>
                <p:spPr bwMode="auto">
                  <a:xfrm>
                    <a:off x="2409" y="3034"/>
                    <a:ext cx="113" cy="241"/>
                  </a:xfrm>
                  <a:custGeom>
                    <a:avLst/>
                    <a:gdLst>
                      <a:gd name="T0" fmla="*/ 0 w 113"/>
                      <a:gd name="T1" fmla="*/ 0 h 241"/>
                      <a:gd name="T2" fmla="*/ 112 w 113"/>
                      <a:gd name="T3" fmla="*/ 39 h 241"/>
                      <a:gd name="T4" fmla="*/ 112 w 113"/>
                      <a:gd name="T5" fmla="*/ 240 h 241"/>
                      <a:gd name="T6" fmla="*/ 0 w 113"/>
                      <a:gd name="T7" fmla="*/ 204 h 241"/>
                      <a:gd name="T8" fmla="*/ 0 w 113"/>
                      <a:gd name="T9" fmla="*/ 0 h 2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3"/>
                      <a:gd name="T16" fmla="*/ 0 h 241"/>
                      <a:gd name="T17" fmla="*/ 113 w 113"/>
                      <a:gd name="T18" fmla="*/ 241 h 2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3" h="241">
                        <a:moveTo>
                          <a:pt x="0" y="0"/>
                        </a:moveTo>
                        <a:lnTo>
                          <a:pt x="112" y="39"/>
                        </a:lnTo>
                        <a:lnTo>
                          <a:pt x="112" y="240"/>
                        </a:lnTo>
                        <a:lnTo>
                          <a:pt x="0" y="20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70" name="Freeform 55"/>
                  <p:cNvSpPr>
                    <a:spLocks/>
                  </p:cNvSpPr>
                  <p:nvPr/>
                </p:nvSpPr>
                <p:spPr bwMode="auto">
                  <a:xfrm>
                    <a:off x="2659" y="3307"/>
                    <a:ext cx="215" cy="280"/>
                  </a:xfrm>
                  <a:custGeom>
                    <a:avLst/>
                    <a:gdLst>
                      <a:gd name="T0" fmla="*/ 0 w 215"/>
                      <a:gd name="T1" fmla="*/ 0 h 280"/>
                      <a:gd name="T2" fmla="*/ 214 w 215"/>
                      <a:gd name="T3" fmla="*/ 72 h 280"/>
                      <a:gd name="T4" fmla="*/ 214 w 215"/>
                      <a:gd name="T5" fmla="*/ 279 h 280"/>
                      <a:gd name="T6" fmla="*/ 0 w 215"/>
                      <a:gd name="T7" fmla="*/ 205 h 280"/>
                      <a:gd name="T8" fmla="*/ 0 w 215"/>
                      <a:gd name="T9" fmla="*/ 0 h 2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5"/>
                      <a:gd name="T16" fmla="*/ 0 h 280"/>
                      <a:gd name="T17" fmla="*/ 215 w 215"/>
                      <a:gd name="T18" fmla="*/ 280 h 2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5" h="280">
                        <a:moveTo>
                          <a:pt x="0" y="0"/>
                        </a:moveTo>
                        <a:lnTo>
                          <a:pt x="214" y="72"/>
                        </a:lnTo>
                        <a:lnTo>
                          <a:pt x="214" y="279"/>
                        </a:lnTo>
                        <a:lnTo>
                          <a:pt x="0" y="20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71" name="Freeform 56"/>
                  <p:cNvSpPr>
                    <a:spLocks/>
                  </p:cNvSpPr>
                  <p:nvPr/>
                </p:nvSpPr>
                <p:spPr bwMode="auto">
                  <a:xfrm>
                    <a:off x="2521" y="3070"/>
                    <a:ext cx="139" cy="446"/>
                  </a:xfrm>
                  <a:custGeom>
                    <a:avLst/>
                    <a:gdLst>
                      <a:gd name="T0" fmla="*/ 0 w 139"/>
                      <a:gd name="T1" fmla="*/ 0 h 446"/>
                      <a:gd name="T2" fmla="*/ 138 w 139"/>
                      <a:gd name="T3" fmla="*/ 240 h 446"/>
                      <a:gd name="T4" fmla="*/ 138 w 139"/>
                      <a:gd name="T5" fmla="*/ 445 h 446"/>
                      <a:gd name="T6" fmla="*/ 0 w 139"/>
                      <a:gd name="T7" fmla="*/ 207 h 446"/>
                      <a:gd name="T8" fmla="*/ 0 w 139"/>
                      <a:gd name="T9" fmla="*/ 0 h 4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9"/>
                      <a:gd name="T16" fmla="*/ 0 h 446"/>
                      <a:gd name="T17" fmla="*/ 139 w 139"/>
                      <a:gd name="T18" fmla="*/ 446 h 4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9" h="446">
                        <a:moveTo>
                          <a:pt x="0" y="0"/>
                        </a:moveTo>
                        <a:lnTo>
                          <a:pt x="138" y="240"/>
                        </a:lnTo>
                        <a:lnTo>
                          <a:pt x="138" y="445"/>
                        </a:lnTo>
                        <a:lnTo>
                          <a:pt x="0" y="20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72" name="Freeform 57"/>
                  <p:cNvSpPr>
                    <a:spLocks/>
                  </p:cNvSpPr>
                  <p:nvPr/>
                </p:nvSpPr>
                <p:spPr bwMode="auto">
                  <a:xfrm>
                    <a:off x="469" y="923"/>
                    <a:ext cx="49" cy="341"/>
                  </a:xfrm>
                  <a:custGeom>
                    <a:avLst/>
                    <a:gdLst>
                      <a:gd name="T0" fmla="*/ 0 w 49"/>
                      <a:gd name="T1" fmla="*/ 0 h 341"/>
                      <a:gd name="T2" fmla="*/ 48 w 49"/>
                      <a:gd name="T3" fmla="*/ 209 h 341"/>
                      <a:gd name="T4" fmla="*/ 32 w 49"/>
                      <a:gd name="T5" fmla="*/ 340 h 341"/>
                      <a:gd name="T6" fmla="*/ 0 w 49"/>
                      <a:gd name="T7" fmla="*/ 206 h 341"/>
                      <a:gd name="T8" fmla="*/ 0 w 49"/>
                      <a:gd name="T9" fmla="*/ 0 h 3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9"/>
                      <a:gd name="T16" fmla="*/ 0 h 341"/>
                      <a:gd name="T17" fmla="*/ 49 w 49"/>
                      <a:gd name="T18" fmla="*/ 341 h 3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9" h="341">
                        <a:moveTo>
                          <a:pt x="0" y="0"/>
                        </a:moveTo>
                        <a:lnTo>
                          <a:pt x="48" y="209"/>
                        </a:lnTo>
                        <a:lnTo>
                          <a:pt x="32" y="340"/>
                        </a:lnTo>
                        <a:lnTo>
                          <a:pt x="0" y="20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73" name="Freeform 58"/>
                  <p:cNvSpPr>
                    <a:spLocks/>
                  </p:cNvSpPr>
                  <p:nvPr/>
                </p:nvSpPr>
                <p:spPr bwMode="auto">
                  <a:xfrm>
                    <a:off x="466" y="1794"/>
                    <a:ext cx="75" cy="285"/>
                  </a:xfrm>
                  <a:custGeom>
                    <a:avLst/>
                    <a:gdLst>
                      <a:gd name="T0" fmla="*/ 0 w 75"/>
                      <a:gd name="T1" fmla="*/ 0 h 285"/>
                      <a:gd name="T2" fmla="*/ 74 w 75"/>
                      <a:gd name="T3" fmla="*/ 105 h 285"/>
                      <a:gd name="T4" fmla="*/ 58 w 75"/>
                      <a:gd name="T5" fmla="*/ 174 h 285"/>
                      <a:gd name="T6" fmla="*/ 58 w 75"/>
                      <a:gd name="T7" fmla="*/ 284 h 285"/>
                      <a:gd name="T8" fmla="*/ 0 w 75"/>
                      <a:gd name="T9" fmla="*/ 204 h 285"/>
                      <a:gd name="T10" fmla="*/ 0 w 75"/>
                      <a:gd name="T11" fmla="*/ 0 h 2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5"/>
                      <a:gd name="T19" fmla="*/ 0 h 285"/>
                      <a:gd name="T20" fmla="*/ 75 w 75"/>
                      <a:gd name="T21" fmla="*/ 285 h 28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5" h="285">
                        <a:moveTo>
                          <a:pt x="0" y="0"/>
                        </a:moveTo>
                        <a:lnTo>
                          <a:pt x="74" y="105"/>
                        </a:lnTo>
                        <a:lnTo>
                          <a:pt x="58" y="174"/>
                        </a:lnTo>
                        <a:lnTo>
                          <a:pt x="58" y="284"/>
                        </a:lnTo>
                        <a:lnTo>
                          <a:pt x="0" y="20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" name="Group 59"/>
                <p:cNvGrpSpPr>
                  <a:grpSpLocks/>
                </p:cNvGrpSpPr>
                <p:nvPr/>
              </p:nvGrpSpPr>
              <p:grpSpPr bwMode="auto">
                <a:xfrm>
                  <a:off x="3292" y="884"/>
                  <a:ext cx="890" cy="812"/>
                  <a:chOff x="3292" y="884"/>
                  <a:chExt cx="890" cy="812"/>
                </a:xfrm>
              </p:grpSpPr>
              <p:sp>
                <p:nvSpPr>
                  <p:cNvPr id="115775" name="Freeform 60"/>
                  <p:cNvSpPr>
                    <a:spLocks/>
                  </p:cNvSpPr>
                  <p:nvPr/>
                </p:nvSpPr>
                <p:spPr bwMode="auto">
                  <a:xfrm>
                    <a:off x="3774" y="1145"/>
                    <a:ext cx="279" cy="239"/>
                  </a:xfrm>
                  <a:custGeom>
                    <a:avLst/>
                    <a:gdLst>
                      <a:gd name="T0" fmla="*/ 0 w 279"/>
                      <a:gd name="T1" fmla="*/ 35 h 239"/>
                      <a:gd name="T2" fmla="*/ 278 w 279"/>
                      <a:gd name="T3" fmla="*/ 0 h 239"/>
                      <a:gd name="T4" fmla="*/ 278 w 279"/>
                      <a:gd name="T5" fmla="*/ 198 h 239"/>
                      <a:gd name="T6" fmla="*/ 0 w 279"/>
                      <a:gd name="T7" fmla="*/ 238 h 239"/>
                      <a:gd name="T8" fmla="*/ 0 w 279"/>
                      <a:gd name="T9" fmla="*/ 35 h 2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9"/>
                      <a:gd name="T16" fmla="*/ 0 h 239"/>
                      <a:gd name="T17" fmla="*/ 279 w 279"/>
                      <a:gd name="T18" fmla="*/ 239 h 2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9" h="239">
                        <a:moveTo>
                          <a:pt x="0" y="35"/>
                        </a:moveTo>
                        <a:lnTo>
                          <a:pt x="278" y="0"/>
                        </a:lnTo>
                        <a:lnTo>
                          <a:pt x="278" y="198"/>
                        </a:lnTo>
                        <a:lnTo>
                          <a:pt x="0" y="238"/>
                        </a:lnTo>
                        <a:lnTo>
                          <a:pt x="0" y="35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76" name="Freeform 61"/>
                  <p:cNvSpPr>
                    <a:spLocks/>
                  </p:cNvSpPr>
                  <p:nvPr/>
                </p:nvSpPr>
                <p:spPr bwMode="auto">
                  <a:xfrm>
                    <a:off x="3678" y="1179"/>
                    <a:ext cx="109" cy="310"/>
                  </a:xfrm>
                  <a:custGeom>
                    <a:avLst/>
                    <a:gdLst>
                      <a:gd name="T0" fmla="*/ 108 w 109"/>
                      <a:gd name="T1" fmla="*/ 0 h 310"/>
                      <a:gd name="T2" fmla="*/ 108 w 109"/>
                      <a:gd name="T3" fmla="*/ 201 h 310"/>
                      <a:gd name="T4" fmla="*/ 0 w 109"/>
                      <a:gd name="T5" fmla="*/ 309 h 310"/>
                      <a:gd name="T6" fmla="*/ 0 w 109"/>
                      <a:gd name="T7" fmla="*/ 105 h 310"/>
                      <a:gd name="T8" fmla="*/ 108 w 109"/>
                      <a:gd name="T9" fmla="*/ 0 h 3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310"/>
                      <a:gd name="T17" fmla="*/ 109 w 109"/>
                      <a:gd name="T18" fmla="*/ 310 h 3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310">
                        <a:moveTo>
                          <a:pt x="108" y="0"/>
                        </a:moveTo>
                        <a:lnTo>
                          <a:pt x="108" y="201"/>
                        </a:lnTo>
                        <a:lnTo>
                          <a:pt x="0" y="309"/>
                        </a:lnTo>
                        <a:lnTo>
                          <a:pt x="0" y="105"/>
                        </a:lnTo>
                        <a:lnTo>
                          <a:pt x="108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77" name="Freeform 62"/>
                  <p:cNvSpPr>
                    <a:spLocks/>
                  </p:cNvSpPr>
                  <p:nvPr/>
                </p:nvSpPr>
                <p:spPr bwMode="auto">
                  <a:xfrm>
                    <a:off x="3292" y="884"/>
                    <a:ext cx="160" cy="213"/>
                  </a:xfrm>
                  <a:custGeom>
                    <a:avLst/>
                    <a:gdLst>
                      <a:gd name="T0" fmla="*/ 159 w 160"/>
                      <a:gd name="T1" fmla="*/ 0 h 213"/>
                      <a:gd name="T2" fmla="*/ 19 w 160"/>
                      <a:gd name="T3" fmla="*/ 129 h 213"/>
                      <a:gd name="T4" fmla="*/ 0 w 160"/>
                      <a:gd name="T5" fmla="*/ 204 h 213"/>
                      <a:gd name="T6" fmla="*/ 127 w 160"/>
                      <a:gd name="T7" fmla="*/ 161 h 213"/>
                      <a:gd name="T8" fmla="*/ 159 w 160"/>
                      <a:gd name="T9" fmla="*/ 212 h 213"/>
                      <a:gd name="T10" fmla="*/ 159 w 160"/>
                      <a:gd name="T11" fmla="*/ 0 h 21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0"/>
                      <a:gd name="T19" fmla="*/ 0 h 213"/>
                      <a:gd name="T20" fmla="*/ 160 w 160"/>
                      <a:gd name="T21" fmla="*/ 213 h 21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0" h="213">
                        <a:moveTo>
                          <a:pt x="159" y="0"/>
                        </a:moveTo>
                        <a:lnTo>
                          <a:pt x="19" y="129"/>
                        </a:lnTo>
                        <a:lnTo>
                          <a:pt x="0" y="204"/>
                        </a:lnTo>
                        <a:lnTo>
                          <a:pt x="127" y="161"/>
                        </a:lnTo>
                        <a:lnTo>
                          <a:pt x="159" y="212"/>
                        </a:lnTo>
                        <a:lnTo>
                          <a:pt x="159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78" name="Freeform 63"/>
                  <p:cNvSpPr>
                    <a:spLocks/>
                  </p:cNvSpPr>
                  <p:nvPr/>
                </p:nvSpPr>
                <p:spPr bwMode="auto">
                  <a:xfrm>
                    <a:off x="3628" y="1005"/>
                    <a:ext cx="88" cy="106"/>
                  </a:xfrm>
                  <a:custGeom>
                    <a:avLst/>
                    <a:gdLst>
                      <a:gd name="T0" fmla="*/ 87 w 88"/>
                      <a:gd name="T1" fmla="*/ 0 h 106"/>
                      <a:gd name="T2" fmla="*/ 0 w 88"/>
                      <a:gd name="T3" fmla="*/ 72 h 106"/>
                      <a:gd name="T4" fmla="*/ 87 w 88"/>
                      <a:gd name="T5" fmla="*/ 105 h 106"/>
                      <a:gd name="T6" fmla="*/ 87 w 88"/>
                      <a:gd name="T7" fmla="*/ 0 h 10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8"/>
                      <a:gd name="T13" fmla="*/ 0 h 106"/>
                      <a:gd name="T14" fmla="*/ 88 w 88"/>
                      <a:gd name="T15" fmla="*/ 106 h 10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8" h="106">
                        <a:moveTo>
                          <a:pt x="87" y="0"/>
                        </a:moveTo>
                        <a:lnTo>
                          <a:pt x="0" y="72"/>
                        </a:lnTo>
                        <a:lnTo>
                          <a:pt x="87" y="105"/>
                        </a:lnTo>
                        <a:lnTo>
                          <a:pt x="87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79" name="Freeform 64"/>
                  <p:cNvSpPr>
                    <a:spLocks/>
                  </p:cNvSpPr>
                  <p:nvPr/>
                </p:nvSpPr>
                <p:spPr bwMode="auto">
                  <a:xfrm>
                    <a:off x="3718" y="1295"/>
                    <a:ext cx="62" cy="292"/>
                  </a:xfrm>
                  <a:custGeom>
                    <a:avLst/>
                    <a:gdLst>
                      <a:gd name="T0" fmla="*/ 61 w 62"/>
                      <a:gd name="T1" fmla="*/ 0 h 292"/>
                      <a:gd name="T2" fmla="*/ 0 w 62"/>
                      <a:gd name="T3" fmla="*/ 80 h 292"/>
                      <a:gd name="T4" fmla="*/ 0 w 62"/>
                      <a:gd name="T5" fmla="*/ 291 h 292"/>
                      <a:gd name="T6" fmla="*/ 61 w 62"/>
                      <a:gd name="T7" fmla="*/ 205 h 292"/>
                      <a:gd name="T8" fmla="*/ 61 w 62"/>
                      <a:gd name="T9" fmla="*/ 0 h 2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"/>
                      <a:gd name="T16" fmla="*/ 0 h 292"/>
                      <a:gd name="T17" fmla="*/ 62 w 62"/>
                      <a:gd name="T18" fmla="*/ 292 h 2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" h="292">
                        <a:moveTo>
                          <a:pt x="61" y="0"/>
                        </a:moveTo>
                        <a:lnTo>
                          <a:pt x="0" y="80"/>
                        </a:lnTo>
                        <a:lnTo>
                          <a:pt x="0" y="291"/>
                        </a:lnTo>
                        <a:lnTo>
                          <a:pt x="61" y="205"/>
                        </a:lnTo>
                        <a:lnTo>
                          <a:pt x="61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80" name="Freeform 65"/>
                  <p:cNvSpPr>
                    <a:spLocks/>
                  </p:cNvSpPr>
                  <p:nvPr/>
                </p:nvSpPr>
                <p:spPr bwMode="auto">
                  <a:xfrm>
                    <a:off x="3692" y="1391"/>
                    <a:ext cx="24" cy="239"/>
                  </a:xfrm>
                  <a:custGeom>
                    <a:avLst/>
                    <a:gdLst>
                      <a:gd name="T0" fmla="*/ 23 w 24"/>
                      <a:gd name="T1" fmla="*/ 0 h 239"/>
                      <a:gd name="T2" fmla="*/ 23 w 24"/>
                      <a:gd name="T3" fmla="*/ 193 h 239"/>
                      <a:gd name="T4" fmla="*/ 18 w 24"/>
                      <a:gd name="T5" fmla="*/ 238 h 239"/>
                      <a:gd name="T6" fmla="*/ 0 w 24"/>
                      <a:gd name="T7" fmla="*/ 187 h 239"/>
                      <a:gd name="T8" fmla="*/ 23 w 24"/>
                      <a:gd name="T9" fmla="*/ 0 h 2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"/>
                      <a:gd name="T16" fmla="*/ 0 h 239"/>
                      <a:gd name="T17" fmla="*/ 24 w 24"/>
                      <a:gd name="T18" fmla="*/ 239 h 2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" h="239">
                        <a:moveTo>
                          <a:pt x="23" y="0"/>
                        </a:moveTo>
                        <a:lnTo>
                          <a:pt x="23" y="193"/>
                        </a:lnTo>
                        <a:lnTo>
                          <a:pt x="18" y="238"/>
                        </a:lnTo>
                        <a:lnTo>
                          <a:pt x="0" y="187"/>
                        </a:lnTo>
                        <a:lnTo>
                          <a:pt x="23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81" name="Freeform 66"/>
                  <p:cNvSpPr>
                    <a:spLocks/>
                  </p:cNvSpPr>
                  <p:nvPr/>
                </p:nvSpPr>
                <p:spPr bwMode="auto">
                  <a:xfrm>
                    <a:off x="4053" y="1340"/>
                    <a:ext cx="77" cy="110"/>
                  </a:xfrm>
                  <a:custGeom>
                    <a:avLst/>
                    <a:gdLst>
                      <a:gd name="T0" fmla="*/ 76 w 77"/>
                      <a:gd name="T1" fmla="*/ 0 h 110"/>
                      <a:gd name="T2" fmla="*/ 0 w 77"/>
                      <a:gd name="T3" fmla="*/ 77 h 110"/>
                      <a:gd name="T4" fmla="*/ 21 w 77"/>
                      <a:gd name="T5" fmla="*/ 109 h 110"/>
                      <a:gd name="T6" fmla="*/ 76 w 77"/>
                      <a:gd name="T7" fmla="*/ 77 h 110"/>
                      <a:gd name="T8" fmla="*/ 76 w 77"/>
                      <a:gd name="T9" fmla="*/ 0 h 1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110"/>
                      <a:gd name="T17" fmla="*/ 77 w 77"/>
                      <a:gd name="T18" fmla="*/ 110 h 1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110">
                        <a:moveTo>
                          <a:pt x="76" y="0"/>
                        </a:moveTo>
                        <a:lnTo>
                          <a:pt x="0" y="77"/>
                        </a:lnTo>
                        <a:lnTo>
                          <a:pt x="21" y="109"/>
                        </a:lnTo>
                        <a:lnTo>
                          <a:pt x="76" y="77"/>
                        </a:lnTo>
                        <a:lnTo>
                          <a:pt x="76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  <p:sp>
                <p:nvSpPr>
                  <p:cNvPr id="115782" name="Freeform 67"/>
                  <p:cNvSpPr>
                    <a:spLocks/>
                  </p:cNvSpPr>
                  <p:nvPr/>
                </p:nvSpPr>
                <p:spPr bwMode="auto">
                  <a:xfrm>
                    <a:off x="4103" y="1541"/>
                    <a:ext cx="79" cy="155"/>
                  </a:xfrm>
                  <a:custGeom>
                    <a:avLst/>
                    <a:gdLst>
                      <a:gd name="T0" fmla="*/ 78 w 79"/>
                      <a:gd name="T1" fmla="*/ 0 h 155"/>
                      <a:gd name="T2" fmla="*/ 0 w 79"/>
                      <a:gd name="T3" fmla="*/ 102 h 155"/>
                      <a:gd name="T4" fmla="*/ 0 w 79"/>
                      <a:gd name="T5" fmla="*/ 122 h 155"/>
                      <a:gd name="T6" fmla="*/ 58 w 79"/>
                      <a:gd name="T7" fmla="*/ 154 h 155"/>
                      <a:gd name="T8" fmla="*/ 78 w 79"/>
                      <a:gd name="T9" fmla="*/ 154 h 155"/>
                      <a:gd name="T10" fmla="*/ 78 w 79"/>
                      <a:gd name="T11" fmla="*/ 0 h 15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9"/>
                      <a:gd name="T19" fmla="*/ 0 h 155"/>
                      <a:gd name="T20" fmla="*/ 79 w 79"/>
                      <a:gd name="T21" fmla="*/ 155 h 15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9" h="155">
                        <a:moveTo>
                          <a:pt x="78" y="0"/>
                        </a:moveTo>
                        <a:lnTo>
                          <a:pt x="0" y="102"/>
                        </a:lnTo>
                        <a:lnTo>
                          <a:pt x="0" y="122"/>
                        </a:lnTo>
                        <a:lnTo>
                          <a:pt x="58" y="154"/>
                        </a:lnTo>
                        <a:lnTo>
                          <a:pt x="78" y="154"/>
                        </a:lnTo>
                        <a:lnTo>
                          <a:pt x="78" y="0"/>
                        </a:lnTo>
                      </a:path>
                    </a:pathLst>
                  </a:custGeom>
                  <a:solidFill>
                    <a:srgbClr val="FFFFCC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lIns="30925" tIns="15463" rIns="30925" bIns="15463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4" name="Group 68"/>
              <p:cNvGrpSpPr>
                <a:grpSpLocks/>
              </p:cNvGrpSpPr>
              <p:nvPr/>
            </p:nvGrpSpPr>
            <p:grpSpPr bwMode="auto">
              <a:xfrm>
                <a:off x="4373" y="1358"/>
                <a:ext cx="1193" cy="1176"/>
                <a:chOff x="4359" y="1002"/>
                <a:chExt cx="1193" cy="1134"/>
              </a:xfrm>
            </p:grpSpPr>
            <p:sp>
              <p:nvSpPr>
                <p:cNvPr id="115784" name="Freeform 69"/>
                <p:cNvSpPr>
                  <a:spLocks/>
                </p:cNvSpPr>
                <p:nvPr/>
              </p:nvSpPr>
              <p:spPr bwMode="auto">
                <a:xfrm>
                  <a:off x="4359" y="1586"/>
                  <a:ext cx="495" cy="303"/>
                </a:xfrm>
                <a:custGeom>
                  <a:avLst/>
                  <a:gdLst>
                    <a:gd name="T0" fmla="*/ 0 w 495"/>
                    <a:gd name="T1" fmla="*/ 57 h 303"/>
                    <a:gd name="T2" fmla="*/ 71 w 495"/>
                    <a:gd name="T3" fmla="*/ 0 h 303"/>
                    <a:gd name="T4" fmla="*/ 71 w 495"/>
                    <a:gd name="T5" fmla="*/ 55 h 303"/>
                    <a:gd name="T6" fmla="*/ 438 w 495"/>
                    <a:gd name="T7" fmla="*/ 55 h 303"/>
                    <a:gd name="T8" fmla="*/ 494 w 495"/>
                    <a:gd name="T9" fmla="*/ 144 h 303"/>
                    <a:gd name="T10" fmla="*/ 461 w 495"/>
                    <a:gd name="T11" fmla="*/ 170 h 303"/>
                    <a:gd name="T12" fmla="*/ 491 w 495"/>
                    <a:gd name="T13" fmla="*/ 246 h 303"/>
                    <a:gd name="T14" fmla="*/ 462 w 495"/>
                    <a:gd name="T15" fmla="*/ 278 h 303"/>
                    <a:gd name="T16" fmla="*/ 375 w 495"/>
                    <a:gd name="T17" fmla="*/ 278 h 303"/>
                    <a:gd name="T18" fmla="*/ 375 w 495"/>
                    <a:gd name="T19" fmla="*/ 302 h 303"/>
                    <a:gd name="T20" fmla="*/ 0 w 495"/>
                    <a:gd name="T21" fmla="*/ 302 h 303"/>
                    <a:gd name="T22" fmla="*/ 0 w 495"/>
                    <a:gd name="T23" fmla="*/ 57 h 30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95"/>
                    <a:gd name="T37" fmla="*/ 0 h 303"/>
                    <a:gd name="T38" fmla="*/ 495 w 495"/>
                    <a:gd name="T39" fmla="*/ 303 h 30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95" h="303">
                      <a:moveTo>
                        <a:pt x="0" y="57"/>
                      </a:moveTo>
                      <a:lnTo>
                        <a:pt x="71" y="0"/>
                      </a:lnTo>
                      <a:lnTo>
                        <a:pt x="71" y="55"/>
                      </a:lnTo>
                      <a:lnTo>
                        <a:pt x="438" y="55"/>
                      </a:lnTo>
                      <a:lnTo>
                        <a:pt x="494" y="144"/>
                      </a:lnTo>
                      <a:lnTo>
                        <a:pt x="461" y="170"/>
                      </a:lnTo>
                      <a:lnTo>
                        <a:pt x="491" y="246"/>
                      </a:lnTo>
                      <a:lnTo>
                        <a:pt x="462" y="278"/>
                      </a:lnTo>
                      <a:lnTo>
                        <a:pt x="375" y="278"/>
                      </a:lnTo>
                      <a:lnTo>
                        <a:pt x="375" y="302"/>
                      </a:lnTo>
                      <a:lnTo>
                        <a:pt x="0" y="302"/>
                      </a:lnTo>
                      <a:lnTo>
                        <a:pt x="0" y="57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785" name="Freeform 70"/>
                <p:cNvSpPr>
                  <a:spLocks/>
                </p:cNvSpPr>
                <p:nvPr/>
              </p:nvSpPr>
              <p:spPr bwMode="auto">
                <a:xfrm>
                  <a:off x="4428" y="1275"/>
                  <a:ext cx="556" cy="493"/>
                </a:xfrm>
                <a:custGeom>
                  <a:avLst/>
                  <a:gdLst>
                    <a:gd name="T0" fmla="*/ 0 w 556"/>
                    <a:gd name="T1" fmla="*/ 311 h 493"/>
                    <a:gd name="T2" fmla="*/ 0 w 556"/>
                    <a:gd name="T3" fmla="*/ 363 h 493"/>
                    <a:gd name="T4" fmla="*/ 365 w 556"/>
                    <a:gd name="T5" fmla="*/ 363 h 493"/>
                    <a:gd name="T6" fmla="*/ 423 w 556"/>
                    <a:gd name="T7" fmla="*/ 452 h 493"/>
                    <a:gd name="T8" fmla="*/ 491 w 556"/>
                    <a:gd name="T9" fmla="*/ 465 h 493"/>
                    <a:gd name="T10" fmla="*/ 494 w 556"/>
                    <a:gd name="T11" fmla="*/ 492 h 493"/>
                    <a:gd name="T12" fmla="*/ 542 w 556"/>
                    <a:gd name="T13" fmla="*/ 455 h 493"/>
                    <a:gd name="T14" fmla="*/ 555 w 556"/>
                    <a:gd name="T15" fmla="*/ 290 h 493"/>
                    <a:gd name="T16" fmla="*/ 555 w 556"/>
                    <a:gd name="T17" fmla="*/ 177 h 493"/>
                    <a:gd name="T18" fmla="*/ 534 w 556"/>
                    <a:gd name="T19" fmla="*/ 158 h 493"/>
                    <a:gd name="T20" fmla="*/ 544 w 556"/>
                    <a:gd name="T21" fmla="*/ 0 h 493"/>
                    <a:gd name="T22" fmla="*/ 426 w 556"/>
                    <a:gd name="T23" fmla="*/ 0 h 493"/>
                    <a:gd name="T24" fmla="*/ 298 w 556"/>
                    <a:gd name="T25" fmla="*/ 126 h 493"/>
                    <a:gd name="T26" fmla="*/ 319 w 556"/>
                    <a:gd name="T27" fmla="*/ 169 h 493"/>
                    <a:gd name="T28" fmla="*/ 241 w 556"/>
                    <a:gd name="T29" fmla="*/ 226 h 493"/>
                    <a:gd name="T30" fmla="*/ 142 w 556"/>
                    <a:gd name="T31" fmla="*/ 213 h 493"/>
                    <a:gd name="T32" fmla="*/ 56 w 556"/>
                    <a:gd name="T33" fmla="*/ 213 h 493"/>
                    <a:gd name="T34" fmla="*/ 37 w 556"/>
                    <a:gd name="T35" fmla="*/ 271 h 493"/>
                    <a:gd name="T36" fmla="*/ 0 w 556"/>
                    <a:gd name="T37" fmla="*/ 311 h 49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6"/>
                    <a:gd name="T58" fmla="*/ 0 h 493"/>
                    <a:gd name="T59" fmla="*/ 556 w 556"/>
                    <a:gd name="T60" fmla="*/ 493 h 49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6" h="493">
                      <a:moveTo>
                        <a:pt x="0" y="311"/>
                      </a:moveTo>
                      <a:lnTo>
                        <a:pt x="0" y="363"/>
                      </a:lnTo>
                      <a:lnTo>
                        <a:pt x="365" y="363"/>
                      </a:lnTo>
                      <a:lnTo>
                        <a:pt x="423" y="452"/>
                      </a:lnTo>
                      <a:lnTo>
                        <a:pt x="491" y="465"/>
                      </a:lnTo>
                      <a:lnTo>
                        <a:pt x="494" y="492"/>
                      </a:lnTo>
                      <a:lnTo>
                        <a:pt x="542" y="455"/>
                      </a:lnTo>
                      <a:lnTo>
                        <a:pt x="555" y="290"/>
                      </a:lnTo>
                      <a:lnTo>
                        <a:pt x="555" y="177"/>
                      </a:lnTo>
                      <a:lnTo>
                        <a:pt x="534" y="158"/>
                      </a:lnTo>
                      <a:lnTo>
                        <a:pt x="544" y="0"/>
                      </a:lnTo>
                      <a:lnTo>
                        <a:pt x="426" y="0"/>
                      </a:lnTo>
                      <a:lnTo>
                        <a:pt x="298" y="126"/>
                      </a:lnTo>
                      <a:lnTo>
                        <a:pt x="319" y="169"/>
                      </a:lnTo>
                      <a:lnTo>
                        <a:pt x="241" y="226"/>
                      </a:lnTo>
                      <a:lnTo>
                        <a:pt x="142" y="213"/>
                      </a:lnTo>
                      <a:lnTo>
                        <a:pt x="56" y="213"/>
                      </a:lnTo>
                      <a:lnTo>
                        <a:pt x="37" y="271"/>
                      </a:lnTo>
                      <a:lnTo>
                        <a:pt x="0" y="311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786" name="Freeform 71"/>
                <p:cNvSpPr>
                  <a:spLocks/>
                </p:cNvSpPr>
                <p:nvPr/>
              </p:nvSpPr>
              <p:spPr bwMode="auto">
                <a:xfrm>
                  <a:off x="4959" y="1279"/>
                  <a:ext cx="207" cy="252"/>
                </a:xfrm>
                <a:custGeom>
                  <a:avLst/>
                  <a:gdLst>
                    <a:gd name="T0" fmla="*/ 13 w 207"/>
                    <a:gd name="T1" fmla="*/ 0 h 252"/>
                    <a:gd name="T2" fmla="*/ 206 w 207"/>
                    <a:gd name="T3" fmla="*/ 0 h 252"/>
                    <a:gd name="T4" fmla="*/ 198 w 207"/>
                    <a:gd name="T5" fmla="*/ 61 h 252"/>
                    <a:gd name="T6" fmla="*/ 163 w 207"/>
                    <a:gd name="T7" fmla="*/ 74 h 252"/>
                    <a:gd name="T8" fmla="*/ 110 w 207"/>
                    <a:gd name="T9" fmla="*/ 251 h 252"/>
                    <a:gd name="T10" fmla="*/ 24 w 207"/>
                    <a:gd name="T11" fmla="*/ 251 h 252"/>
                    <a:gd name="T12" fmla="*/ 24 w 207"/>
                    <a:gd name="T13" fmla="*/ 173 h 252"/>
                    <a:gd name="T14" fmla="*/ 0 w 207"/>
                    <a:gd name="T15" fmla="*/ 154 h 252"/>
                    <a:gd name="T16" fmla="*/ 13 w 207"/>
                    <a:gd name="T17" fmla="*/ 0 h 2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7"/>
                    <a:gd name="T28" fmla="*/ 0 h 252"/>
                    <a:gd name="T29" fmla="*/ 207 w 207"/>
                    <a:gd name="T30" fmla="*/ 252 h 2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7" h="252">
                      <a:moveTo>
                        <a:pt x="13" y="0"/>
                      </a:moveTo>
                      <a:lnTo>
                        <a:pt x="206" y="0"/>
                      </a:lnTo>
                      <a:lnTo>
                        <a:pt x="198" y="61"/>
                      </a:lnTo>
                      <a:lnTo>
                        <a:pt x="163" y="74"/>
                      </a:lnTo>
                      <a:lnTo>
                        <a:pt x="110" y="251"/>
                      </a:lnTo>
                      <a:lnTo>
                        <a:pt x="24" y="251"/>
                      </a:lnTo>
                      <a:lnTo>
                        <a:pt x="24" y="173"/>
                      </a:lnTo>
                      <a:lnTo>
                        <a:pt x="0" y="154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787" name="Freeform 72"/>
                <p:cNvSpPr>
                  <a:spLocks/>
                </p:cNvSpPr>
                <p:nvPr/>
              </p:nvSpPr>
              <p:spPr bwMode="auto">
                <a:xfrm>
                  <a:off x="5070" y="1190"/>
                  <a:ext cx="155" cy="341"/>
                </a:xfrm>
                <a:custGeom>
                  <a:avLst/>
                  <a:gdLst>
                    <a:gd name="T0" fmla="*/ 96 w 155"/>
                    <a:gd name="T1" fmla="*/ 89 h 341"/>
                    <a:gd name="T2" fmla="*/ 154 w 155"/>
                    <a:gd name="T3" fmla="*/ 0 h 341"/>
                    <a:gd name="T4" fmla="*/ 154 w 155"/>
                    <a:gd name="T5" fmla="*/ 311 h 341"/>
                    <a:gd name="T6" fmla="*/ 98 w 155"/>
                    <a:gd name="T7" fmla="*/ 340 h 341"/>
                    <a:gd name="T8" fmla="*/ 0 w 155"/>
                    <a:gd name="T9" fmla="*/ 337 h 341"/>
                    <a:gd name="T10" fmla="*/ 53 w 155"/>
                    <a:gd name="T11" fmla="*/ 166 h 341"/>
                    <a:gd name="T12" fmla="*/ 90 w 155"/>
                    <a:gd name="T13" fmla="*/ 150 h 341"/>
                    <a:gd name="T14" fmla="*/ 96 w 155"/>
                    <a:gd name="T15" fmla="*/ 89 h 3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5"/>
                    <a:gd name="T25" fmla="*/ 0 h 341"/>
                    <a:gd name="T26" fmla="*/ 155 w 155"/>
                    <a:gd name="T27" fmla="*/ 341 h 34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5" h="341">
                      <a:moveTo>
                        <a:pt x="96" y="89"/>
                      </a:moveTo>
                      <a:lnTo>
                        <a:pt x="154" y="0"/>
                      </a:lnTo>
                      <a:lnTo>
                        <a:pt x="154" y="311"/>
                      </a:lnTo>
                      <a:lnTo>
                        <a:pt x="98" y="340"/>
                      </a:lnTo>
                      <a:lnTo>
                        <a:pt x="0" y="337"/>
                      </a:lnTo>
                      <a:lnTo>
                        <a:pt x="53" y="166"/>
                      </a:lnTo>
                      <a:lnTo>
                        <a:pt x="90" y="150"/>
                      </a:lnTo>
                      <a:lnTo>
                        <a:pt x="96" y="89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788" name="Freeform 73"/>
                <p:cNvSpPr>
                  <a:spLocks/>
                </p:cNvSpPr>
                <p:nvPr/>
              </p:nvSpPr>
              <p:spPr bwMode="auto">
                <a:xfrm>
                  <a:off x="5224" y="1002"/>
                  <a:ext cx="328" cy="497"/>
                </a:xfrm>
                <a:custGeom>
                  <a:avLst/>
                  <a:gdLst>
                    <a:gd name="T0" fmla="*/ 0 w 328"/>
                    <a:gd name="T1" fmla="*/ 193 h 497"/>
                    <a:gd name="T2" fmla="*/ 0 w 328"/>
                    <a:gd name="T3" fmla="*/ 496 h 497"/>
                    <a:gd name="T4" fmla="*/ 78 w 328"/>
                    <a:gd name="T5" fmla="*/ 452 h 497"/>
                    <a:gd name="T6" fmla="*/ 84 w 328"/>
                    <a:gd name="T7" fmla="*/ 412 h 497"/>
                    <a:gd name="T8" fmla="*/ 327 w 328"/>
                    <a:gd name="T9" fmla="*/ 235 h 497"/>
                    <a:gd name="T10" fmla="*/ 314 w 328"/>
                    <a:gd name="T11" fmla="*/ 169 h 497"/>
                    <a:gd name="T12" fmla="*/ 271 w 328"/>
                    <a:gd name="T13" fmla="*/ 150 h 497"/>
                    <a:gd name="T14" fmla="*/ 242 w 328"/>
                    <a:gd name="T15" fmla="*/ 8 h 497"/>
                    <a:gd name="T16" fmla="*/ 177 w 328"/>
                    <a:gd name="T17" fmla="*/ 27 h 497"/>
                    <a:gd name="T18" fmla="*/ 142 w 328"/>
                    <a:gd name="T19" fmla="*/ 0 h 497"/>
                    <a:gd name="T20" fmla="*/ 78 w 328"/>
                    <a:gd name="T21" fmla="*/ 51 h 497"/>
                    <a:gd name="T22" fmla="*/ 0 w 328"/>
                    <a:gd name="T23" fmla="*/ 193 h 49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28"/>
                    <a:gd name="T37" fmla="*/ 0 h 497"/>
                    <a:gd name="T38" fmla="*/ 328 w 328"/>
                    <a:gd name="T39" fmla="*/ 497 h 49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28" h="497">
                      <a:moveTo>
                        <a:pt x="0" y="193"/>
                      </a:moveTo>
                      <a:lnTo>
                        <a:pt x="0" y="496"/>
                      </a:lnTo>
                      <a:lnTo>
                        <a:pt x="78" y="452"/>
                      </a:lnTo>
                      <a:lnTo>
                        <a:pt x="84" y="412"/>
                      </a:lnTo>
                      <a:lnTo>
                        <a:pt x="327" y="235"/>
                      </a:lnTo>
                      <a:lnTo>
                        <a:pt x="314" y="169"/>
                      </a:lnTo>
                      <a:lnTo>
                        <a:pt x="271" y="150"/>
                      </a:lnTo>
                      <a:lnTo>
                        <a:pt x="242" y="8"/>
                      </a:lnTo>
                      <a:lnTo>
                        <a:pt x="177" y="27"/>
                      </a:lnTo>
                      <a:lnTo>
                        <a:pt x="142" y="0"/>
                      </a:lnTo>
                      <a:lnTo>
                        <a:pt x="78" y="51"/>
                      </a:lnTo>
                      <a:lnTo>
                        <a:pt x="0" y="193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789" name="Freeform 74"/>
                <p:cNvSpPr>
                  <a:spLocks/>
                </p:cNvSpPr>
                <p:nvPr/>
              </p:nvSpPr>
              <p:spPr bwMode="auto">
                <a:xfrm>
                  <a:off x="4978" y="1509"/>
                  <a:ext cx="317" cy="182"/>
                </a:xfrm>
                <a:custGeom>
                  <a:avLst/>
                  <a:gdLst>
                    <a:gd name="T0" fmla="*/ 8 w 317"/>
                    <a:gd name="T1" fmla="*/ 21 h 182"/>
                    <a:gd name="T2" fmla="*/ 190 w 317"/>
                    <a:gd name="T3" fmla="*/ 21 h 182"/>
                    <a:gd name="T4" fmla="*/ 235 w 317"/>
                    <a:gd name="T5" fmla="*/ 0 h 182"/>
                    <a:gd name="T6" fmla="*/ 256 w 317"/>
                    <a:gd name="T7" fmla="*/ 48 h 182"/>
                    <a:gd name="T8" fmla="*/ 227 w 317"/>
                    <a:gd name="T9" fmla="*/ 77 h 182"/>
                    <a:gd name="T10" fmla="*/ 270 w 317"/>
                    <a:gd name="T11" fmla="*/ 154 h 182"/>
                    <a:gd name="T12" fmla="*/ 316 w 317"/>
                    <a:gd name="T13" fmla="*/ 154 h 182"/>
                    <a:gd name="T14" fmla="*/ 248 w 317"/>
                    <a:gd name="T15" fmla="*/ 181 h 182"/>
                    <a:gd name="T16" fmla="*/ 187 w 317"/>
                    <a:gd name="T17" fmla="*/ 120 h 182"/>
                    <a:gd name="T18" fmla="*/ 0 w 317"/>
                    <a:gd name="T19" fmla="*/ 120 h 182"/>
                    <a:gd name="T20" fmla="*/ 8 w 317"/>
                    <a:gd name="T21" fmla="*/ 21 h 18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17"/>
                    <a:gd name="T34" fmla="*/ 0 h 182"/>
                    <a:gd name="T35" fmla="*/ 317 w 317"/>
                    <a:gd name="T36" fmla="*/ 182 h 18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17" h="182">
                      <a:moveTo>
                        <a:pt x="8" y="21"/>
                      </a:moveTo>
                      <a:lnTo>
                        <a:pt x="190" y="21"/>
                      </a:lnTo>
                      <a:lnTo>
                        <a:pt x="235" y="0"/>
                      </a:lnTo>
                      <a:lnTo>
                        <a:pt x="256" y="48"/>
                      </a:lnTo>
                      <a:lnTo>
                        <a:pt x="227" y="77"/>
                      </a:lnTo>
                      <a:lnTo>
                        <a:pt x="270" y="154"/>
                      </a:lnTo>
                      <a:lnTo>
                        <a:pt x="316" y="154"/>
                      </a:lnTo>
                      <a:lnTo>
                        <a:pt x="248" y="181"/>
                      </a:lnTo>
                      <a:lnTo>
                        <a:pt x="187" y="120"/>
                      </a:lnTo>
                      <a:lnTo>
                        <a:pt x="0" y="120"/>
                      </a:lnTo>
                      <a:lnTo>
                        <a:pt x="8" y="21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790" name="Freeform 75"/>
                <p:cNvSpPr>
                  <a:spLocks/>
                </p:cNvSpPr>
                <p:nvPr/>
              </p:nvSpPr>
              <p:spPr bwMode="auto">
                <a:xfrm>
                  <a:off x="5123" y="1629"/>
                  <a:ext cx="65" cy="81"/>
                </a:xfrm>
                <a:custGeom>
                  <a:avLst/>
                  <a:gdLst>
                    <a:gd name="T0" fmla="*/ 0 w 65"/>
                    <a:gd name="T1" fmla="*/ 0 h 81"/>
                    <a:gd name="T2" fmla="*/ 43 w 65"/>
                    <a:gd name="T3" fmla="*/ 0 h 81"/>
                    <a:gd name="T4" fmla="*/ 64 w 65"/>
                    <a:gd name="T5" fmla="*/ 23 h 81"/>
                    <a:gd name="T6" fmla="*/ 40 w 65"/>
                    <a:gd name="T7" fmla="*/ 75 h 81"/>
                    <a:gd name="T8" fmla="*/ 0 w 65"/>
                    <a:gd name="T9" fmla="*/ 80 h 81"/>
                    <a:gd name="T10" fmla="*/ 0 w 65"/>
                    <a:gd name="T11" fmla="*/ 0 h 8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"/>
                    <a:gd name="T19" fmla="*/ 0 h 81"/>
                    <a:gd name="T20" fmla="*/ 65 w 65"/>
                    <a:gd name="T21" fmla="*/ 81 h 8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" h="81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64" y="23"/>
                      </a:lnTo>
                      <a:lnTo>
                        <a:pt x="40" y="75"/>
                      </a:lnTo>
                      <a:lnTo>
                        <a:pt x="0" y="8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791" name="Freeform 76"/>
                <p:cNvSpPr>
                  <a:spLocks/>
                </p:cNvSpPr>
                <p:nvPr/>
              </p:nvSpPr>
              <p:spPr bwMode="auto">
                <a:xfrm>
                  <a:off x="4970" y="1627"/>
                  <a:ext cx="154" cy="105"/>
                </a:xfrm>
                <a:custGeom>
                  <a:avLst/>
                  <a:gdLst>
                    <a:gd name="T0" fmla="*/ 8 w 154"/>
                    <a:gd name="T1" fmla="*/ 0 h 105"/>
                    <a:gd name="T2" fmla="*/ 153 w 154"/>
                    <a:gd name="T3" fmla="*/ 0 h 105"/>
                    <a:gd name="T4" fmla="*/ 153 w 154"/>
                    <a:gd name="T5" fmla="*/ 83 h 105"/>
                    <a:gd name="T6" fmla="*/ 0 w 154"/>
                    <a:gd name="T7" fmla="*/ 104 h 105"/>
                    <a:gd name="T8" fmla="*/ 8 w 154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105"/>
                    <a:gd name="T17" fmla="*/ 154 w 154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105">
                      <a:moveTo>
                        <a:pt x="8" y="0"/>
                      </a:moveTo>
                      <a:lnTo>
                        <a:pt x="153" y="0"/>
                      </a:lnTo>
                      <a:lnTo>
                        <a:pt x="153" y="83"/>
                      </a:lnTo>
                      <a:lnTo>
                        <a:pt x="0" y="104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792" name="Freeform 77"/>
                <p:cNvSpPr>
                  <a:spLocks/>
                </p:cNvSpPr>
                <p:nvPr/>
              </p:nvSpPr>
              <p:spPr bwMode="auto">
                <a:xfrm>
                  <a:off x="4792" y="1731"/>
                  <a:ext cx="134" cy="254"/>
                </a:xfrm>
                <a:custGeom>
                  <a:avLst/>
                  <a:gdLst>
                    <a:gd name="T0" fmla="*/ 61 w 134"/>
                    <a:gd name="T1" fmla="*/ 0 h 254"/>
                    <a:gd name="T2" fmla="*/ 29 w 134"/>
                    <a:gd name="T3" fmla="*/ 28 h 254"/>
                    <a:gd name="T4" fmla="*/ 57 w 134"/>
                    <a:gd name="T5" fmla="*/ 101 h 254"/>
                    <a:gd name="T6" fmla="*/ 29 w 134"/>
                    <a:gd name="T7" fmla="*/ 136 h 254"/>
                    <a:gd name="T8" fmla="*/ 0 w 134"/>
                    <a:gd name="T9" fmla="*/ 174 h 254"/>
                    <a:gd name="T10" fmla="*/ 57 w 134"/>
                    <a:gd name="T11" fmla="*/ 253 h 254"/>
                    <a:gd name="T12" fmla="*/ 116 w 134"/>
                    <a:gd name="T13" fmla="*/ 174 h 254"/>
                    <a:gd name="T14" fmla="*/ 133 w 134"/>
                    <a:gd name="T15" fmla="*/ 85 h 254"/>
                    <a:gd name="T16" fmla="*/ 112 w 134"/>
                    <a:gd name="T17" fmla="*/ 81 h 254"/>
                    <a:gd name="T18" fmla="*/ 132 w 134"/>
                    <a:gd name="T19" fmla="*/ 36 h 254"/>
                    <a:gd name="T20" fmla="*/ 128 w 134"/>
                    <a:gd name="T21" fmla="*/ 11 h 254"/>
                    <a:gd name="T22" fmla="*/ 61 w 134"/>
                    <a:gd name="T23" fmla="*/ 0 h 2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4"/>
                    <a:gd name="T37" fmla="*/ 0 h 254"/>
                    <a:gd name="T38" fmla="*/ 134 w 134"/>
                    <a:gd name="T39" fmla="*/ 254 h 25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4" h="254">
                      <a:moveTo>
                        <a:pt x="61" y="0"/>
                      </a:moveTo>
                      <a:lnTo>
                        <a:pt x="29" y="28"/>
                      </a:lnTo>
                      <a:lnTo>
                        <a:pt x="57" y="101"/>
                      </a:lnTo>
                      <a:lnTo>
                        <a:pt x="29" y="136"/>
                      </a:lnTo>
                      <a:lnTo>
                        <a:pt x="0" y="174"/>
                      </a:lnTo>
                      <a:lnTo>
                        <a:pt x="57" y="253"/>
                      </a:lnTo>
                      <a:lnTo>
                        <a:pt x="116" y="174"/>
                      </a:lnTo>
                      <a:lnTo>
                        <a:pt x="133" y="85"/>
                      </a:lnTo>
                      <a:lnTo>
                        <a:pt x="112" y="81"/>
                      </a:lnTo>
                      <a:lnTo>
                        <a:pt x="132" y="36"/>
                      </a:lnTo>
                      <a:lnTo>
                        <a:pt x="128" y="11"/>
                      </a:lnTo>
                      <a:lnTo>
                        <a:pt x="61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793" name="Freeform 78"/>
                <p:cNvSpPr>
                  <a:spLocks/>
                </p:cNvSpPr>
                <p:nvPr/>
              </p:nvSpPr>
              <p:spPr bwMode="auto">
                <a:xfrm>
                  <a:off x="4734" y="1863"/>
                  <a:ext cx="104" cy="179"/>
                </a:xfrm>
                <a:custGeom>
                  <a:avLst/>
                  <a:gdLst>
                    <a:gd name="T0" fmla="*/ 88 w 104"/>
                    <a:gd name="T1" fmla="*/ 0 h 179"/>
                    <a:gd name="T2" fmla="*/ 0 w 104"/>
                    <a:gd name="T3" fmla="*/ 0 h 179"/>
                    <a:gd name="T4" fmla="*/ 0 w 104"/>
                    <a:gd name="T5" fmla="*/ 178 h 179"/>
                    <a:gd name="T6" fmla="*/ 86 w 104"/>
                    <a:gd name="T7" fmla="*/ 178 h 179"/>
                    <a:gd name="T8" fmla="*/ 103 w 104"/>
                    <a:gd name="T9" fmla="*/ 150 h 179"/>
                    <a:gd name="T10" fmla="*/ 59 w 104"/>
                    <a:gd name="T11" fmla="*/ 94 h 179"/>
                    <a:gd name="T12" fmla="*/ 60 w 104"/>
                    <a:gd name="T13" fmla="*/ 45 h 179"/>
                    <a:gd name="T14" fmla="*/ 88 w 104"/>
                    <a:gd name="T15" fmla="*/ 0 h 17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4"/>
                    <a:gd name="T25" fmla="*/ 0 h 179"/>
                    <a:gd name="T26" fmla="*/ 104 w 104"/>
                    <a:gd name="T27" fmla="*/ 179 h 17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4" h="179">
                      <a:moveTo>
                        <a:pt x="88" y="0"/>
                      </a:moveTo>
                      <a:lnTo>
                        <a:pt x="0" y="0"/>
                      </a:lnTo>
                      <a:lnTo>
                        <a:pt x="0" y="178"/>
                      </a:lnTo>
                      <a:lnTo>
                        <a:pt x="86" y="178"/>
                      </a:lnTo>
                      <a:lnTo>
                        <a:pt x="103" y="150"/>
                      </a:lnTo>
                      <a:lnTo>
                        <a:pt x="59" y="94"/>
                      </a:lnTo>
                      <a:lnTo>
                        <a:pt x="60" y="45"/>
                      </a:lnTo>
                      <a:lnTo>
                        <a:pt x="88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794" name="Freeform 79"/>
                <p:cNvSpPr>
                  <a:spLocks/>
                </p:cNvSpPr>
                <p:nvPr/>
              </p:nvSpPr>
              <p:spPr bwMode="auto">
                <a:xfrm>
                  <a:off x="4439" y="1889"/>
                  <a:ext cx="383" cy="247"/>
                </a:xfrm>
                <a:custGeom>
                  <a:avLst/>
                  <a:gdLst>
                    <a:gd name="T0" fmla="*/ 0 w 383"/>
                    <a:gd name="T1" fmla="*/ 0 h 247"/>
                    <a:gd name="T2" fmla="*/ 297 w 383"/>
                    <a:gd name="T3" fmla="*/ 0 h 247"/>
                    <a:gd name="T4" fmla="*/ 297 w 383"/>
                    <a:gd name="T5" fmla="*/ 153 h 247"/>
                    <a:gd name="T6" fmla="*/ 382 w 383"/>
                    <a:gd name="T7" fmla="*/ 153 h 247"/>
                    <a:gd name="T8" fmla="*/ 334 w 383"/>
                    <a:gd name="T9" fmla="*/ 246 h 247"/>
                    <a:gd name="T10" fmla="*/ 233 w 383"/>
                    <a:gd name="T11" fmla="*/ 219 h 247"/>
                    <a:gd name="T12" fmla="*/ 200 w 383"/>
                    <a:gd name="T13" fmla="*/ 97 h 247"/>
                    <a:gd name="T14" fmla="*/ 188 w 383"/>
                    <a:gd name="T15" fmla="*/ 68 h 247"/>
                    <a:gd name="T16" fmla="*/ 114 w 383"/>
                    <a:gd name="T17" fmla="*/ 45 h 247"/>
                    <a:gd name="T18" fmla="*/ 0 w 383"/>
                    <a:gd name="T19" fmla="*/ 100 h 247"/>
                    <a:gd name="T20" fmla="*/ 0 w 383"/>
                    <a:gd name="T21" fmla="*/ 0 h 2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3"/>
                    <a:gd name="T34" fmla="*/ 0 h 247"/>
                    <a:gd name="T35" fmla="*/ 383 w 383"/>
                    <a:gd name="T36" fmla="*/ 247 h 24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3" h="247">
                      <a:moveTo>
                        <a:pt x="0" y="0"/>
                      </a:moveTo>
                      <a:lnTo>
                        <a:pt x="297" y="0"/>
                      </a:lnTo>
                      <a:lnTo>
                        <a:pt x="297" y="153"/>
                      </a:lnTo>
                      <a:lnTo>
                        <a:pt x="382" y="153"/>
                      </a:lnTo>
                      <a:lnTo>
                        <a:pt x="334" y="246"/>
                      </a:lnTo>
                      <a:lnTo>
                        <a:pt x="233" y="219"/>
                      </a:lnTo>
                      <a:lnTo>
                        <a:pt x="200" y="97"/>
                      </a:lnTo>
                      <a:lnTo>
                        <a:pt x="188" y="68"/>
                      </a:lnTo>
                      <a:lnTo>
                        <a:pt x="114" y="45"/>
                      </a:lnTo>
                      <a:lnTo>
                        <a:pt x="0" y="10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80"/>
              <p:cNvGrpSpPr>
                <a:grpSpLocks/>
              </p:cNvGrpSpPr>
              <p:nvPr/>
            </p:nvGrpSpPr>
            <p:grpSpPr bwMode="auto">
              <a:xfrm>
                <a:off x="1212" y="1152"/>
                <a:ext cx="3162" cy="1573"/>
                <a:chOff x="1198" y="803"/>
                <a:chExt cx="3162" cy="1517"/>
              </a:xfrm>
            </p:grpSpPr>
            <p:sp>
              <p:nvSpPr>
                <p:cNvPr id="115796" name="Freeform 81"/>
                <p:cNvSpPr>
                  <a:spLocks/>
                </p:cNvSpPr>
                <p:nvPr/>
              </p:nvSpPr>
              <p:spPr bwMode="auto">
                <a:xfrm>
                  <a:off x="2427" y="1867"/>
                  <a:ext cx="644" cy="336"/>
                </a:xfrm>
                <a:custGeom>
                  <a:avLst/>
                  <a:gdLst>
                    <a:gd name="T0" fmla="*/ 0 w 644"/>
                    <a:gd name="T1" fmla="*/ 0 h 336"/>
                    <a:gd name="T2" fmla="*/ 608 w 644"/>
                    <a:gd name="T3" fmla="*/ 0 h 336"/>
                    <a:gd name="T4" fmla="*/ 627 w 644"/>
                    <a:gd name="T5" fmla="*/ 24 h 336"/>
                    <a:gd name="T6" fmla="*/ 600 w 644"/>
                    <a:gd name="T7" fmla="*/ 53 h 336"/>
                    <a:gd name="T8" fmla="*/ 643 w 644"/>
                    <a:gd name="T9" fmla="*/ 93 h 336"/>
                    <a:gd name="T10" fmla="*/ 643 w 644"/>
                    <a:gd name="T11" fmla="*/ 335 h 336"/>
                    <a:gd name="T12" fmla="*/ 0 w 644"/>
                    <a:gd name="T13" fmla="*/ 335 h 336"/>
                    <a:gd name="T14" fmla="*/ 0 w 644"/>
                    <a:gd name="T15" fmla="*/ 0 h 3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44"/>
                    <a:gd name="T25" fmla="*/ 0 h 336"/>
                    <a:gd name="T26" fmla="*/ 644 w 644"/>
                    <a:gd name="T27" fmla="*/ 336 h 3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44" h="336">
                      <a:moveTo>
                        <a:pt x="0" y="0"/>
                      </a:moveTo>
                      <a:lnTo>
                        <a:pt x="608" y="0"/>
                      </a:lnTo>
                      <a:lnTo>
                        <a:pt x="627" y="24"/>
                      </a:lnTo>
                      <a:lnTo>
                        <a:pt x="600" y="53"/>
                      </a:lnTo>
                      <a:lnTo>
                        <a:pt x="643" y="93"/>
                      </a:lnTo>
                      <a:lnTo>
                        <a:pt x="643" y="335"/>
                      </a:lnTo>
                      <a:lnTo>
                        <a:pt x="0" y="33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797" name="Freeform 82"/>
                <p:cNvSpPr>
                  <a:spLocks/>
                </p:cNvSpPr>
                <p:nvPr/>
              </p:nvSpPr>
              <p:spPr bwMode="auto">
                <a:xfrm>
                  <a:off x="2262" y="1155"/>
                  <a:ext cx="671" cy="426"/>
                </a:xfrm>
                <a:custGeom>
                  <a:avLst/>
                  <a:gdLst>
                    <a:gd name="T0" fmla="*/ 0 w 671"/>
                    <a:gd name="T1" fmla="*/ 0 h 426"/>
                    <a:gd name="T2" fmla="*/ 657 w 671"/>
                    <a:gd name="T3" fmla="*/ 0 h 426"/>
                    <a:gd name="T4" fmla="*/ 657 w 671"/>
                    <a:gd name="T5" fmla="*/ 33 h 426"/>
                    <a:gd name="T6" fmla="*/ 627 w 671"/>
                    <a:gd name="T7" fmla="*/ 68 h 426"/>
                    <a:gd name="T8" fmla="*/ 670 w 671"/>
                    <a:gd name="T9" fmla="*/ 119 h 426"/>
                    <a:gd name="T10" fmla="*/ 670 w 671"/>
                    <a:gd name="T11" fmla="*/ 304 h 426"/>
                    <a:gd name="T12" fmla="*/ 641 w 671"/>
                    <a:gd name="T13" fmla="*/ 304 h 426"/>
                    <a:gd name="T14" fmla="*/ 641 w 671"/>
                    <a:gd name="T15" fmla="*/ 425 h 426"/>
                    <a:gd name="T16" fmla="*/ 526 w 671"/>
                    <a:gd name="T17" fmla="*/ 388 h 426"/>
                    <a:gd name="T18" fmla="*/ 480 w 671"/>
                    <a:gd name="T19" fmla="*/ 360 h 426"/>
                    <a:gd name="T20" fmla="*/ 0 w 671"/>
                    <a:gd name="T21" fmla="*/ 360 h 426"/>
                    <a:gd name="T22" fmla="*/ 0 w 671"/>
                    <a:gd name="T23" fmla="*/ 0 h 4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71"/>
                    <a:gd name="T37" fmla="*/ 0 h 426"/>
                    <a:gd name="T38" fmla="*/ 671 w 671"/>
                    <a:gd name="T39" fmla="*/ 426 h 42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71" h="426">
                      <a:moveTo>
                        <a:pt x="0" y="0"/>
                      </a:moveTo>
                      <a:lnTo>
                        <a:pt x="657" y="0"/>
                      </a:lnTo>
                      <a:lnTo>
                        <a:pt x="657" y="33"/>
                      </a:lnTo>
                      <a:lnTo>
                        <a:pt x="627" y="68"/>
                      </a:lnTo>
                      <a:lnTo>
                        <a:pt x="670" y="119"/>
                      </a:lnTo>
                      <a:lnTo>
                        <a:pt x="670" y="304"/>
                      </a:lnTo>
                      <a:lnTo>
                        <a:pt x="641" y="304"/>
                      </a:lnTo>
                      <a:lnTo>
                        <a:pt x="641" y="425"/>
                      </a:lnTo>
                      <a:lnTo>
                        <a:pt x="526" y="388"/>
                      </a:lnTo>
                      <a:lnTo>
                        <a:pt x="480" y="360"/>
                      </a:lnTo>
                      <a:lnTo>
                        <a:pt x="0" y="36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798" name="Freeform 83"/>
                <p:cNvSpPr>
                  <a:spLocks/>
                </p:cNvSpPr>
                <p:nvPr/>
              </p:nvSpPr>
              <p:spPr bwMode="auto">
                <a:xfrm>
                  <a:off x="2903" y="1459"/>
                  <a:ext cx="585" cy="330"/>
                </a:xfrm>
                <a:custGeom>
                  <a:avLst/>
                  <a:gdLst>
                    <a:gd name="T0" fmla="*/ 0 w 585"/>
                    <a:gd name="T1" fmla="*/ 0 h 330"/>
                    <a:gd name="T2" fmla="*/ 498 w 585"/>
                    <a:gd name="T3" fmla="*/ 0 h 330"/>
                    <a:gd name="T4" fmla="*/ 513 w 585"/>
                    <a:gd name="T5" fmla="*/ 37 h 330"/>
                    <a:gd name="T6" fmla="*/ 511 w 585"/>
                    <a:gd name="T7" fmla="*/ 82 h 330"/>
                    <a:gd name="T8" fmla="*/ 559 w 585"/>
                    <a:gd name="T9" fmla="*/ 127 h 330"/>
                    <a:gd name="T10" fmla="*/ 584 w 585"/>
                    <a:gd name="T11" fmla="*/ 182 h 330"/>
                    <a:gd name="T12" fmla="*/ 513 w 585"/>
                    <a:gd name="T13" fmla="*/ 233 h 330"/>
                    <a:gd name="T14" fmla="*/ 527 w 585"/>
                    <a:gd name="T15" fmla="*/ 268 h 330"/>
                    <a:gd name="T16" fmla="*/ 468 w 585"/>
                    <a:gd name="T17" fmla="*/ 329 h 330"/>
                    <a:gd name="T18" fmla="*/ 69 w 585"/>
                    <a:gd name="T19" fmla="*/ 329 h 330"/>
                    <a:gd name="T20" fmla="*/ 0 w 585"/>
                    <a:gd name="T21" fmla="*/ 119 h 330"/>
                    <a:gd name="T22" fmla="*/ 0 w 585"/>
                    <a:gd name="T23" fmla="*/ 0 h 3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85"/>
                    <a:gd name="T37" fmla="*/ 0 h 330"/>
                    <a:gd name="T38" fmla="*/ 585 w 585"/>
                    <a:gd name="T39" fmla="*/ 330 h 33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85" h="330">
                      <a:moveTo>
                        <a:pt x="0" y="0"/>
                      </a:moveTo>
                      <a:lnTo>
                        <a:pt x="498" y="0"/>
                      </a:lnTo>
                      <a:lnTo>
                        <a:pt x="513" y="37"/>
                      </a:lnTo>
                      <a:lnTo>
                        <a:pt x="511" y="82"/>
                      </a:lnTo>
                      <a:lnTo>
                        <a:pt x="559" y="127"/>
                      </a:lnTo>
                      <a:lnTo>
                        <a:pt x="584" y="182"/>
                      </a:lnTo>
                      <a:lnTo>
                        <a:pt x="513" y="233"/>
                      </a:lnTo>
                      <a:lnTo>
                        <a:pt x="527" y="268"/>
                      </a:lnTo>
                      <a:lnTo>
                        <a:pt x="468" y="329"/>
                      </a:lnTo>
                      <a:lnTo>
                        <a:pt x="69" y="329"/>
                      </a:lnTo>
                      <a:lnTo>
                        <a:pt x="0" y="11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799" name="Freeform 84"/>
                <p:cNvSpPr>
                  <a:spLocks/>
                </p:cNvSpPr>
                <p:nvPr/>
              </p:nvSpPr>
              <p:spPr bwMode="auto">
                <a:xfrm>
                  <a:off x="2852" y="803"/>
                  <a:ext cx="601" cy="659"/>
                </a:xfrm>
                <a:custGeom>
                  <a:avLst/>
                  <a:gdLst>
                    <a:gd name="T0" fmla="*/ 0 w 601"/>
                    <a:gd name="T1" fmla="*/ 0 h 659"/>
                    <a:gd name="T2" fmla="*/ 201 w 601"/>
                    <a:gd name="T3" fmla="*/ 0 h 659"/>
                    <a:gd name="T4" fmla="*/ 600 w 601"/>
                    <a:gd name="T5" fmla="*/ 80 h 659"/>
                    <a:gd name="T6" fmla="*/ 463 w 601"/>
                    <a:gd name="T7" fmla="*/ 209 h 659"/>
                    <a:gd name="T8" fmla="*/ 404 w 601"/>
                    <a:gd name="T9" fmla="*/ 404 h 659"/>
                    <a:gd name="T10" fmla="*/ 404 w 601"/>
                    <a:gd name="T11" fmla="*/ 508 h 659"/>
                    <a:gd name="T12" fmla="*/ 541 w 601"/>
                    <a:gd name="T13" fmla="*/ 607 h 659"/>
                    <a:gd name="T14" fmla="*/ 549 w 601"/>
                    <a:gd name="T15" fmla="*/ 658 h 659"/>
                    <a:gd name="T16" fmla="*/ 80 w 601"/>
                    <a:gd name="T17" fmla="*/ 658 h 659"/>
                    <a:gd name="T18" fmla="*/ 80 w 601"/>
                    <a:gd name="T19" fmla="*/ 468 h 659"/>
                    <a:gd name="T20" fmla="*/ 40 w 601"/>
                    <a:gd name="T21" fmla="*/ 420 h 659"/>
                    <a:gd name="T22" fmla="*/ 67 w 601"/>
                    <a:gd name="T23" fmla="*/ 391 h 659"/>
                    <a:gd name="T24" fmla="*/ 67 w 601"/>
                    <a:gd name="T25" fmla="*/ 350 h 659"/>
                    <a:gd name="T26" fmla="*/ 51 w 601"/>
                    <a:gd name="T27" fmla="*/ 235 h 659"/>
                    <a:gd name="T28" fmla="*/ 0 w 601"/>
                    <a:gd name="T29" fmla="*/ 0 h 65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01"/>
                    <a:gd name="T46" fmla="*/ 0 h 659"/>
                    <a:gd name="T47" fmla="*/ 601 w 601"/>
                    <a:gd name="T48" fmla="*/ 659 h 65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01" h="659">
                      <a:moveTo>
                        <a:pt x="0" y="0"/>
                      </a:moveTo>
                      <a:lnTo>
                        <a:pt x="201" y="0"/>
                      </a:lnTo>
                      <a:lnTo>
                        <a:pt x="600" y="80"/>
                      </a:lnTo>
                      <a:lnTo>
                        <a:pt x="463" y="209"/>
                      </a:lnTo>
                      <a:lnTo>
                        <a:pt x="404" y="404"/>
                      </a:lnTo>
                      <a:lnTo>
                        <a:pt x="404" y="508"/>
                      </a:lnTo>
                      <a:lnTo>
                        <a:pt x="541" y="607"/>
                      </a:lnTo>
                      <a:lnTo>
                        <a:pt x="549" y="658"/>
                      </a:lnTo>
                      <a:lnTo>
                        <a:pt x="80" y="658"/>
                      </a:lnTo>
                      <a:lnTo>
                        <a:pt x="80" y="468"/>
                      </a:lnTo>
                      <a:lnTo>
                        <a:pt x="40" y="420"/>
                      </a:lnTo>
                      <a:lnTo>
                        <a:pt x="67" y="391"/>
                      </a:lnTo>
                      <a:lnTo>
                        <a:pt x="67" y="350"/>
                      </a:lnTo>
                      <a:lnTo>
                        <a:pt x="51" y="23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00" name="Freeform 85"/>
                <p:cNvSpPr>
                  <a:spLocks/>
                </p:cNvSpPr>
                <p:nvPr/>
              </p:nvSpPr>
              <p:spPr bwMode="auto">
                <a:xfrm>
                  <a:off x="3255" y="1048"/>
                  <a:ext cx="524" cy="537"/>
                </a:xfrm>
                <a:custGeom>
                  <a:avLst/>
                  <a:gdLst>
                    <a:gd name="T0" fmla="*/ 33 w 524"/>
                    <a:gd name="T1" fmla="*/ 40 h 537"/>
                    <a:gd name="T2" fmla="*/ 166 w 524"/>
                    <a:gd name="T3" fmla="*/ 0 h 537"/>
                    <a:gd name="T4" fmla="*/ 193 w 524"/>
                    <a:gd name="T5" fmla="*/ 51 h 537"/>
                    <a:gd name="T6" fmla="*/ 373 w 524"/>
                    <a:gd name="T7" fmla="*/ 140 h 537"/>
                    <a:gd name="T8" fmla="*/ 414 w 524"/>
                    <a:gd name="T9" fmla="*/ 190 h 537"/>
                    <a:gd name="T10" fmla="*/ 427 w 524"/>
                    <a:gd name="T11" fmla="*/ 239 h 537"/>
                    <a:gd name="T12" fmla="*/ 496 w 524"/>
                    <a:gd name="T13" fmla="*/ 227 h 537"/>
                    <a:gd name="T14" fmla="*/ 523 w 524"/>
                    <a:gd name="T15" fmla="*/ 250 h 537"/>
                    <a:gd name="T16" fmla="*/ 464 w 524"/>
                    <a:gd name="T17" fmla="*/ 335 h 537"/>
                    <a:gd name="T18" fmla="*/ 435 w 524"/>
                    <a:gd name="T19" fmla="*/ 536 h 537"/>
                    <a:gd name="T20" fmla="*/ 204 w 524"/>
                    <a:gd name="T21" fmla="*/ 536 h 537"/>
                    <a:gd name="T22" fmla="*/ 158 w 524"/>
                    <a:gd name="T23" fmla="*/ 499 h 537"/>
                    <a:gd name="T24" fmla="*/ 161 w 524"/>
                    <a:gd name="T25" fmla="*/ 451 h 537"/>
                    <a:gd name="T26" fmla="*/ 142 w 524"/>
                    <a:gd name="T27" fmla="*/ 407 h 537"/>
                    <a:gd name="T28" fmla="*/ 137 w 524"/>
                    <a:gd name="T29" fmla="*/ 362 h 537"/>
                    <a:gd name="T30" fmla="*/ 0 w 524"/>
                    <a:gd name="T31" fmla="*/ 263 h 537"/>
                    <a:gd name="T32" fmla="*/ 0 w 524"/>
                    <a:gd name="T33" fmla="*/ 164 h 537"/>
                    <a:gd name="T34" fmla="*/ 33 w 524"/>
                    <a:gd name="T35" fmla="*/ 40 h 5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24"/>
                    <a:gd name="T55" fmla="*/ 0 h 537"/>
                    <a:gd name="T56" fmla="*/ 524 w 524"/>
                    <a:gd name="T57" fmla="*/ 537 h 53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24" h="537">
                      <a:moveTo>
                        <a:pt x="33" y="40"/>
                      </a:moveTo>
                      <a:lnTo>
                        <a:pt x="166" y="0"/>
                      </a:lnTo>
                      <a:lnTo>
                        <a:pt x="193" y="51"/>
                      </a:lnTo>
                      <a:lnTo>
                        <a:pt x="373" y="140"/>
                      </a:lnTo>
                      <a:lnTo>
                        <a:pt x="414" y="190"/>
                      </a:lnTo>
                      <a:lnTo>
                        <a:pt x="427" y="239"/>
                      </a:lnTo>
                      <a:lnTo>
                        <a:pt x="496" y="227"/>
                      </a:lnTo>
                      <a:lnTo>
                        <a:pt x="523" y="250"/>
                      </a:lnTo>
                      <a:lnTo>
                        <a:pt x="464" y="335"/>
                      </a:lnTo>
                      <a:lnTo>
                        <a:pt x="435" y="536"/>
                      </a:lnTo>
                      <a:lnTo>
                        <a:pt x="204" y="536"/>
                      </a:lnTo>
                      <a:lnTo>
                        <a:pt x="158" y="499"/>
                      </a:lnTo>
                      <a:lnTo>
                        <a:pt x="161" y="451"/>
                      </a:lnTo>
                      <a:lnTo>
                        <a:pt x="142" y="407"/>
                      </a:lnTo>
                      <a:lnTo>
                        <a:pt x="137" y="362"/>
                      </a:lnTo>
                      <a:lnTo>
                        <a:pt x="0" y="263"/>
                      </a:lnTo>
                      <a:lnTo>
                        <a:pt x="0" y="164"/>
                      </a:lnTo>
                      <a:lnTo>
                        <a:pt x="33" y="4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01" name="Freeform 86"/>
                <p:cNvSpPr>
                  <a:spLocks/>
                </p:cNvSpPr>
                <p:nvPr/>
              </p:nvSpPr>
              <p:spPr bwMode="auto">
                <a:xfrm>
                  <a:off x="3445" y="992"/>
                  <a:ext cx="605" cy="293"/>
                </a:xfrm>
                <a:custGeom>
                  <a:avLst/>
                  <a:gdLst>
                    <a:gd name="T0" fmla="*/ 0 w 605"/>
                    <a:gd name="T1" fmla="*/ 101 h 293"/>
                    <a:gd name="T2" fmla="*/ 188 w 605"/>
                    <a:gd name="T3" fmla="*/ 200 h 293"/>
                    <a:gd name="T4" fmla="*/ 224 w 605"/>
                    <a:gd name="T5" fmla="*/ 248 h 293"/>
                    <a:gd name="T6" fmla="*/ 237 w 605"/>
                    <a:gd name="T7" fmla="*/ 292 h 293"/>
                    <a:gd name="T8" fmla="*/ 341 w 605"/>
                    <a:gd name="T9" fmla="*/ 190 h 293"/>
                    <a:gd name="T10" fmla="*/ 604 w 605"/>
                    <a:gd name="T11" fmla="*/ 150 h 293"/>
                    <a:gd name="T12" fmla="*/ 488 w 605"/>
                    <a:gd name="T13" fmla="*/ 77 h 293"/>
                    <a:gd name="T14" fmla="*/ 333 w 605"/>
                    <a:gd name="T15" fmla="*/ 145 h 293"/>
                    <a:gd name="T16" fmla="*/ 185 w 605"/>
                    <a:gd name="T17" fmla="*/ 85 h 293"/>
                    <a:gd name="T18" fmla="*/ 271 w 605"/>
                    <a:gd name="T19" fmla="*/ 13 h 293"/>
                    <a:gd name="T20" fmla="*/ 196 w 605"/>
                    <a:gd name="T21" fmla="*/ 0 h 293"/>
                    <a:gd name="T22" fmla="*/ 0 w 605"/>
                    <a:gd name="T23" fmla="*/ 101 h 29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05"/>
                    <a:gd name="T37" fmla="*/ 0 h 293"/>
                    <a:gd name="T38" fmla="*/ 605 w 605"/>
                    <a:gd name="T39" fmla="*/ 293 h 29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05" h="293">
                      <a:moveTo>
                        <a:pt x="0" y="101"/>
                      </a:moveTo>
                      <a:lnTo>
                        <a:pt x="188" y="200"/>
                      </a:lnTo>
                      <a:lnTo>
                        <a:pt x="224" y="248"/>
                      </a:lnTo>
                      <a:lnTo>
                        <a:pt x="237" y="292"/>
                      </a:lnTo>
                      <a:lnTo>
                        <a:pt x="341" y="190"/>
                      </a:lnTo>
                      <a:lnTo>
                        <a:pt x="604" y="150"/>
                      </a:lnTo>
                      <a:lnTo>
                        <a:pt x="488" y="77"/>
                      </a:lnTo>
                      <a:lnTo>
                        <a:pt x="333" y="145"/>
                      </a:lnTo>
                      <a:lnTo>
                        <a:pt x="185" y="85"/>
                      </a:lnTo>
                      <a:lnTo>
                        <a:pt x="271" y="13"/>
                      </a:lnTo>
                      <a:lnTo>
                        <a:pt x="196" y="0"/>
                      </a:lnTo>
                      <a:lnTo>
                        <a:pt x="0" y="101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02" name="Freeform 87"/>
                <p:cNvSpPr>
                  <a:spLocks/>
                </p:cNvSpPr>
                <p:nvPr/>
              </p:nvSpPr>
              <p:spPr bwMode="auto">
                <a:xfrm>
                  <a:off x="3791" y="1214"/>
                  <a:ext cx="394" cy="456"/>
                </a:xfrm>
                <a:custGeom>
                  <a:avLst/>
                  <a:gdLst>
                    <a:gd name="T0" fmla="*/ 188 w 394"/>
                    <a:gd name="T1" fmla="*/ 0 h 456"/>
                    <a:gd name="T2" fmla="*/ 313 w 394"/>
                    <a:gd name="T3" fmla="*/ 37 h 456"/>
                    <a:gd name="T4" fmla="*/ 340 w 394"/>
                    <a:gd name="T5" fmla="*/ 126 h 456"/>
                    <a:gd name="T6" fmla="*/ 266 w 394"/>
                    <a:gd name="T7" fmla="*/ 201 h 456"/>
                    <a:gd name="T8" fmla="*/ 285 w 394"/>
                    <a:gd name="T9" fmla="*/ 235 h 456"/>
                    <a:gd name="T10" fmla="*/ 356 w 394"/>
                    <a:gd name="T11" fmla="*/ 196 h 456"/>
                    <a:gd name="T12" fmla="*/ 385 w 394"/>
                    <a:gd name="T13" fmla="*/ 204 h 456"/>
                    <a:gd name="T14" fmla="*/ 393 w 394"/>
                    <a:gd name="T15" fmla="*/ 327 h 456"/>
                    <a:gd name="T16" fmla="*/ 316 w 394"/>
                    <a:gd name="T17" fmla="*/ 430 h 456"/>
                    <a:gd name="T18" fmla="*/ 316 w 394"/>
                    <a:gd name="T19" fmla="*/ 455 h 456"/>
                    <a:gd name="T20" fmla="*/ 0 w 394"/>
                    <a:gd name="T21" fmla="*/ 455 h 456"/>
                    <a:gd name="T22" fmla="*/ 45 w 394"/>
                    <a:gd name="T23" fmla="*/ 327 h 456"/>
                    <a:gd name="T24" fmla="*/ 21 w 394"/>
                    <a:gd name="T25" fmla="*/ 228 h 456"/>
                    <a:gd name="T26" fmla="*/ 63 w 394"/>
                    <a:gd name="T27" fmla="*/ 121 h 456"/>
                    <a:gd name="T28" fmla="*/ 188 w 394"/>
                    <a:gd name="T29" fmla="*/ 0 h 45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94"/>
                    <a:gd name="T46" fmla="*/ 0 h 456"/>
                    <a:gd name="T47" fmla="*/ 394 w 394"/>
                    <a:gd name="T48" fmla="*/ 456 h 45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94" h="456">
                      <a:moveTo>
                        <a:pt x="188" y="0"/>
                      </a:moveTo>
                      <a:lnTo>
                        <a:pt x="313" y="37"/>
                      </a:lnTo>
                      <a:lnTo>
                        <a:pt x="340" y="126"/>
                      </a:lnTo>
                      <a:lnTo>
                        <a:pt x="266" y="201"/>
                      </a:lnTo>
                      <a:lnTo>
                        <a:pt x="285" y="235"/>
                      </a:lnTo>
                      <a:lnTo>
                        <a:pt x="356" y="196"/>
                      </a:lnTo>
                      <a:lnTo>
                        <a:pt x="385" y="204"/>
                      </a:lnTo>
                      <a:lnTo>
                        <a:pt x="393" y="327"/>
                      </a:lnTo>
                      <a:lnTo>
                        <a:pt x="316" y="430"/>
                      </a:lnTo>
                      <a:lnTo>
                        <a:pt x="316" y="455"/>
                      </a:lnTo>
                      <a:lnTo>
                        <a:pt x="0" y="455"/>
                      </a:lnTo>
                      <a:lnTo>
                        <a:pt x="45" y="327"/>
                      </a:lnTo>
                      <a:lnTo>
                        <a:pt x="21" y="228"/>
                      </a:lnTo>
                      <a:lnTo>
                        <a:pt x="63" y="121"/>
                      </a:lnTo>
                      <a:lnTo>
                        <a:pt x="188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03" name="Freeform 88"/>
                <p:cNvSpPr>
                  <a:spLocks/>
                </p:cNvSpPr>
                <p:nvPr/>
              </p:nvSpPr>
              <p:spPr bwMode="auto">
                <a:xfrm>
                  <a:off x="3371" y="1584"/>
                  <a:ext cx="357" cy="608"/>
                </a:xfrm>
                <a:custGeom>
                  <a:avLst/>
                  <a:gdLst>
                    <a:gd name="T0" fmla="*/ 90 w 357"/>
                    <a:gd name="T1" fmla="*/ 0 h 608"/>
                    <a:gd name="T2" fmla="*/ 324 w 357"/>
                    <a:gd name="T3" fmla="*/ 0 h 608"/>
                    <a:gd name="T4" fmla="*/ 353 w 357"/>
                    <a:gd name="T5" fmla="*/ 90 h 608"/>
                    <a:gd name="T6" fmla="*/ 353 w 357"/>
                    <a:gd name="T7" fmla="*/ 402 h 608"/>
                    <a:gd name="T8" fmla="*/ 356 w 357"/>
                    <a:gd name="T9" fmla="*/ 430 h 608"/>
                    <a:gd name="T10" fmla="*/ 311 w 357"/>
                    <a:gd name="T11" fmla="*/ 483 h 608"/>
                    <a:gd name="T12" fmla="*/ 300 w 357"/>
                    <a:gd name="T13" fmla="*/ 547 h 608"/>
                    <a:gd name="T14" fmla="*/ 214 w 357"/>
                    <a:gd name="T15" fmla="*/ 607 h 608"/>
                    <a:gd name="T16" fmla="*/ 174 w 357"/>
                    <a:gd name="T17" fmla="*/ 594 h 608"/>
                    <a:gd name="T18" fmla="*/ 85 w 357"/>
                    <a:gd name="T19" fmla="*/ 465 h 608"/>
                    <a:gd name="T20" fmla="*/ 110 w 357"/>
                    <a:gd name="T21" fmla="*/ 425 h 608"/>
                    <a:gd name="T22" fmla="*/ 74 w 357"/>
                    <a:gd name="T23" fmla="*/ 400 h 608"/>
                    <a:gd name="T24" fmla="*/ 0 w 357"/>
                    <a:gd name="T25" fmla="*/ 278 h 608"/>
                    <a:gd name="T26" fmla="*/ 5 w 357"/>
                    <a:gd name="T27" fmla="*/ 202 h 608"/>
                    <a:gd name="T28" fmla="*/ 58 w 357"/>
                    <a:gd name="T29" fmla="*/ 141 h 608"/>
                    <a:gd name="T30" fmla="*/ 45 w 357"/>
                    <a:gd name="T31" fmla="*/ 106 h 608"/>
                    <a:gd name="T32" fmla="*/ 113 w 357"/>
                    <a:gd name="T33" fmla="*/ 57 h 608"/>
                    <a:gd name="T34" fmla="*/ 90 w 357"/>
                    <a:gd name="T35" fmla="*/ 0 h 60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57"/>
                    <a:gd name="T55" fmla="*/ 0 h 608"/>
                    <a:gd name="T56" fmla="*/ 357 w 357"/>
                    <a:gd name="T57" fmla="*/ 608 h 60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57" h="608">
                      <a:moveTo>
                        <a:pt x="90" y="0"/>
                      </a:moveTo>
                      <a:lnTo>
                        <a:pt x="324" y="0"/>
                      </a:lnTo>
                      <a:lnTo>
                        <a:pt x="353" y="90"/>
                      </a:lnTo>
                      <a:lnTo>
                        <a:pt x="353" y="402"/>
                      </a:lnTo>
                      <a:lnTo>
                        <a:pt x="356" y="430"/>
                      </a:lnTo>
                      <a:lnTo>
                        <a:pt x="311" y="483"/>
                      </a:lnTo>
                      <a:lnTo>
                        <a:pt x="300" y="547"/>
                      </a:lnTo>
                      <a:lnTo>
                        <a:pt x="214" y="607"/>
                      </a:lnTo>
                      <a:lnTo>
                        <a:pt x="174" y="594"/>
                      </a:lnTo>
                      <a:lnTo>
                        <a:pt x="85" y="465"/>
                      </a:lnTo>
                      <a:lnTo>
                        <a:pt x="110" y="425"/>
                      </a:lnTo>
                      <a:lnTo>
                        <a:pt x="74" y="400"/>
                      </a:lnTo>
                      <a:lnTo>
                        <a:pt x="0" y="278"/>
                      </a:lnTo>
                      <a:lnTo>
                        <a:pt x="5" y="202"/>
                      </a:lnTo>
                      <a:lnTo>
                        <a:pt x="58" y="141"/>
                      </a:lnTo>
                      <a:lnTo>
                        <a:pt x="45" y="106"/>
                      </a:lnTo>
                      <a:lnTo>
                        <a:pt x="113" y="57"/>
                      </a:lnTo>
                      <a:lnTo>
                        <a:pt x="9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04" name="Freeform 89"/>
                <p:cNvSpPr>
                  <a:spLocks/>
                </p:cNvSpPr>
                <p:nvPr/>
              </p:nvSpPr>
              <p:spPr bwMode="auto">
                <a:xfrm>
                  <a:off x="2972" y="1788"/>
                  <a:ext cx="614" cy="532"/>
                </a:xfrm>
                <a:custGeom>
                  <a:avLst/>
                  <a:gdLst>
                    <a:gd name="T0" fmla="*/ 0 w 614"/>
                    <a:gd name="T1" fmla="*/ 0 h 532"/>
                    <a:gd name="T2" fmla="*/ 404 w 614"/>
                    <a:gd name="T3" fmla="*/ 0 h 532"/>
                    <a:gd name="T4" fmla="*/ 399 w 614"/>
                    <a:gd name="T5" fmla="*/ 71 h 532"/>
                    <a:gd name="T6" fmla="*/ 473 w 614"/>
                    <a:gd name="T7" fmla="*/ 198 h 532"/>
                    <a:gd name="T8" fmla="*/ 509 w 614"/>
                    <a:gd name="T9" fmla="*/ 221 h 532"/>
                    <a:gd name="T10" fmla="*/ 487 w 614"/>
                    <a:gd name="T11" fmla="*/ 258 h 532"/>
                    <a:gd name="T12" fmla="*/ 573 w 614"/>
                    <a:gd name="T13" fmla="*/ 390 h 532"/>
                    <a:gd name="T14" fmla="*/ 613 w 614"/>
                    <a:gd name="T15" fmla="*/ 403 h 532"/>
                    <a:gd name="T16" fmla="*/ 560 w 614"/>
                    <a:gd name="T17" fmla="*/ 531 h 532"/>
                    <a:gd name="T18" fmla="*/ 507 w 614"/>
                    <a:gd name="T19" fmla="*/ 531 h 532"/>
                    <a:gd name="T20" fmla="*/ 523 w 614"/>
                    <a:gd name="T21" fmla="*/ 475 h 532"/>
                    <a:gd name="T22" fmla="*/ 116 w 614"/>
                    <a:gd name="T23" fmla="*/ 475 h 532"/>
                    <a:gd name="T24" fmla="*/ 96 w 614"/>
                    <a:gd name="T25" fmla="*/ 417 h 532"/>
                    <a:gd name="T26" fmla="*/ 96 w 614"/>
                    <a:gd name="T27" fmla="*/ 169 h 532"/>
                    <a:gd name="T28" fmla="*/ 53 w 614"/>
                    <a:gd name="T29" fmla="*/ 129 h 532"/>
                    <a:gd name="T30" fmla="*/ 80 w 614"/>
                    <a:gd name="T31" fmla="*/ 100 h 532"/>
                    <a:gd name="T32" fmla="*/ 0 w 614"/>
                    <a:gd name="T33" fmla="*/ 0 h 5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14"/>
                    <a:gd name="T52" fmla="*/ 0 h 532"/>
                    <a:gd name="T53" fmla="*/ 614 w 614"/>
                    <a:gd name="T54" fmla="*/ 532 h 53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14" h="532">
                      <a:moveTo>
                        <a:pt x="0" y="0"/>
                      </a:moveTo>
                      <a:lnTo>
                        <a:pt x="404" y="0"/>
                      </a:lnTo>
                      <a:lnTo>
                        <a:pt x="399" y="71"/>
                      </a:lnTo>
                      <a:lnTo>
                        <a:pt x="473" y="198"/>
                      </a:lnTo>
                      <a:lnTo>
                        <a:pt x="509" y="221"/>
                      </a:lnTo>
                      <a:lnTo>
                        <a:pt x="487" y="258"/>
                      </a:lnTo>
                      <a:lnTo>
                        <a:pt x="573" y="390"/>
                      </a:lnTo>
                      <a:lnTo>
                        <a:pt x="613" y="403"/>
                      </a:lnTo>
                      <a:lnTo>
                        <a:pt x="560" y="531"/>
                      </a:lnTo>
                      <a:lnTo>
                        <a:pt x="507" y="531"/>
                      </a:lnTo>
                      <a:lnTo>
                        <a:pt x="523" y="475"/>
                      </a:lnTo>
                      <a:lnTo>
                        <a:pt x="116" y="475"/>
                      </a:lnTo>
                      <a:lnTo>
                        <a:pt x="96" y="417"/>
                      </a:lnTo>
                      <a:lnTo>
                        <a:pt x="96" y="169"/>
                      </a:lnTo>
                      <a:lnTo>
                        <a:pt x="53" y="129"/>
                      </a:lnTo>
                      <a:lnTo>
                        <a:pt x="80" y="10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05" name="Freeform 90"/>
                <p:cNvSpPr>
                  <a:spLocks/>
                </p:cNvSpPr>
                <p:nvPr/>
              </p:nvSpPr>
              <p:spPr bwMode="auto">
                <a:xfrm>
                  <a:off x="3672" y="1666"/>
                  <a:ext cx="289" cy="472"/>
                </a:xfrm>
                <a:custGeom>
                  <a:avLst/>
                  <a:gdLst>
                    <a:gd name="T0" fmla="*/ 53 w 289"/>
                    <a:gd name="T1" fmla="*/ 0 h 472"/>
                    <a:gd name="T2" fmla="*/ 77 w 289"/>
                    <a:gd name="T3" fmla="*/ 16 h 472"/>
                    <a:gd name="T4" fmla="*/ 117 w 289"/>
                    <a:gd name="T5" fmla="*/ 3 h 472"/>
                    <a:gd name="T6" fmla="*/ 288 w 289"/>
                    <a:gd name="T7" fmla="*/ 3 h 472"/>
                    <a:gd name="T8" fmla="*/ 288 w 289"/>
                    <a:gd name="T9" fmla="*/ 283 h 472"/>
                    <a:gd name="T10" fmla="*/ 182 w 289"/>
                    <a:gd name="T11" fmla="*/ 428 h 472"/>
                    <a:gd name="T12" fmla="*/ 0 w 289"/>
                    <a:gd name="T13" fmla="*/ 471 h 472"/>
                    <a:gd name="T14" fmla="*/ 13 w 289"/>
                    <a:gd name="T15" fmla="*/ 402 h 472"/>
                    <a:gd name="T16" fmla="*/ 53 w 289"/>
                    <a:gd name="T17" fmla="*/ 351 h 472"/>
                    <a:gd name="T18" fmla="*/ 53 w 289"/>
                    <a:gd name="T19" fmla="*/ 0 h 4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89"/>
                    <a:gd name="T31" fmla="*/ 0 h 472"/>
                    <a:gd name="T32" fmla="*/ 289 w 289"/>
                    <a:gd name="T33" fmla="*/ 472 h 4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89" h="472">
                      <a:moveTo>
                        <a:pt x="53" y="0"/>
                      </a:moveTo>
                      <a:lnTo>
                        <a:pt x="77" y="16"/>
                      </a:lnTo>
                      <a:lnTo>
                        <a:pt x="117" y="3"/>
                      </a:lnTo>
                      <a:lnTo>
                        <a:pt x="288" y="3"/>
                      </a:lnTo>
                      <a:lnTo>
                        <a:pt x="288" y="283"/>
                      </a:lnTo>
                      <a:lnTo>
                        <a:pt x="182" y="428"/>
                      </a:lnTo>
                      <a:lnTo>
                        <a:pt x="0" y="471"/>
                      </a:lnTo>
                      <a:lnTo>
                        <a:pt x="13" y="402"/>
                      </a:lnTo>
                      <a:lnTo>
                        <a:pt x="53" y="351"/>
                      </a:lnTo>
                      <a:lnTo>
                        <a:pt x="53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06" name="Freeform 91"/>
                <p:cNvSpPr>
                  <a:spLocks/>
                </p:cNvSpPr>
                <p:nvPr/>
              </p:nvSpPr>
              <p:spPr bwMode="auto">
                <a:xfrm>
                  <a:off x="3962" y="1639"/>
                  <a:ext cx="398" cy="404"/>
                </a:xfrm>
                <a:custGeom>
                  <a:avLst/>
                  <a:gdLst>
                    <a:gd name="T0" fmla="*/ 0 w 398"/>
                    <a:gd name="T1" fmla="*/ 28 h 404"/>
                    <a:gd name="T2" fmla="*/ 149 w 398"/>
                    <a:gd name="T3" fmla="*/ 28 h 404"/>
                    <a:gd name="T4" fmla="*/ 204 w 398"/>
                    <a:gd name="T5" fmla="*/ 55 h 404"/>
                    <a:gd name="T6" fmla="*/ 288 w 398"/>
                    <a:gd name="T7" fmla="*/ 55 h 404"/>
                    <a:gd name="T8" fmla="*/ 397 w 398"/>
                    <a:gd name="T9" fmla="*/ 0 h 404"/>
                    <a:gd name="T10" fmla="*/ 397 w 398"/>
                    <a:gd name="T11" fmla="*/ 176 h 404"/>
                    <a:gd name="T12" fmla="*/ 381 w 398"/>
                    <a:gd name="T13" fmla="*/ 184 h 404"/>
                    <a:gd name="T14" fmla="*/ 328 w 398"/>
                    <a:gd name="T15" fmla="*/ 290 h 404"/>
                    <a:gd name="T16" fmla="*/ 299 w 398"/>
                    <a:gd name="T17" fmla="*/ 290 h 404"/>
                    <a:gd name="T18" fmla="*/ 202 w 398"/>
                    <a:gd name="T19" fmla="*/ 403 h 404"/>
                    <a:gd name="T20" fmla="*/ 170 w 398"/>
                    <a:gd name="T21" fmla="*/ 374 h 404"/>
                    <a:gd name="T22" fmla="*/ 121 w 398"/>
                    <a:gd name="T23" fmla="*/ 387 h 404"/>
                    <a:gd name="T24" fmla="*/ 0 w 398"/>
                    <a:gd name="T25" fmla="*/ 287 h 404"/>
                    <a:gd name="T26" fmla="*/ 0 w 398"/>
                    <a:gd name="T27" fmla="*/ 28 h 40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98"/>
                    <a:gd name="T43" fmla="*/ 0 h 404"/>
                    <a:gd name="T44" fmla="*/ 398 w 398"/>
                    <a:gd name="T45" fmla="*/ 404 h 40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98" h="404">
                      <a:moveTo>
                        <a:pt x="0" y="28"/>
                      </a:moveTo>
                      <a:lnTo>
                        <a:pt x="149" y="28"/>
                      </a:lnTo>
                      <a:lnTo>
                        <a:pt x="204" y="55"/>
                      </a:lnTo>
                      <a:lnTo>
                        <a:pt x="288" y="55"/>
                      </a:lnTo>
                      <a:lnTo>
                        <a:pt x="397" y="0"/>
                      </a:lnTo>
                      <a:lnTo>
                        <a:pt x="397" y="176"/>
                      </a:lnTo>
                      <a:lnTo>
                        <a:pt x="381" y="184"/>
                      </a:lnTo>
                      <a:lnTo>
                        <a:pt x="328" y="290"/>
                      </a:lnTo>
                      <a:lnTo>
                        <a:pt x="299" y="290"/>
                      </a:lnTo>
                      <a:lnTo>
                        <a:pt x="202" y="403"/>
                      </a:lnTo>
                      <a:lnTo>
                        <a:pt x="170" y="374"/>
                      </a:lnTo>
                      <a:lnTo>
                        <a:pt x="121" y="387"/>
                      </a:lnTo>
                      <a:lnTo>
                        <a:pt x="0" y="287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07" name="Freeform 92"/>
                <p:cNvSpPr>
                  <a:spLocks/>
                </p:cNvSpPr>
                <p:nvPr/>
              </p:nvSpPr>
              <p:spPr bwMode="auto">
                <a:xfrm>
                  <a:off x="1198" y="803"/>
                  <a:ext cx="1065" cy="550"/>
                </a:xfrm>
                <a:custGeom>
                  <a:avLst/>
                  <a:gdLst>
                    <a:gd name="T0" fmla="*/ 3 w 1065"/>
                    <a:gd name="T1" fmla="*/ 0 h 550"/>
                    <a:gd name="T2" fmla="*/ 1064 w 1065"/>
                    <a:gd name="T3" fmla="*/ 0 h 550"/>
                    <a:gd name="T4" fmla="*/ 1064 w 1065"/>
                    <a:gd name="T5" fmla="*/ 476 h 550"/>
                    <a:gd name="T6" fmla="*/ 438 w 1065"/>
                    <a:gd name="T7" fmla="*/ 476 h 550"/>
                    <a:gd name="T8" fmla="*/ 438 w 1065"/>
                    <a:gd name="T9" fmla="*/ 505 h 550"/>
                    <a:gd name="T10" fmla="*/ 287 w 1065"/>
                    <a:gd name="T11" fmla="*/ 549 h 550"/>
                    <a:gd name="T12" fmla="*/ 198 w 1065"/>
                    <a:gd name="T13" fmla="*/ 396 h 550"/>
                    <a:gd name="T14" fmla="*/ 145 w 1065"/>
                    <a:gd name="T15" fmla="*/ 417 h 550"/>
                    <a:gd name="T16" fmla="*/ 132 w 1065"/>
                    <a:gd name="T17" fmla="*/ 388 h 550"/>
                    <a:gd name="T18" fmla="*/ 164 w 1065"/>
                    <a:gd name="T19" fmla="*/ 307 h 550"/>
                    <a:gd name="T20" fmla="*/ 0 w 1065"/>
                    <a:gd name="T21" fmla="*/ 138 h 550"/>
                    <a:gd name="T22" fmla="*/ 3 w 1065"/>
                    <a:gd name="T23" fmla="*/ 0 h 55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65"/>
                    <a:gd name="T37" fmla="*/ 0 h 550"/>
                    <a:gd name="T38" fmla="*/ 1065 w 1065"/>
                    <a:gd name="T39" fmla="*/ 550 h 55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65" h="550">
                      <a:moveTo>
                        <a:pt x="3" y="0"/>
                      </a:moveTo>
                      <a:lnTo>
                        <a:pt x="1064" y="0"/>
                      </a:lnTo>
                      <a:lnTo>
                        <a:pt x="1064" y="476"/>
                      </a:lnTo>
                      <a:lnTo>
                        <a:pt x="438" y="476"/>
                      </a:lnTo>
                      <a:lnTo>
                        <a:pt x="438" y="505"/>
                      </a:lnTo>
                      <a:lnTo>
                        <a:pt x="287" y="549"/>
                      </a:lnTo>
                      <a:lnTo>
                        <a:pt x="198" y="396"/>
                      </a:lnTo>
                      <a:lnTo>
                        <a:pt x="145" y="417"/>
                      </a:lnTo>
                      <a:lnTo>
                        <a:pt x="132" y="388"/>
                      </a:lnTo>
                      <a:lnTo>
                        <a:pt x="164" y="307"/>
                      </a:lnTo>
                      <a:lnTo>
                        <a:pt x="0" y="138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08" name="Freeform 93"/>
                <p:cNvSpPr>
                  <a:spLocks/>
                </p:cNvSpPr>
                <p:nvPr/>
              </p:nvSpPr>
              <p:spPr bwMode="auto">
                <a:xfrm>
                  <a:off x="1635" y="1282"/>
                  <a:ext cx="628" cy="466"/>
                </a:xfrm>
                <a:custGeom>
                  <a:avLst/>
                  <a:gdLst>
                    <a:gd name="T0" fmla="*/ 0 w 628"/>
                    <a:gd name="T1" fmla="*/ 0 h 466"/>
                    <a:gd name="T2" fmla="*/ 627 w 628"/>
                    <a:gd name="T3" fmla="*/ 0 h 466"/>
                    <a:gd name="T4" fmla="*/ 627 w 628"/>
                    <a:gd name="T5" fmla="*/ 465 h 466"/>
                    <a:gd name="T6" fmla="*/ 0 w 628"/>
                    <a:gd name="T7" fmla="*/ 465 h 466"/>
                    <a:gd name="T8" fmla="*/ 0 w 628"/>
                    <a:gd name="T9" fmla="*/ 0 h 4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8"/>
                    <a:gd name="T16" fmla="*/ 0 h 466"/>
                    <a:gd name="T17" fmla="*/ 628 w 628"/>
                    <a:gd name="T18" fmla="*/ 466 h 4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8" h="466">
                      <a:moveTo>
                        <a:pt x="0" y="0"/>
                      </a:moveTo>
                      <a:lnTo>
                        <a:pt x="627" y="0"/>
                      </a:lnTo>
                      <a:lnTo>
                        <a:pt x="627" y="465"/>
                      </a:lnTo>
                      <a:lnTo>
                        <a:pt x="0" y="46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09" name="Freeform 94"/>
                <p:cNvSpPr>
                  <a:spLocks/>
                </p:cNvSpPr>
                <p:nvPr/>
              </p:nvSpPr>
              <p:spPr bwMode="auto">
                <a:xfrm>
                  <a:off x="2259" y="803"/>
                  <a:ext cx="661" cy="353"/>
                </a:xfrm>
                <a:custGeom>
                  <a:avLst/>
                  <a:gdLst>
                    <a:gd name="T0" fmla="*/ 0 w 661"/>
                    <a:gd name="T1" fmla="*/ 0 h 353"/>
                    <a:gd name="T2" fmla="*/ 593 w 661"/>
                    <a:gd name="T3" fmla="*/ 0 h 353"/>
                    <a:gd name="T4" fmla="*/ 649 w 661"/>
                    <a:gd name="T5" fmla="*/ 264 h 353"/>
                    <a:gd name="T6" fmla="*/ 660 w 661"/>
                    <a:gd name="T7" fmla="*/ 352 h 353"/>
                    <a:gd name="T8" fmla="*/ 3 w 661"/>
                    <a:gd name="T9" fmla="*/ 352 h 353"/>
                    <a:gd name="T10" fmla="*/ 0 w 661"/>
                    <a:gd name="T11" fmla="*/ 0 h 3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61"/>
                    <a:gd name="T19" fmla="*/ 0 h 353"/>
                    <a:gd name="T20" fmla="*/ 661 w 661"/>
                    <a:gd name="T21" fmla="*/ 353 h 3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61" h="353">
                      <a:moveTo>
                        <a:pt x="0" y="0"/>
                      </a:moveTo>
                      <a:lnTo>
                        <a:pt x="593" y="0"/>
                      </a:lnTo>
                      <a:lnTo>
                        <a:pt x="649" y="264"/>
                      </a:lnTo>
                      <a:lnTo>
                        <a:pt x="660" y="352"/>
                      </a:lnTo>
                      <a:lnTo>
                        <a:pt x="3" y="35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10" name="Freeform 95"/>
                <p:cNvSpPr>
                  <a:spLocks/>
                </p:cNvSpPr>
                <p:nvPr/>
              </p:nvSpPr>
              <p:spPr bwMode="auto">
                <a:xfrm>
                  <a:off x="2260" y="1516"/>
                  <a:ext cx="774" cy="351"/>
                </a:xfrm>
                <a:custGeom>
                  <a:avLst/>
                  <a:gdLst>
                    <a:gd name="T0" fmla="*/ 0 w 774"/>
                    <a:gd name="T1" fmla="*/ 0 h 351"/>
                    <a:gd name="T2" fmla="*/ 482 w 774"/>
                    <a:gd name="T3" fmla="*/ 0 h 351"/>
                    <a:gd name="T4" fmla="*/ 532 w 774"/>
                    <a:gd name="T5" fmla="*/ 27 h 351"/>
                    <a:gd name="T6" fmla="*/ 643 w 774"/>
                    <a:gd name="T7" fmla="*/ 63 h 351"/>
                    <a:gd name="T8" fmla="*/ 714 w 774"/>
                    <a:gd name="T9" fmla="*/ 281 h 351"/>
                    <a:gd name="T10" fmla="*/ 773 w 774"/>
                    <a:gd name="T11" fmla="*/ 350 h 351"/>
                    <a:gd name="T12" fmla="*/ 166 w 774"/>
                    <a:gd name="T13" fmla="*/ 350 h 351"/>
                    <a:gd name="T14" fmla="*/ 166 w 774"/>
                    <a:gd name="T15" fmla="*/ 229 h 351"/>
                    <a:gd name="T16" fmla="*/ 0 w 774"/>
                    <a:gd name="T17" fmla="*/ 229 h 351"/>
                    <a:gd name="T18" fmla="*/ 0 w 774"/>
                    <a:gd name="T19" fmla="*/ 0 h 3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4"/>
                    <a:gd name="T31" fmla="*/ 0 h 351"/>
                    <a:gd name="T32" fmla="*/ 774 w 774"/>
                    <a:gd name="T33" fmla="*/ 351 h 3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4" h="351">
                      <a:moveTo>
                        <a:pt x="0" y="0"/>
                      </a:moveTo>
                      <a:lnTo>
                        <a:pt x="482" y="0"/>
                      </a:lnTo>
                      <a:lnTo>
                        <a:pt x="532" y="27"/>
                      </a:lnTo>
                      <a:lnTo>
                        <a:pt x="643" y="63"/>
                      </a:lnTo>
                      <a:lnTo>
                        <a:pt x="714" y="281"/>
                      </a:lnTo>
                      <a:lnTo>
                        <a:pt x="773" y="350"/>
                      </a:lnTo>
                      <a:lnTo>
                        <a:pt x="166" y="350"/>
                      </a:lnTo>
                      <a:lnTo>
                        <a:pt x="166" y="229"/>
                      </a:lnTo>
                      <a:lnTo>
                        <a:pt x="0" y="2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11" name="Freeform 96"/>
                <p:cNvSpPr>
                  <a:spLocks/>
                </p:cNvSpPr>
                <p:nvPr/>
              </p:nvSpPr>
              <p:spPr bwMode="auto">
                <a:xfrm>
                  <a:off x="1817" y="1747"/>
                  <a:ext cx="607" cy="452"/>
                </a:xfrm>
                <a:custGeom>
                  <a:avLst/>
                  <a:gdLst>
                    <a:gd name="T0" fmla="*/ 0 w 607"/>
                    <a:gd name="T1" fmla="*/ 0 h 452"/>
                    <a:gd name="T2" fmla="*/ 606 w 607"/>
                    <a:gd name="T3" fmla="*/ 0 h 452"/>
                    <a:gd name="T4" fmla="*/ 606 w 607"/>
                    <a:gd name="T5" fmla="*/ 451 h 452"/>
                    <a:gd name="T6" fmla="*/ 0 w 607"/>
                    <a:gd name="T7" fmla="*/ 451 h 452"/>
                    <a:gd name="T8" fmla="*/ 0 w 607"/>
                    <a:gd name="T9" fmla="*/ 0 h 4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7"/>
                    <a:gd name="T16" fmla="*/ 0 h 452"/>
                    <a:gd name="T17" fmla="*/ 607 w 607"/>
                    <a:gd name="T18" fmla="*/ 452 h 4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7" h="452">
                      <a:moveTo>
                        <a:pt x="0" y="0"/>
                      </a:moveTo>
                      <a:lnTo>
                        <a:pt x="606" y="0"/>
                      </a:lnTo>
                      <a:lnTo>
                        <a:pt x="606" y="451"/>
                      </a:lnTo>
                      <a:lnTo>
                        <a:pt x="0" y="45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97"/>
              <p:cNvGrpSpPr>
                <a:grpSpLocks/>
              </p:cNvGrpSpPr>
              <p:nvPr/>
            </p:nvGrpSpPr>
            <p:grpSpPr bwMode="auto">
              <a:xfrm>
                <a:off x="1835" y="2207"/>
                <a:ext cx="2970" cy="1747"/>
                <a:chOff x="1821" y="1820"/>
                <a:chExt cx="2970" cy="1685"/>
              </a:xfrm>
            </p:grpSpPr>
            <p:sp>
              <p:nvSpPr>
                <p:cNvPr id="115813" name="Freeform 98"/>
                <p:cNvSpPr>
                  <a:spLocks/>
                </p:cNvSpPr>
                <p:nvPr/>
              </p:nvSpPr>
              <p:spPr bwMode="auto">
                <a:xfrm>
                  <a:off x="4164" y="1820"/>
                  <a:ext cx="476" cy="360"/>
                </a:xfrm>
                <a:custGeom>
                  <a:avLst/>
                  <a:gdLst>
                    <a:gd name="T0" fmla="*/ 196 w 476"/>
                    <a:gd name="T1" fmla="*/ 0 h 360"/>
                    <a:gd name="T2" fmla="*/ 182 w 476"/>
                    <a:gd name="T3" fmla="*/ 0 h 360"/>
                    <a:gd name="T4" fmla="*/ 126 w 476"/>
                    <a:gd name="T5" fmla="*/ 109 h 360"/>
                    <a:gd name="T6" fmla="*/ 94 w 476"/>
                    <a:gd name="T7" fmla="*/ 109 h 360"/>
                    <a:gd name="T8" fmla="*/ 0 w 476"/>
                    <a:gd name="T9" fmla="*/ 219 h 360"/>
                    <a:gd name="T10" fmla="*/ 41 w 476"/>
                    <a:gd name="T11" fmla="*/ 335 h 360"/>
                    <a:gd name="T12" fmla="*/ 188 w 476"/>
                    <a:gd name="T13" fmla="*/ 359 h 360"/>
                    <a:gd name="T14" fmla="*/ 226 w 476"/>
                    <a:gd name="T15" fmla="*/ 330 h 360"/>
                    <a:gd name="T16" fmla="*/ 269 w 476"/>
                    <a:gd name="T17" fmla="*/ 246 h 360"/>
                    <a:gd name="T18" fmla="*/ 279 w 476"/>
                    <a:gd name="T19" fmla="*/ 238 h 360"/>
                    <a:gd name="T20" fmla="*/ 475 w 476"/>
                    <a:gd name="T21" fmla="*/ 169 h 360"/>
                    <a:gd name="T22" fmla="*/ 462 w 476"/>
                    <a:gd name="T23" fmla="*/ 137 h 360"/>
                    <a:gd name="T24" fmla="*/ 386 w 476"/>
                    <a:gd name="T25" fmla="*/ 112 h 360"/>
                    <a:gd name="T26" fmla="*/ 277 w 476"/>
                    <a:gd name="T27" fmla="*/ 169 h 360"/>
                    <a:gd name="T28" fmla="*/ 277 w 476"/>
                    <a:gd name="T29" fmla="*/ 69 h 360"/>
                    <a:gd name="T30" fmla="*/ 196 w 476"/>
                    <a:gd name="T31" fmla="*/ 69 h 360"/>
                    <a:gd name="T32" fmla="*/ 196 w 476"/>
                    <a:gd name="T33" fmla="*/ 0 h 3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76"/>
                    <a:gd name="T52" fmla="*/ 0 h 360"/>
                    <a:gd name="T53" fmla="*/ 476 w 476"/>
                    <a:gd name="T54" fmla="*/ 360 h 36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76" h="360">
                      <a:moveTo>
                        <a:pt x="196" y="0"/>
                      </a:moveTo>
                      <a:lnTo>
                        <a:pt x="182" y="0"/>
                      </a:lnTo>
                      <a:lnTo>
                        <a:pt x="126" y="109"/>
                      </a:lnTo>
                      <a:lnTo>
                        <a:pt x="94" y="109"/>
                      </a:lnTo>
                      <a:lnTo>
                        <a:pt x="0" y="219"/>
                      </a:lnTo>
                      <a:lnTo>
                        <a:pt x="41" y="335"/>
                      </a:lnTo>
                      <a:lnTo>
                        <a:pt x="188" y="359"/>
                      </a:lnTo>
                      <a:lnTo>
                        <a:pt x="226" y="330"/>
                      </a:lnTo>
                      <a:lnTo>
                        <a:pt x="269" y="246"/>
                      </a:lnTo>
                      <a:lnTo>
                        <a:pt x="279" y="238"/>
                      </a:lnTo>
                      <a:lnTo>
                        <a:pt x="475" y="169"/>
                      </a:lnTo>
                      <a:lnTo>
                        <a:pt x="462" y="137"/>
                      </a:lnTo>
                      <a:lnTo>
                        <a:pt x="386" y="112"/>
                      </a:lnTo>
                      <a:lnTo>
                        <a:pt x="277" y="169"/>
                      </a:lnTo>
                      <a:lnTo>
                        <a:pt x="277" y="69"/>
                      </a:lnTo>
                      <a:lnTo>
                        <a:pt x="196" y="69"/>
                      </a:lnTo>
                      <a:lnTo>
                        <a:pt x="196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14" name="Freeform 99"/>
                <p:cNvSpPr>
                  <a:spLocks/>
                </p:cNvSpPr>
                <p:nvPr/>
              </p:nvSpPr>
              <p:spPr bwMode="auto">
                <a:xfrm>
                  <a:off x="4011" y="1989"/>
                  <a:ext cx="760" cy="272"/>
                </a:xfrm>
                <a:custGeom>
                  <a:avLst/>
                  <a:gdLst>
                    <a:gd name="T0" fmla="*/ 0 w 760"/>
                    <a:gd name="T1" fmla="*/ 270 h 272"/>
                    <a:gd name="T2" fmla="*/ 24 w 760"/>
                    <a:gd name="T3" fmla="*/ 244 h 272"/>
                    <a:gd name="T4" fmla="*/ 194 w 760"/>
                    <a:gd name="T5" fmla="*/ 166 h 272"/>
                    <a:gd name="T6" fmla="*/ 342 w 760"/>
                    <a:gd name="T7" fmla="*/ 190 h 272"/>
                    <a:gd name="T8" fmla="*/ 381 w 760"/>
                    <a:gd name="T9" fmla="*/ 161 h 272"/>
                    <a:gd name="T10" fmla="*/ 428 w 760"/>
                    <a:gd name="T11" fmla="*/ 70 h 272"/>
                    <a:gd name="T12" fmla="*/ 629 w 760"/>
                    <a:gd name="T13" fmla="*/ 0 h 272"/>
                    <a:gd name="T14" fmla="*/ 663 w 760"/>
                    <a:gd name="T15" fmla="*/ 121 h 272"/>
                    <a:gd name="T16" fmla="*/ 759 w 760"/>
                    <a:gd name="T17" fmla="*/ 145 h 272"/>
                    <a:gd name="T18" fmla="*/ 711 w 760"/>
                    <a:gd name="T19" fmla="*/ 202 h 272"/>
                    <a:gd name="T20" fmla="*/ 743 w 760"/>
                    <a:gd name="T21" fmla="*/ 271 h 272"/>
                    <a:gd name="T22" fmla="*/ 0 w 760"/>
                    <a:gd name="T23" fmla="*/ 270 h 27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60"/>
                    <a:gd name="T37" fmla="*/ 0 h 272"/>
                    <a:gd name="T38" fmla="*/ 760 w 760"/>
                    <a:gd name="T39" fmla="*/ 272 h 27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60" h="272">
                      <a:moveTo>
                        <a:pt x="0" y="270"/>
                      </a:moveTo>
                      <a:lnTo>
                        <a:pt x="24" y="244"/>
                      </a:lnTo>
                      <a:lnTo>
                        <a:pt x="194" y="166"/>
                      </a:lnTo>
                      <a:lnTo>
                        <a:pt x="342" y="190"/>
                      </a:lnTo>
                      <a:lnTo>
                        <a:pt x="381" y="161"/>
                      </a:lnTo>
                      <a:lnTo>
                        <a:pt x="428" y="70"/>
                      </a:lnTo>
                      <a:lnTo>
                        <a:pt x="629" y="0"/>
                      </a:lnTo>
                      <a:lnTo>
                        <a:pt x="663" y="121"/>
                      </a:lnTo>
                      <a:lnTo>
                        <a:pt x="759" y="145"/>
                      </a:lnTo>
                      <a:lnTo>
                        <a:pt x="711" y="202"/>
                      </a:lnTo>
                      <a:lnTo>
                        <a:pt x="743" y="271"/>
                      </a:lnTo>
                      <a:lnTo>
                        <a:pt x="0" y="27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15" name="Freeform 100"/>
                <p:cNvSpPr>
                  <a:spLocks/>
                </p:cNvSpPr>
                <p:nvPr/>
              </p:nvSpPr>
              <p:spPr bwMode="auto">
                <a:xfrm>
                  <a:off x="3548" y="1931"/>
                  <a:ext cx="655" cy="354"/>
                </a:xfrm>
                <a:custGeom>
                  <a:avLst/>
                  <a:gdLst>
                    <a:gd name="T0" fmla="*/ 0 w 655"/>
                    <a:gd name="T1" fmla="*/ 353 h 354"/>
                    <a:gd name="T2" fmla="*/ 37 w 655"/>
                    <a:gd name="T3" fmla="*/ 260 h 354"/>
                    <a:gd name="T4" fmla="*/ 124 w 655"/>
                    <a:gd name="T5" fmla="*/ 203 h 354"/>
                    <a:gd name="T6" fmla="*/ 303 w 655"/>
                    <a:gd name="T7" fmla="*/ 166 h 354"/>
                    <a:gd name="T8" fmla="*/ 412 w 655"/>
                    <a:gd name="T9" fmla="*/ 24 h 354"/>
                    <a:gd name="T10" fmla="*/ 412 w 655"/>
                    <a:gd name="T11" fmla="*/ 0 h 354"/>
                    <a:gd name="T12" fmla="*/ 533 w 655"/>
                    <a:gd name="T13" fmla="*/ 97 h 354"/>
                    <a:gd name="T14" fmla="*/ 582 w 655"/>
                    <a:gd name="T15" fmla="*/ 81 h 354"/>
                    <a:gd name="T16" fmla="*/ 611 w 655"/>
                    <a:gd name="T17" fmla="*/ 110 h 354"/>
                    <a:gd name="T18" fmla="*/ 654 w 655"/>
                    <a:gd name="T19" fmla="*/ 224 h 354"/>
                    <a:gd name="T20" fmla="*/ 487 w 655"/>
                    <a:gd name="T21" fmla="*/ 303 h 354"/>
                    <a:gd name="T22" fmla="*/ 463 w 655"/>
                    <a:gd name="T23" fmla="*/ 329 h 354"/>
                    <a:gd name="T24" fmla="*/ 137 w 655"/>
                    <a:gd name="T25" fmla="*/ 329 h 354"/>
                    <a:gd name="T26" fmla="*/ 137 w 655"/>
                    <a:gd name="T27" fmla="*/ 353 h 354"/>
                    <a:gd name="T28" fmla="*/ 0 w 655"/>
                    <a:gd name="T29" fmla="*/ 353 h 35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55"/>
                    <a:gd name="T46" fmla="*/ 0 h 354"/>
                    <a:gd name="T47" fmla="*/ 655 w 655"/>
                    <a:gd name="T48" fmla="*/ 354 h 35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55" h="354">
                      <a:moveTo>
                        <a:pt x="0" y="353"/>
                      </a:moveTo>
                      <a:lnTo>
                        <a:pt x="37" y="260"/>
                      </a:lnTo>
                      <a:lnTo>
                        <a:pt x="124" y="203"/>
                      </a:lnTo>
                      <a:lnTo>
                        <a:pt x="303" y="166"/>
                      </a:lnTo>
                      <a:lnTo>
                        <a:pt x="412" y="24"/>
                      </a:lnTo>
                      <a:lnTo>
                        <a:pt x="412" y="0"/>
                      </a:lnTo>
                      <a:lnTo>
                        <a:pt x="533" y="97"/>
                      </a:lnTo>
                      <a:lnTo>
                        <a:pt x="582" y="81"/>
                      </a:lnTo>
                      <a:lnTo>
                        <a:pt x="611" y="110"/>
                      </a:lnTo>
                      <a:lnTo>
                        <a:pt x="654" y="224"/>
                      </a:lnTo>
                      <a:lnTo>
                        <a:pt x="487" y="303"/>
                      </a:lnTo>
                      <a:lnTo>
                        <a:pt x="463" y="329"/>
                      </a:lnTo>
                      <a:lnTo>
                        <a:pt x="137" y="329"/>
                      </a:lnTo>
                      <a:lnTo>
                        <a:pt x="137" y="353"/>
                      </a:lnTo>
                      <a:lnTo>
                        <a:pt x="0" y="353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16" name="Freeform 101"/>
                <p:cNvSpPr>
                  <a:spLocks/>
                </p:cNvSpPr>
                <p:nvPr/>
              </p:nvSpPr>
              <p:spPr bwMode="auto">
                <a:xfrm>
                  <a:off x="3088" y="2263"/>
                  <a:ext cx="452" cy="403"/>
                </a:xfrm>
                <a:custGeom>
                  <a:avLst/>
                  <a:gdLst>
                    <a:gd name="T0" fmla="*/ 0 w 452"/>
                    <a:gd name="T1" fmla="*/ 0 h 403"/>
                    <a:gd name="T2" fmla="*/ 407 w 452"/>
                    <a:gd name="T3" fmla="*/ 0 h 403"/>
                    <a:gd name="T4" fmla="*/ 391 w 452"/>
                    <a:gd name="T5" fmla="*/ 53 h 403"/>
                    <a:gd name="T6" fmla="*/ 451 w 452"/>
                    <a:gd name="T7" fmla="*/ 56 h 403"/>
                    <a:gd name="T8" fmla="*/ 394 w 452"/>
                    <a:gd name="T9" fmla="*/ 196 h 403"/>
                    <a:gd name="T10" fmla="*/ 335 w 452"/>
                    <a:gd name="T11" fmla="*/ 269 h 403"/>
                    <a:gd name="T12" fmla="*/ 295 w 452"/>
                    <a:gd name="T13" fmla="*/ 402 h 403"/>
                    <a:gd name="T14" fmla="*/ 60 w 452"/>
                    <a:gd name="T15" fmla="*/ 402 h 403"/>
                    <a:gd name="T16" fmla="*/ 60 w 452"/>
                    <a:gd name="T17" fmla="*/ 341 h 403"/>
                    <a:gd name="T18" fmla="*/ 16 w 452"/>
                    <a:gd name="T19" fmla="*/ 330 h 403"/>
                    <a:gd name="T20" fmla="*/ 16 w 452"/>
                    <a:gd name="T21" fmla="*/ 83 h 403"/>
                    <a:gd name="T22" fmla="*/ 0 w 452"/>
                    <a:gd name="T23" fmla="*/ 0 h 40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52"/>
                    <a:gd name="T37" fmla="*/ 0 h 403"/>
                    <a:gd name="T38" fmla="*/ 452 w 452"/>
                    <a:gd name="T39" fmla="*/ 403 h 40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52" h="403">
                      <a:moveTo>
                        <a:pt x="0" y="0"/>
                      </a:moveTo>
                      <a:lnTo>
                        <a:pt x="407" y="0"/>
                      </a:lnTo>
                      <a:lnTo>
                        <a:pt x="391" y="53"/>
                      </a:lnTo>
                      <a:lnTo>
                        <a:pt x="451" y="56"/>
                      </a:lnTo>
                      <a:lnTo>
                        <a:pt x="394" y="196"/>
                      </a:lnTo>
                      <a:lnTo>
                        <a:pt x="335" y="269"/>
                      </a:lnTo>
                      <a:lnTo>
                        <a:pt x="295" y="402"/>
                      </a:lnTo>
                      <a:lnTo>
                        <a:pt x="60" y="402"/>
                      </a:lnTo>
                      <a:lnTo>
                        <a:pt x="60" y="341"/>
                      </a:lnTo>
                      <a:lnTo>
                        <a:pt x="16" y="330"/>
                      </a:lnTo>
                      <a:lnTo>
                        <a:pt x="16" y="8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17" name="Freeform 102"/>
                <p:cNvSpPr>
                  <a:spLocks/>
                </p:cNvSpPr>
                <p:nvPr/>
              </p:nvSpPr>
              <p:spPr bwMode="auto">
                <a:xfrm>
                  <a:off x="3484" y="2260"/>
                  <a:ext cx="766" cy="197"/>
                </a:xfrm>
                <a:custGeom>
                  <a:avLst/>
                  <a:gdLst>
                    <a:gd name="T0" fmla="*/ 68 w 766"/>
                    <a:gd name="T1" fmla="*/ 21 h 197"/>
                    <a:gd name="T2" fmla="*/ 201 w 766"/>
                    <a:gd name="T3" fmla="*/ 21 h 197"/>
                    <a:gd name="T4" fmla="*/ 201 w 766"/>
                    <a:gd name="T5" fmla="*/ 0 h 197"/>
                    <a:gd name="T6" fmla="*/ 765 w 766"/>
                    <a:gd name="T7" fmla="*/ 0 h 197"/>
                    <a:gd name="T8" fmla="*/ 754 w 766"/>
                    <a:gd name="T9" fmla="*/ 43 h 197"/>
                    <a:gd name="T10" fmla="*/ 528 w 766"/>
                    <a:gd name="T11" fmla="*/ 140 h 197"/>
                    <a:gd name="T12" fmla="*/ 507 w 766"/>
                    <a:gd name="T13" fmla="*/ 196 h 197"/>
                    <a:gd name="T14" fmla="*/ 0 w 766"/>
                    <a:gd name="T15" fmla="*/ 196 h 197"/>
                    <a:gd name="T16" fmla="*/ 68 w 766"/>
                    <a:gd name="T17" fmla="*/ 21 h 19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6"/>
                    <a:gd name="T28" fmla="*/ 0 h 197"/>
                    <a:gd name="T29" fmla="*/ 766 w 766"/>
                    <a:gd name="T30" fmla="*/ 197 h 19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6" h="197">
                      <a:moveTo>
                        <a:pt x="68" y="21"/>
                      </a:moveTo>
                      <a:lnTo>
                        <a:pt x="201" y="21"/>
                      </a:lnTo>
                      <a:lnTo>
                        <a:pt x="201" y="0"/>
                      </a:lnTo>
                      <a:lnTo>
                        <a:pt x="765" y="0"/>
                      </a:lnTo>
                      <a:lnTo>
                        <a:pt x="754" y="43"/>
                      </a:lnTo>
                      <a:lnTo>
                        <a:pt x="528" y="140"/>
                      </a:lnTo>
                      <a:lnTo>
                        <a:pt x="507" y="196"/>
                      </a:lnTo>
                      <a:lnTo>
                        <a:pt x="0" y="196"/>
                      </a:lnTo>
                      <a:lnTo>
                        <a:pt x="68" y="21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18" name="Freeform 103"/>
                <p:cNvSpPr>
                  <a:spLocks/>
                </p:cNvSpPr>
                <p:nvPr/>
              </p:nvSpPr>
              <p:spPr bwMode="auto">
                <a:xfrm>
                  <a:off x="3991" y="2262"/>
                  <a:ext cx="800" cy="311"/>
                </a:xfrm>
                <a:custGeom>
                  <a:avLst/>
                  <a:gdLst>
                    <a:gd name="T0" fmla="*/ 258 w 800"/>
                    <a:gd name="T1" fmla="*/ 0 h 311"/>
                    <a:gd name="T2" fmla="*/ 764 w 800"/>
                    <a:gd name="T3" fmla="*/ 0 h 311"/>
                    <a:gd name="T4" fmla="*/ 799 w 800"/>
                    <a:gd name="T5" fmla="*/ 96 h 311"/>
                    <a:gd name="T6" fmla="*/ 711 w 800"/>
                    <a:gd name="T7" fmla="*/ 190 h 311"/>
                    <a:gd name="T8" fmla="*/ 585 w 800"/>
                    <a:gd name="T9" fmla="*/ 230 h 311"/>
                    <a:gd name="T10" fmla="*/ 534 w 800"/>
                    <a:gd name="T11" fmla="*/ 310 h 311"/>
                    <a:gd name="T12" fmla="*/ 411 w 800"/>
                    <a:gd name="T13" fmla="*/ 177 h 311"/>
                    <a:gd name="T14" fmla="*/ 312 w 800"/>
                    <a:gd name="T15" fmla="*/ 177 h 311"/>
                    <a:gd name="T16" fmla="*/ 295 w 800"/>
                    <a:gd name="T17" fmla="*/ 150 h 311"/>
                    <a:gd name="T18" fmla="*/ 162 w 800"/>
                    <a:gd name="T19" fmla="*/ 150 h 311"/>
                    <a:gd name="T20" fmla="*/ 113 w 800"/>
                    <a:gd name="T21" fmla="*/ 196 h 311"/>
                    <a:gd name="T22" fmla="*/ 0 w 800"/>
                    <a:gd name="T23" fmla="*/ 196 h 311"/>
                    <a:gd name="T24" fmla="*/ 21 w 800"/>
                    <a:gd name="T25" fmla="*/ 138 h 311"/>
                    <a:gd name="T26" fmla="*/ 247 w 800"/>
                    <a:gd name="T27" fmla="*/ 45 h 311"/>
                    <a:gd name="T28" fmla="*/ 258 w 800"/>
                    <a:gd name="T29" fmla="*/ 0 h 31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00"/>
                    <a:gd name="T46" fmla="*/ 0 h 311"/>
                    <a:gd name="T47" fmla="*/ 800 w 800"/>
                    <a:gd name="T48" fmla="*/ 311 h 31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00" h="311">
                      <a:moveTo>
                        <a:pt x="258" y="0"/>
                      </a:moveTo>
                      <a:lnTo>
                        <a:pt x="764" y="0"/>
                      </a:lnTo>
                      <a:lnTo>
                        <a:pt x="799" y="96"/>
                      </a:lnTo>
                      <a:lnTo>
                        <a:pt x="711" y="190"/>
                      </a:lnTo>
                      <a:lnTo>
                        <a:pt x="585" y="230"/>
                      </a:lnTo>
                      <a:lnTo>
                        <a:pt x="534" y="310"/>
                      </a:lnTo>
                      <a:lnTo>
                        <a:pt x="411" y="177"/>
                      </a:lnTo>
                      <a:lnTo>
                        <a:pt x="312" y="177"/>
                      </a:lnTo>
                      <a:lnTo>
                        <a:pt x="295" y="150"/>
                      </a:lnTo>
                      <a:lnTo>
                        <a:pt x="162" y="150"/>
                      </a:lnTo>
                      <a:lnTo>
                        <a:pt x="113" y="196"/>
                      </a:lnTo>
                      <a:lnTo>
                        <a:pt x="0" y="196"/>
                      </a:lnTo>
                      <a:lnTo>
                        <a:pt x="21" y="138"/>
                      </a:lnTo>
                      <a:lnTo>
                        <a:pt x="247" y="45"/>
                      </a:lnTo>
                      <a:lnTo>
                        <a:pt x="258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19" name="Freeform 104"/>
                <p:cNvSpPr>
                  <a:spLocks/>
                </p:cNvSpPr>
                <p:nvPr/>
              </p:nvSpPr>
              <p:spPr bwMode="auto">
                <a:xfrm>
                  <a:off x="4091" y="2412"/>
                  <a:ext cx="435" cy="376"/>
                </a:xfrm>
                <a:custGeom>
                  <a:avLst/>
                  <a:gdLst>
                    <a:gd name="T0" fmla="*/ 17 w 435"/>
                    <a:gd name="T1" fmla="*/ 45 h 376"/>
                    <a:gd name="T2" fmla="*/ 62 w 435"/>
                    <a:gd name="T3" fmla="*/ 0 h 376"/>
                    <a:gd name="T4" fmla="*/ 195 w 435"/>
                    <a:gd name="T5" fmla="*/ 0 h 376"/>
                    <a:gd name="T6" fmla="*/ 210 w 435"/>
                    <a:gd name="T7" fmla="*/ 27 h 376"/>
                    <a:gd name="T8" fmla="*/ 311 w 435"/>
                    <a:gd name="T9" fmla="*/ 27 h 376"/>
                    <a:gd name="T10" fmla="*/ 434 w 435"/>
                    <a:gd name="T11" fmla="*/ 160 h 376"/>
                    <a:gd name="T12" fmla="*/ 321 w 435"/>
                    <a:gd name="T13" fmla="*/ 278 h 376"/>
                    <a:gd name="T14" fmla="*/ 236 w 435"/>
                    <a:gd name="T15" fmla="*/ 307 h 376"/>
                    <a:gd name="T16" fmla="*/ 226 w 435"/>
                    <a:gd name="T17" fmla="*/ 375 h 376"/>
                    <a:gd name="T18" fmla="*/ 182 w 435"/>
                    <a:gd name="T19" fmla="*/ 297 h 376"/>
                    <a:gd name="T20" fmla="*/ 0 w 435"/>
                    <a:gd name="T21" fmla="*/ 82 h 376"/>
                    <a:gd name="T22" fmla="*/ 17 w 435"/>
                    <a:gd name="T23" fmla="*/ 45 h 3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35"/>
                    <a:gd name="T37" fmla="*/ 0 h 376"/>
                    <a:gd name="T38" fmla="*/ 435 w 435"/>
                    <a:gd name="T39" fmla="*/ 376 h 37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35" h="376">
                      <a:moveTo>
                        <a:pt x="17" y="45"/>
                      </a:moveTo>
                      <a:lnTo>
                        <a:pt x="62" y="0"/>
                      </a:lnTo>
                      <a:lnTo>
                        <a:pt x="195" y="0"/>
                      </a:lnTo>
                      <a:lnTo>
                        <a:pt x="210" y="27"/>
                      </a:lnTo>
                      <a:lnTo>
                        <a:pt x="311" y="27"/>
                      </a:lnTo>
                      <a:lnTo>
                        <a:pt x="434" y="160"/>
                      </a:lnTo>
                      <a:lnTo>
                        <a:pt x="321" y="278"/>
                      </a:lnTo>
                      <a:lnTo>
                        <a:pt x="236" y="307"/>
                      </a:lnTo>
                      <a:lnTo>
                        <a:pt x="226" y="375"/>
                      </a:lnTo>
                      <a:lnTo>
                        <a:pt x="182" y="297"/>
                      </a:lnTo>
                      <a:lnTo>
                        <a:pt x="0" y="82"/>
                      </a:lnTo>
                      <a:lnTo>
                        <a:pt x="17" y="45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20" name="Freeform 105"/>
                <p:cNvSpPr>
                  <a:spLocks/>
                </p:cNvSpPr>
                <p:nvPr/>
              </p:nvSpPr>
              <p:spPr bwMode="auto">
                <a:xfrm>
                  <a:off x="3896" y="2457"/>
                  <a:ext cx="422" cy="472"/>
                </a:xfrm>
                <a:custGeom>
                  <a:avLst/>
                  <a:gdLst>
                    <a:gd name="T0" fmla="*/ 0 w 422"/>
                    <a:gd name="T1" fmla="*/ 0 h 472"/>
                    <a:gd name="T2" fmla="*/ 212 w 422"/>
                    <a:gd name="T3" fmla="*/ 0 h 472"/>
                    <a:gd name="T4" fmla="*/ 195 w 422"/>
                    <a:gd name="T5" fmla="*/ 37 h 472"/>
                    <a:gd name="T6" fmla="*/ 377 w 422"/>
                    <a:gd name="T7" fmla="*/ 251 h 472"/>
                    <a:gd name="T8" fmla="*/ 421 w 422"/>
                    <a:gd name="T9" fmla="*/ 330 h 472"/>
                    <a:gd name="T10" fmla="*/ 366 w 422"/>
                    <a:gd name="T11" fmla="*/ 471 h 472"/>
                    <a:gd name="T12" fmla="*/ 76 w 422"/>
                    <a:gd name="T13" fmla="*/ 471 h 472"/>
                    <a:gd name="T14" fmla="*/ 47 w 422"/>
                    <a:gd name="T15" fmla="*/ 412 h 472"/>
                    <a:gd name="T16" fmla="*/ 31 w 422"/>
                    <a:gd name="T17" fmla="*/ 338 h 472"/>
                    <a:gd name="T18" fmla="*/ 60 w 422"/>
                    <a:gd name="T19" fmla="*/ 297 h 472"/>
                    <a:gd name="T20" fmla="*/ 0 w 422"/>
                    <a:gd name="T21" fmla="*/ 0 h 4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22"/>
                    <a:gd name="T34" fmla="*/ 0 h 472"/>
                    <a:gd name="T35" fmla="*/ 422 w 422"/>
                    <a:gd name="T36" fmla="*/ 472 h 4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22" h="472">
                      <a:moveTo>
                        <a:pt x="0" y="0"/>
                      </a:moveTo>
                      <a:lnTo>
                        <a:pt x="212" y="0"/>
                      </a:lnTo>
                      <a:lnTo>
                        <a:pt x="195" y="37"/>
                      </a:lnTo>
                      <a:lnTo>
                        <a:pt x="377" y="251"/>
                      </a:lnTo>
                      <a:lnTo>
                        <a:pt x="421" y="330"/>
                      </a:lnTo>
                      <a:lnTo>
                        <a:pt x="366" y="471"/>
                      </a:lnTo>
                      <a:lnTo>
                        <a:pt x="76" y="471"/>
                      </a:lnTo>
                      <a:lnTo>
                        <a:pt x="47" y="412"/>
                      </a:lnTo>
                      <a:lnTo>
                        <a:pt x="31" y="338"/>
                      </a:lnTo>
                      <a:lnTo>
                        <a:pt x="60" y="29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21" name="Freeform 106"/>
                <p:cNvSpPr>
                  <a:spLocks/>
                </p:cNvSpPr>
                <p:nvPr/>
              </p:nvSpPr>
              <p:spPr bwMode="auto">
                <a:xfrm>
                  <a:off x="3617" y="2456"/>
                  <a:ext cx="340" cy="493"/>
                </a:xfrm>
                <a:custGeom>
                  <a:avLst/>
                  <a:gdLst>
                    <a:gd name="T0" fmla="*/ 69 w 340"/>
                    <a:gd name="T1" fmla="*/ 0 h 493"/>
                    <a:gd name="T2" fmla="*/ 282 w 340"/>
                    <a:gd name="T3" fmla="*/ 0 h 493"/>
                    <a:gd name="T4" fmla="*/ 339 w 340"/>
                    <a:gd name="T5" fmla="*/ 301 h 493"/>
                    <a:gd name="T6" fmla="*/ 311 w 340"/>
                    <a:gd name="T7" fmla="*/ 340 h 493"/>
                    <a:gd name="T8" fmla="*/ 324 w 340"/>
                    <a:gd name="T9" fmla="*/ 411 h 493"/>
                    <a:gd name="T10" fmla="*/ 88 w 340"/>
                    <a:gd name="T11" fmla="*/ 411 h 493"/>
                    <a:gd name="T12" fmla="*/ 84 w 340"/>
                    <a:gd name="T13" fmla="*/ 480 h 493"/>
                    <a:gd name="T14" fmla="*/ 0 w 340"/>
                    <a:gd name="T15" fmla="*/ 492 h 493"/>
                    <a:gd name="T16" fmla="*/ 3 w 340"/>
                    <a:gd name="T17" fmla="*/ 354 h 493"/>
                    <a:gd name="T18" fmla="*/ 69 w 340"/>
                    <a:gd name="T19" fmla="*/ 0 h 4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0"/>
                    <a:gd name="T31" fmla="*/ 0 h 493"/>
                    <a:gd name="T32" fmla="*/ 340 w 340"/>
                    <a:gd name="T33" fmla="*/ 493 h 49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0" h="493">
                      <a:moveTo>
                        <a:pt x="69" y="0"/>
                      </a:moveTo>
                      <a:lnTo>
                        <a:pt x="282" y="0"/>
                      </a:lnTo>
                      <a:lnTo>
                        <a:pt x="339" y="301"/>
                      </a:lnTo>
                      <a:lnTo>
                        <a:pt x="311" y="340"/>
                      </a:lnTo>
                      <a:lnTo>
                        <a:pt x="324" y="411"/>
                      </a:lnTo>
                      <a:lnTo>
                        <a:pt x="88" y="411"/>
                      </a:lnTo>
                      <a:lnTo>
                        <a:pt x="84" y="480"/>
                      </a:lnTo>
                      <a:lnTo>
                        <a:pt x="0" y="492"/>
                      </a:lnTo>
                      <a:lnTo>
                        <a:pt x="3" y="354"/>
                      </a:lnTo>
                      <a:lnTo>
                        <a:pt x="69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22" name="Freeform 107"/>
                <p:cNvSpPr>
                  <a:spLocks/>
                </p:cNvSpPr>
                <p:nvPr/>
              </p:nvSpPr>
              <p:spPr bwMode="auto">
                <a:xfrm>
                  <a:off x="3383" y="2456"/>
                  <a:ext cx="303" cy="533"/>
                </a:xfrm>
                <a:custGeom>
                  <a:avLst/>
                  <a:gdLst>
                    <a:gd name="T0" fmla="*/ 101 w 303"/>
                    <a:gd name="T1" fmla="*/ 0 h 533"/>
                    <a:gd name="T2" fmla="*/ 302 w 303"/>
                    <a:gd name="T3" fmla="*/ 0 h 533"/>
                    <a:gd name="T4" fmla="*/ 237 w 303"/>
                    <a:gd name="T5" fmla="*/ 354 h 533"/>
                    <a:gd name="T6" fmla="*/ 234 w 303"/>
                    <a:gd name="T7" fmla="*/ 492 h 533"/>
                    <a:gd name="T8" fmla="*/ 172 w 303"/>
                    <a:gd name="T9" fmla="*/ 532 h 533"/>
                    <a:gd name="T10" fmla="*/ 140 w 303"/>
                    <a:gd name="T11" fmla="*/ 440 h 533"/>
                    <a:gd name="T12" fmla="*/ 0 w 303"/>
                    <a:gd name="T13" fmla="*/ 440 h 533"/>
                    <a:gd name="T14" fmla="*/ 44 w 303"/>
                    <a:gd name="T15" fmla="*/ 287 h 533"/>
                    <a:gd name="T16" fmla="*/ 1 w 303"/>
                    <a:gd name="T17" fmla="*/ 207 h 533"/>
                    <a:gd name="T18" fmla="*/ 41 w 303"/>
                    <a:gd name="T19" fmla="*/ 78 h 533"/>
                    <a:gd name="T20" fmla="*/ 101 w 303"/>
                    <a:gd name="T21" fmla="*/ 0 h 53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03"/>
                    <a:gd name="T34" fmla="*/ 0 h 533"/>
                    <a:gd name="T35" fmla="*/ 303 w 303"/>
                    <a:gd name="T36" fmla="*/ 533 h 53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03" h="533">
                      <a:moveTo>
                        <a:pt x="101" y="0"/>
                      </a:moveTo>
                      <a:lnTo>
                        <a:pt x="302" y="0"/>
                      </a:lnTo>
                      <a:lnTo>
                        <a:pt x="237" y="354"/>
                      </a:lnTo>
                      <a:lnTo>
                        <a:pt x="234" y="492"/>
                      </a:lnTo>
                      <a:lnTo>
                        <a:pt x="172" y="532"/>
                      </a:lnTo>
                      <a:lnTo>
                        <a:pt x="140" y="440"/>
                      </a:lnTo>
                      <a:lnTo>
                        <a:pt x="0" y="440"/>
                      </a:lnTo>
                      <a:lnTo>
                        <a:pt x="44" y="287"/>
                      </a:lnTo>
                      <a:lnTo>
                        <a:pt x="1" y="207"/>
                      </a:lnTo>
                      <a:lnTo>
                        <a:pt x="41" y="78"/>
                      </a:lnTo>
                      <a:lnTo>
                        <a:pt x="101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23" name="Freeform 108"/>
                <p:cNvSpPr>
                  <a:spLocks/>
                </p:cNvSpPr>
                <p:nvPr/>
              </p:nvSpPr>
              <p:spPr bwMode="auto">
                <a:xfrm>
                  <a:off x="3701" y="2868"/>
                  <a:ext cx="728" cy="637"/>
                </a:xfrm>
                <a:custGeom>
                  <a:avLst/>
                  <a:gdLst>
                    <a:gd name="T0" fmla="*/ 3 w 728"/>
                    <a:gd name="T1" fmla="*/ 0 h 637"/>
                    <a:gd name="T2" fmla="*/ 242 w 728"/>
                    <a:gd name="T3" fmla="*/ 0 h 637"/>
                    <a:gd name="T4" fmla="*/ 274 w 728"/>
                    <a:gd name="T5" fmla="*/ 64 h 637"/>
                    <a:gd name="T6" fmla="*/ 564 w 728"/>
                    <a:gd name="T7" fmla="*/ 64 h 637"/>
                    <a:gd name="T8" fmla="*/ 571 w 728"/>
                    <a:gd name="T9" fmla="*/ 120 h 637"/>
                    <a:gd name="T10" fmla="*/ 674 w 728"/>
                    <a:gd name="T11" fmla="*/ 305 h 637"/>
                    <a:gd name="T12" fmla="*/ 714 w 728"/>
                    <a:gd name="T13" fmla="*/ 439 h 637"/>
                    <a:gd name="T14" fmla="*/ 727 w 728"/>
                    <a:gd name="T15" fmla="*/ 532 h 637"/>
                    <a:gd name="T16" fmla="*/ 626 w 728"/>
                    <a:gd name="T17" fmla="*/ 628 h 637"/>
                    <a:gd name="T18" fmla="*/ 542 w 728"/>
                    <a:gd name="T19" fmla="*/ 636 h 637"/>
                    <a:gd name="T20" fmla="*/ 518 w 728"/>
                    <a:gd name="T21" fmla="*/ 442 h 637"/>
                    <a:gd name="T22" fmla="*/ 492 w 728"/>
                    <a:gd name="T23" fmla="*/ 444 h 637"/>
                    <a:gd name="T24" fmla="*/ 409 w 728"/>
                    <a:gd name="T25" fmla="*/ 327 h 637"/>
                    <a:gd name="T26" fmla="*/ 428 w 728"/>
                    <a:gd name="T27" fmla="*/ 230 h 637"/>
                    <a:gd name="T28" fmla="*/ 335 w 728"/>
                    <a:gd name="T29" fmla="*/ 125 h 637"/>
                    <a:gd name="T30" fmla="*/ 213 w 728"/>
                    <a:gd name="T31" fmla="*/ 156 h 637"/>
                    <a:gd name="T32" fmla="*/ 118 w 728"/>
                    <a:gd name="T33" fmla="*/ 72 h 637"/>
                    <a:gd name="T34" fmla="*/ 0 w 728"/>
                    <a:gd name="T35" fmla="*/ 69 h 637"/>
                    <a:gd name="T36" fmla="*/ 3 w 728"/>
                    <a:gd name="T37" fmla="*/ 0 h 63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28"/>
                    <a:gd name="T58" fmla="*/ 0 h 637"/>
                    <a:gd name="T59" fmla="*/ 728 w 728"/>
                    <a:gd name="T60" fmla="*/ 637 h 63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28" h="637">
                      <a:moveTo>
                        <a:pt x="3" y="0"/>
                      </a:moveTo>
                      <a:lnTo>
                        <a:pt x="242" y="0"/>
                      </a:lnTo>
                      <a:lnTo>
                        <a:pt x="274" y="64"/>
                      </a:lnTo>
                      <a:lnTo>
                        <a:pt x="564" y="64"/>
                      </a:lnTo>
                      <a:lnTo>
                        <a:pt x="571" y="120"/>
                      </a:lnTo>
                      <a:lnTo>
                        <a:pt x="674" y="305"/>
                      </a:lnTo>
                      <a:lnTo>
                        <a:pt x="714" y="439"/>
                      </a:lnTo>
                      <a:lnTo>
                        <a:pt x="727" y="532"/>
                      </a:lnTo>
                      <a:lnTo>
                        <a:pt x="626" y="628"/>
                      </a:lnTo>
                      <a:lnTo>
                        <a:pt x="542" y="636"/>
                      </a:lnTo>
                      <a:lnTo>
                        <a:pt x="518" y="442"/>
                      </a:lnTo>
                      <a:lnTo>
                        <a:pt x="492" y="444"/>
                      </a:lnTo>
                      <a:lnTo>
                        <a:pt x="409" y="327"/>
                      </a:lnTo>
                      <a:lnTo>
                        <a:pt x="428" y="230"/>
                      </a:lnTo>
                      <a:lnTo>
                        <a:pt x="335" y="125"/>
                      </a:lnTo>
                      <a:lnTo>
                        <a:pt x="213" y="156"/>
                      </a:lnTo>
                      <a:lnTo>
                        <a:pt x="118" y="72"/>
                      </a:lnTo>
                      <a:lnTo>
                        <a:pt x="0" y="69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24" name="Freeform 109"/>
                <p:cNvSpPr>
                  <a:spLocks/>
                </p:cNvSpPr>
                <p:nvPr/>
              </p:nvSpPr>
              <p:spPr bwMode="auto">
                <a:xfrm>
                  <a:off x="3144" y="2654"/>
                  <a:ext cx="445" cy="429"/>
                </a:xfrm>
                <a:custGeom>
                  <a:avLst/>
                  <a:gdLst>
                    <a:gd name="T0" fmla="*/ 4 w 445"/>
                    <a:gd name="T1" fmla="*/ 0 h 429"/>
                    <a:gd name="T2" fmla="*/ 242 w 445"/>
                    <a:gd name="T3" fmla="*/ 0 h 429"/>
                    <a:gd name="T4" fmla="*/ 283 w 445"/>
                    <a:gd name="T5" fmla="*/ 82 h 429"/>
                    <a:gd name="T6" fmla="*/ 239 w 445"/>
                    <a:gd name="T7" fmla="*/ 237 h 429"/>
                    <a:gd name="T8" fmla="*/ 379 w 445"/>
                    <a:gd name="T9" fmla="*/ 237 h 429"/>
                    <a:gd name="T10" fmla="*/ 411 w 445"/>
                    <a:gd name="T11" fmla="*/ 331 h 429"/>
                    <a:gd name="T12" fmla="*/ 444 w 445"/>
                    <a:gd name="T13" fmla="*/ 428 h 429"/>
                    <a:gd name="T14" fmla="*/ 257 w 445"/>
                    <a:gd name="T15" fmla="*/ 417 h 429"/>
                    <a:gd name="T16" fmla="*/ 31 w 445"/>
                    <a:gd name="T17" fmla="*/ 332 h 429"/>
                    <a:gd name="T18" fmla="*/ 57 w 445"/>
                    <a:gd name="T19" fmla="*/ 266 h 429"/>
                    <a:gd name="T20" fmla="*/ 0 w 445"/>
                    <a:gd name="T21" fmla="*/ 132 h 429"/>
                    <a:gd name="T22" fmla="*/ 4 w 445"/>
                    <a:gd name="T23" fmla="*/ 0 h 4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45"/>
                    <a:gd name="T37" fmla="*/ 0 h 429"/>
                    <a:gd name="T38" fmla="*/ 445 w 445"/>
                    <a:gd name="T39" fmla="*/ 429 h 42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45" h="429">
                      <a:moveTo>
                        <a:pt x="4" y="0"/>
                      </a:moveTo>
                      <a:lnTo>
                        <a:pt x="242" y="0"/>
                      </a:lnTo>
                      <a:lnTo>
                        <a:pt x="283" y="82"/>
                      </a:lnTo>
                      <a:lnTo>
                        <a:pt x="239" y="237"/>
                      </a:lnTo>
                      <a:lnTo>
                        <a:pt x="379" y="237"/>
                      </a:lnTo>
                      <a:lnTo>
                        <a:pt x="411" y="331"/>
                      </a:lnTo>
                      <a:lnTo>
                        <a:pt x="444" y="428"/>
                      </a:lnTo>
                      <a:lnTo>
                        <a:pt x="257" y="417"/>
                      </a:lnTo>
                      <a:lnTo>
                        <a:pt x="31" y="332"/>
                      </a:lnTo>
                      <a:lnTo>
                        <a:pt x="57" y="266"/>
                      </a:lnTo>
                      <a:lnTo>
                        <a:pt x="0" y="132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25" name="Freeform 110"/>
                <p:cNvSpPr>
                  <a:spLocks/>
                </p:cNvSpPr>
                <p:nvPr/>
              </p:nvSpPr>
              <p:spPr bwMode="auto">
                <a:xfrm>
                  <a:off x="2336" y="2202"/>
                  <a:ext cx="766" cy="395"/>
                </a:xfrm>
                <a:custGeom>
                  <a:avLst/>
                  <a:gdLst>
                    <a:gd name="T0" fmla="*/ 0 w 766"/>
                    <a:gd name="T1" fmla="*/ 0 h 395"/>
                    <a:gd name="T2" fmla="*/ 734 w 766"/>
                    <a:gd name="T3" fmla="*/ 0 h 395"/>
                    <a:gd name="T4" fmla="*/ 754 w 766"/>
                    <a:gd name="T5" fmla="*/ 72 h 395"/>
                    <a:gd name="T6" fmla="*/ 765 w 766"/>
                    <a:gd name="T7" fmla="*/ 153 h 395"/>
                    <a:gd name="T8" fmla="*/ 765 w 766"/>
                    <a:gd name="T9" fmla="*/ 394 h 395"/>
                    <a:gd name="T10" fmla="*/ 639 w 766"/>
                    <a:gd name="T11" fmla="*/ 362 h 395"/>
                    <a:gd name="T12" fmla="*/ 583 w 766"/>
                    <a:gd name="T13" fmla="*/ 373 h 395"/>
                    <a:gd name="T14" fmla="*/ 262 w 766"/>
                    <a:gd name="T15" fmla="*/ 307 h 395"/>
                    <a:gd name="T16" fmla="*/ 262 w 766"/>
                    <a:gd name="T17" fmla="*/ 117 h 395"/>
                    <a:gd name="T18" fmla="*/ 0 w 766"/>
                    <a:gd name="T19" fmla="*/ 114 h 395"/>
                    <a:gd name="T20" fmla="*/ 0 w 766"/>
                    <a:gd name="T21" fmla="*/ 0 h 3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66"/>
                    <a:gd name="T34" fmla="*/ 0 h 395"/>
                    <a:gd name="T35" fmla="*/ 766 w 766"/>
                    <a:gd name="T36" fmla="*/ 395 h 39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66" h="395">
                      <a:moveTo>
                        <a:pt x="0" y="0"/>
                      </a:moveTo>
                      <a:lnTo>
                        <a:pt x="734" y="0"/>
                      </a:lnTo>
                      <a:lnTo>
                        <a:pt x="754" y="72"/>
                      </a:lnTo>
                      <a:lnTo>
                        <a:pt x="765" y="153"/>
                      </a:lnTo>
                      <a:lnTo>
                        <a:pt x="765" y="394"/>
                      </a:lnTo>
                      <a:lnTo>
                        <a:pt x="639" y="362"/>
                      </a:lnTo>
                      <a:lnTo>
                        <a:pt x="583" y="373"/>
                      </a:lnTo>
                      <a:lnTo>
                        <a:pt x="262" y="307"/>
                      </a:lnTo>
                      <a:lnTo>
                        <a:pt x="262" y="117"/>
                      </a:lnTo>
                      <a:lnTo>
                        <a:pt x="0" y="11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26" name="Freeform 111"/>
                <p:cNvSpPr>
                  <a:spLocks/>
                </p:cNvSpPr>
                <p:nvPr/>
              </p:nvSpPr>
              <p:spPr bwMode="auto">
                <a:xfrm>
                  <a:off x="2001" y="2318"/>
                  <a:ext cx="1202" cy="1066"/>
                </a:xfrm>
                <a:custGeom>
                  <a:avLst/>
                  <a:gdLst>
                    <a:gd name="T0" fmla="*/ 335 w 1202"/>
                    <a:gd name="T1" fmla="*/ 0 h 1066"/>
                    <a:gd name="T2" fmla="*/ 597 w 1202"/>
                    <a:gd name="T3" fmla="*/ 0 h 1066"/>
                    <a:gd name="T4" fmla="*/ 597 w 1202"/>
                    <a:gd name="T5" fmla="*/ 190 h 1066"/>
                    <a:gd name="T6" fmla="*/ 918 w 1202"/>
                    <a:gd name="T7" fmla="*/ 257 h 1066"/>
                    <a:gd name="T8" fmla="*/ 971 w 1202"/>
                    <a:gd name="T9" fmla="*/ 249 h 1066"/>
                    <a:gd name="T10" fmla="*/ 1100 w 1202"/>
                    <a:gd name="T11" fmla="*/ 279 h 1066"/>
                    <a:gd name="T12" fmla="*/ 1145 w 1202"/>
                    <a:gd name="T13" fmla="*/ 287 h 1066"/>
                    <a:gd name="T14" fmla="*/ 1142 w 1202"/>
                    <a:gd name="T15" fmla="*/ 477 h 1066"/>
                    <a:gd name="T16" fmla="*/ 1201 w 1202"/>
                    <a:gd name="T17" fmla="*/ 610 h 1066"/>
                    <a:gd name="T18" fmla="*/ 1166 w 1202"/>
                    <a:gd name="T19" fmla="*/ 675 h 1066"/>
                    <a:gd name="T20" fmla="*/ 1059 w 1202"/>
                    <a:gd name="T21" fmla="*/ 702 h 1066"/>
                    <a:gd name="T22" fmla="*/ 891 w 1202"/>
                    <a:gd name="T23" fmla="*/ 839 h 1066"/>
                    <a:gd name="T24" fmla="*/ 850 w 1202"/>
                    <a:gd name="T25" fmla="*/ 948 h 1066"/>
                    <a:gd name="T26" fmla="*/ 871 w 1202"/>
                    <a:gd name="T27" fmla="*/ 1065 h 1066"/>
                    <a:gd name="T28" fmla="*/ 656 w 1202"/>
                    <a:gd name="T29" fmla="*/ 987 h 1066"/>
                    <a:gd name="T30" fmla="*/ 517 w 1202"/>
                    <a:gd name="T31" fmla="*/ 753 h 1066"/>
                    <a:gd name="T32" fmla="*/ 407 w 1202"/>
                    <a:gd name="T33" fmla="*/ 718 h 1066"/>
                    <a:gd name="T34" fmla="*/ 346 w 1202"/>
                    <a:gd name="T35" fmla="*/ 782 h 1066"/>
                    <a:gd name="T36" fmla="*/ 259 w 1202"/>
                    <a:gd name="T37" fmla="*/ 731 h 1066"/>
                    <a:gd name="T38" fmla="*/ 180 w 1202"/>
                    <a:gd name="T39" fmla="*/ 586 h 1066"/>
                    <a:gd name="T40" fmla="*/ 0 w 1202"/>
                    <a:gd name="T41" fmla="*/ 436 h 1066"/>
                    <a:gd name="T42" fmla="*/ 335 w 1202"/>
                    <a:gd name="T43" fmla="*/ 436 h 1066"/>
                    <a:gd name="T44" fmla="*/ 335 w 1202"/>
                    <a:gd name="T45" fmla="*/ 0 h 106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202"/>
                    <a:gd name="T70" fmla="*/ 0 h 1066"/>
                    <a:gd name="T71" fmla="*/ 1202 w 1202"/>
                    <a:gd name="T72" fmla="*/ 1066 h 106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202" h="1066">
                      <a:moveTo>
                        <a:pt x="335" y="0"/>
                      </a:moveTo>
                      <a:lnTo>
                        <a:pt x="597" y="0"/>
                      </a:lnTo>
                      <a:lnTo>
                        <a:pt x="597" y="190"/>
                      </a:lnTo>
                      <a:lnTo>
                        <a:pt x="918" y="257"/>
                      </a:lnTo>
                      <a:lnTo>
                        <a:pt x="971" y="249"/>
                      </a:lnTo>
                      <a:lnTo>
                        <a:pt x="1100" y="279"/>
                      </a:lnTo>
                      <a:lnTo>
                        <a:pt x="1145" y="287"/>
                      </a:lnTo>
                      <a:lnTo>
                        <a:pt x="1142" y="477"/>
                      </a:lnTo>
                      <a:lnTo>
                        <a:pt x="1201" y="610"/>
                      </a:lnTo>
                      <a:lnTo>
                        <a:pt x="1166" y="675"/>
                      </a:lnTo>
                      <a:lnTo>
                        <a:pt x="1059" y="702"/>
                      </a:lnTo>
                      <a:lnTo>
                        <a:pt x="891" y="839"/>
                      </a:lnTo>
                      <a:lnTo>
                        <a:pt x="850" y="948"/>
                      </a:lnTo>
                      <a:lnTo>
                        <a:pt x="871" y="1065"/>
                      </a:lnTo>
                      <a:lnTo>
                        <a:pt x="656" y="987"/>
                      </a:lnTo>
                      <a:lnTo>
                        <a:pt x="517" y="753"/>
                      </a:lnTo>
                      <a:lnTo>
                        <a:pt x="407" y="718"/>
                      </a:lnTo>
                      <a:lnTo>
                        <a:pt x="346" y="782"/>
                      </a:lnTo>
                      <a:lnTo>
                        <a:pt x="259" y="731"/>
                      </a:lnTo>
                      <a:lnTo>
                        <a:pt x="180" y="586"/>
                      </a:lnTo>
                      <a:lnTo>
                        <a:pt x="0" y="436"/>
                      </a:lnTo>
                      <a:lnTo>
                        <a:pt x="335" y="436"/>
                      </a:lnTo>
                      <a:lnTo>
                        <a:pt x="335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27" name="Freeform 112"/>
                <p:cNvSpPr>
                  <a:spLocks/>
                </p:cNvSpPr>
                <p:nvPr/>
              </p:nvSpPr>
              <p:spPr bwMode="auto">
                <a:xfrm>
                  <a:off x="1821" y="2198"/>
                  <a:ext cx="516" cy="647"/>
                </a:xfrm>
                <a:custGeom>
                  <a:avLst/>
                  <a:gdLst>
                    <a:gd name="T0" fmla="*/ 0 w 516"/>
                    <a:gd name="T1" fmla="*/ 0 h 647"/>
                    <a:gd name="T2" fmla="*/ 515 w 516"/>
                    <a:gd name="T3" fmla="*/ 0 h 647"/>
                    <a:gd name="T4" fmla="*/ 515 w 516"/>
                    <a:gd name="T5" fmla="*/ 557 h 647"/>
                    <a:gd name="T6" fmla="*/ 180 w 516"/>
                    <a:gd name="T7" fmla="*/ 557 h 647"/>
                    <a:gd name="T8" fmla="*/ 85 w 516"/>
                    <a:gd name="T9" fmla="*/ 557 h 647"/>
                    <a:gd name="T10" fmla="*/ 85 w 516"/>
                    <a:gd name="T11" fmla="*/ 646 h 647"/>
                    <a:gd name="T12" fmla="*/ 0 w 516"/>
                    <a:gd name="T13" fmla="*/ 646 h 647"/>
                    <a:gd name="T14" fmla="*/ 0 w 516"/>
                    <a:gd name="T15" fmla="*/ 0 h 64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16"/>
                    <a:gd name="T25" fmla="*/ 0 h 647"/>
                    <a:gd name="T26" fmla="*/ 516 w 516"/>
                    <a:gd name="T27" fmla="*/ 647 h 64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16" h="647">
                      <a:moveTo>
                        <a:pt x="0" y="0"/>
                      </a:moveTo>
                      <a:lnTo>
                        <a:pt x="515" y="0"/>
                      </a:lnTo>
                      <a:lnTo>
                        <a:pt x="515" y="557"/>
                      </a:lnTo>
                      <a:lnTo>
                        <a:pt x="180" y="557"/>
                      </a:lnTo>
                      <a:lnTo>
                        <a:pt x="85" y="557"/>
                      </a:lnTo>
                      <a:lnTo>
                        <a:pt x="85" y="646"/>
                      </a:lnTo>
                      <a:lnTo>
                        <a:pt x="0" y="64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113"/>
              <p:cNvGrpSpPr>
                <a:grpSpLocks/>
              </p:cNvGrpSpPr>
              <p:nvPr/>
            </p:nvGrpSpPr>
            <p:grpSpPr bwMode="auto">
              <a:xfrm>
                <a:off x="480" y="1152"/>
                <a:ext cx="1356" cy="2121"/>
                <a:chOff x="466" y="803"/>
                <a:chExt cx="1356" cy="2045"/>
              </a:xfrm>
            </p:grpSpPr>
            <p:sp>
              <p:nvSpPr>
                <p:cNvPr id="115829" name="Freeform 114"/>
                <p:cNvSpPr>
                  <a:spLocks/>
                </p:cNvSpPr>
                <p:nvPr/>
              </p:nvSpPr>
              <p:spPr bwMode="auto">
                <a:xfrm>
                  <a:off x="1376" y="1639"/>
                  <a:ext cx="442" cy="568"/>
                </a:xfrm>
                <a:custGeom>
                  <a:avLst/>
                  <a:gdLst>
                    <a:gd name="T0" fmla="*/ 259 w 442"/>
                    <a:gd name="T1" fmla="*/ 108 h 568"/>
                    <a:gd name="T2" fmla="*/ 441 w 442"/>
                    <a:gd name="T3" fmla="*/ 108 h 568"/>
                    <a:gd name="T4" fmla="*/ 441 w 442"/>
                    <a:gd name="T5" fmla="*/ 567 h 568"/>
                    <a:gd name="T6" fmla="*/ 0 w 442"/>
                    <a:gd name="T7" fmla="*/ 567 h 568"/>
                    <a:gd name="T8" fmla="*/ 0 w 442"/>
                    <a:gd name="T9" fmla="*/ 0 h 568"/>
                    <a:gd name="T10" fmla="*/ 259 w 442"/>
                    <a:gd name="T11" fmla="*/ 0 h 568"/>
                    <a:gd name="T12" fmla="*/ 259 w 442"/>
                    <a:gd name="T13" fmla="*/ 108 h 5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42"/>
                    <a:gd name="T22" fmla="*/ 0 h 568"/>
                    <a:gd name="T23" fmla="*/ 442 w 442"/>
                    <a:gd name="T24" fmla="*/ 568 h 5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42" h="568">
                      <a:moveTo>
                        <a:pt x="259" y="108"/>
                      </a:moveTo>
                      <a:lnTo>
                        <a:pt x="441" y="108"/>
                      </a:lnTo>
                      <a:lnTo>
                        <a:pt x="441" y="567"/>
                      </a:lnTo>
                      <a:lnTo>
                        <a:pt x="0" y="567"/>
                      </a:lnTo>
                      <a:lnTo>
                        <a:pt x="0" y="0"/>
                      </a:lnTo>
                      <a:lnTo>
                        <a:pt x="259" y="0"/>
                      </a:lnTo>
                      <a:lnTo>
                        <a:pt x="259" y="108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30" name="Freeform 115"/>
                <p:cNvSpPr>
                  <a:spLocks/>
                </p:cNvSpPr>
                <p:nvPr/>
              </p:nvSpPr>
              <p:spPr bwMode="auto">
                <a:xfrm>
                  <a:off x="467" y="803"/>
                  <a:ext cx="638" cy="397"/>
                </a:xfrm>
                <a:custGeom>
                  <a:avLst/>
                  <a:gdLst>
                    <a:gd name="T0" fmla="*/ 142 w 638"/>
                    <a:gd name="T1" fmla="*/ 0 h 397"/>
                    <a:gd name="T2" fmla="*/ 166 w 638"/>
                    <a:gd name="T3" fmla="*/ 117 h 397"/>
                    <a:gd name="T4" fmla="*/ 153 w 638"/>
                    <a:gd name="T5" fmla="*/ 144 h 397"/>
                    <a:gd name="T6" fmla="*/ 0 w 638"/>
                    <a:gd name="T7" fmla="*/ 120 h 397"/>
                    <a:gd name="T8" fmla="*/ 48 w 638"/>
                    <a:gd name="T9" fmla="*/ 328 h 397"/>
                    <a:gd name="T10" fmla="*/ 120 w 638"/>
                    <a:gd name="T11" fmla="*/ 334 h 397"/>
                    <a:gd name="T12" fmla="*/ 134 w 638"/>
                    <a:gd name="T13" fmla="*/ 396 h 397"/>
                    <a:gd name="T14" fmla="*/ 426 w 638"/>
                    <a:gd name="T15" fmla="*/ 339 h 397"/>
                    <a:gd name="T16" fmla="*/ 637 w 638"/>
                    <a:gd name="T17" fmla="*/ 339 h 397"/>
                    <a:gd name="T18" fmla="*/ 637 w 638"/>
                    <a:gd name="T19" fmla="*/ 3 h 397"/>
                    <a:gd name="T20" fmla="*/ 142 w 638"/>
                    <a:gd name="T21" fmla="*/ 0 h 39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8"/>
                    <a:gd name="T34" fmla="*/ 0 h 397"/>
                    <a:gd name="T35" fmla="*/ 638 w 638"/>
                    <a:gd name="T36" fmla="*/ 397 h 39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8" h="397">
                      <a:moveTo>
                        <a:pt x="142" y="0"/>
                      </a:moveTo>
                      <a:lnTo>
                        <a:pt x="166" y="117"/>
                      </a:lnTo>
                      <a:lnTo>
                        <a:pt x="153" y="144"/>
                      </a:lnTo>
                      <a:lnTo>
                        <a:pt x="0" y="120"/>
                      </a:lnTo>
                      <a:lnTo>
                        <a:pt x="48" y="328"/>
                      </a:lnTo>
                      <a:lnTo>
                        <a:pt x="120" y="334"/>
                      </a:lnTo>
                      <a:lnTo>
                        <a:pt x="134" y="396"/>
                      </a:lnTo>
                      <a:lnTo>
                        <a:pt x="426" y="339"/>
                      </a:lnTo>
                      <a:lnTo>
                        <a:pt x="637" y="339"/>
                      </a:lnTo>
                      <a:lnTo>
                        <a:pt x="637" y="3"/>
                      </a:lnTo>
                      <a:lnTo>
                        <a:pt x="142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31" name="Freeform 116"/>
                <p:cNvSpPr>
                  <a:spLocks/>
                </p:cNvSpPr>
                <p:nvPr/>
              </p:nvSpPr>
              <p:spPr bwMode="auto">
                <a:xfrm>
                  <a:off x="470" y="1131"/>
                  <a:ext cx="667" cy="508"/>
                </a:xfrm>
                <a:custGeom>
                  <a:avLst/>
                  <a:gdLst>
                    <a:gd name="T0" fmla="*/ 43 w 667"/>
                    <a:gd name="T1" fmla="*/ 0 h 508"/>
                    <a:gd name="T2" fmla="*/ 117 w 667"/>
                    <a:gd name="T3" fmla="*/ 3 h 508"/>
                    <a:gd name="T4" fmla="*/ 134 w 667"/>
                    <a:gd name="T5" fmla="*/ 68 h 508"/>
                    <a:gd name="T6" fmla="*/ 417 w 667"/>
                    <a:gd name="T7" fmla="*/ 11 h 508"/>
                    <a:gd name="T8" fmla="*/ 634 w 667"/>
                    <a:gd name="T9" fmla="*/ 11 h 508"/>
                    <a:gd name="T10" fmla="*/ 666 w 667"/>
                    <a:gd name="T11" fmla="*/ 63 h 508"/>
                    <a:gd name="T12" fmla="*/ 621 w 667"/>
                    <a:gd name="T13" fmla="*/ 253 h 508"/>
                    <a:gd name="T14" fmla="*/ 650 w 667"/>
                    <a:gd name="T15" fmla="*/ 261 h 508"/>
                    <a:gd name="T16" fmla="*/ 650 w 667"/>
                    <a:gd name="T17" fmla="*/ 507 h 508"/>
                    <a:gd name="T18" fmla="*/ 19 w 667"/>
                    <a:gd name="T19" fmla="*/ 507 h 508"/>
                    <a:gd name="T20" fmla="*/ 0 w 667"/>
                    <a:gd name="T21" fmla="*/ 398 h 508"/>
                    <a:gd name="T22" fmla="*/ 43 w 667"/>
                    <a:gd name="T23" fmla="*/ 0 h 5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67"/>
                    <a:gd name="T37" fmla="*/ 0 h 508"/>
                    <a:gd name="T38" fmla="*/ 667 w 667"/>
                    <a:gd name="T39" fmla="*/ 508 h 5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67" h="508">
                      <a:moveTo>
                        <a:pt x="43" y="0"/>
                      </a:moveTo>
                      <a:lnTo>
                        <a:pt x="117" y="3"/>
                      </a:lnTo>
                      <a:lnTo>
                        <a:pt x="134" y="68"/>
                      </a:lnTo>
                      <a:lnTo>
                        <a:pt x="417" y="11"/>
                      </a:lnTo>
                      <a:lnTo>
                        <a:pt x="634" y="11"/>
                      </a:lnTo>
                      <a:lnTo>
                        <a:pt x="666" y="63"/>
                      </a:lnTo>
                      <a:lnTo>
                        <a:pt x="621" y="253"/>
                      </a:lnTo>
                      <a:lnTo>
                        <a:pt x="650" y="261"/>
                      </a:lnTo>
                      <a:lnTo>
                        <a:pt x="650" y="507"/>
                      </a:lnTo>
                      <a:lnTo>
                        <a:pt x="19" y="507"/>
                      </a:lnTo>
                      <a:lnTo>
                        <a:pt x="0" y="398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32" name="Freeform 117"/>
                <p:cNvSpPr>
                  <a:spLocks/>
                </p:cNvSpPr>
                <p:nvPr/>
              </p:nvSpPr>
              <p:spPr bwMode="auto">
                <a:xfrm>
                  <a:off x="1088" y="803"/>
                  <a:ext cx="547" cy="836"/>
                </a:xfrm>
                <a:custGeom>
                  <a:avLst/>
                  <a:gdLst>
                    <a:gd name="T0" fmla="*/ 16 w 547"/>
                    <a:gd name="T1" fmla="*/ 0 h 836"/>
                    <a:gd name="T2" fmla="*/ 112 w 547"/>
                    <a:gd name="T3" fmla="*/ 0 h 836"/>
                    <a:gd name="T4" fmla="*/ 112 w 547"/>
                    <a:gd name="T5" fmla="*/ 138 h 836"/>
                    <a:gd name="T6" fmla="*/ 273 w 547"/>
                    <a:gd name="T7" fmla="*/ 310 h 836"/>
                    <a:gd name="T8" fmla="*/ 240 w 547"/>
                    <a:gd name="T9" fmla="*/ 386 h 836"/>
                    <a:gd name="T10" fmla="*/ 253 w 547"/>
                    <a:gd name="T11" fmla="*/ 420 h 836"/>
                    <a:gd name="T12" fmla="*/ 313 w 547"/>
                    <a:gd name="T13" fmla="*/ 399 h 836"/>
                    <a:gd name="T14" fmla="*/ 398 w 547"/>
                    <a:gd name="T15" fmla="*/ 549 h 836"/>
                    <a:gd name="T16" fmla="*/ 546 w 547"/>
                    <a:gd name="T17" fmla="*/ 505 h 836"/>
                    <a:gd name="T18" fmla="*/ 546 w 547"/>
                    <a:gd name="T19" fmla="*/ 835 h 836"/>
                    <a:gd name="T20" fmla="*/ 281 w 547"/>
                    <a:gd name="T21" fmla="*/ 835 h 836"/>
                    <a:gd name="T22" fmla="*/ 32 w 547"/>
                    <a:gd name="T23" fmla="*/ 835 h 836"/>
                    <a:gd name="T24" fmla="*/ 32 w 547"/>
                    <a:gd name="T25" fmla="*/ 589 h 836"/>
                    <a:gd name="T26" fmla="*/ 0 w 547"/>
                    <a:gd name="T27" fmla="*/ 584 h 836"/>
                    <a:gd name="T28" fmla="*/ 48 w 547"/>
                    <a:gd name="T29" fmla="*/ 394 h 836"/>
                    <a:gd name="T30" fmla="*/ 16 w 547"/>
                    <a:gd name="T31" fmla="*/ 336 h 836"/>
                    <a:gd name="T32" fmla="*/ 16 w 547"/>
                    <a:gd name="T33" fmla="*/ 0 h 8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47"/>
                    <a:gd name="T52" fmla="*/ 0 h 836"/>
                    <a:gd name="T53" fmla="*/ 547 w 547"/>
                    <a:gd name="T54" fmla="*/ 836 h 8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47" h="836">
                      <a:moveTo>
                        <a:pt x="16" y="0"/>
                      </a:moveTo>
                      <a:lnTo>
                        <a:pt x="112" y="0"/>
                      </a:lnTo>
                      <a:lnTo>
                        <a:pt x="112" y="138"/>
                      </a:lnTo>
                      <a:lnTo>
                        <a:pt x="273" y="310"/>
                      </a:lnTo>
                      <a:lnTo>
                        <a:pt x="240" y="386"/>
                      </a:lnTo>
                      <a:lnTo>
                        <a:pt x="253" y="420"/>
                      </a:lnTo>
                      <a:lnTo>
                        <a:pt x="313" y="399"/>
                      </a:lnTo>
                      <a:lnTo>
                        <a:pt x="398" y="549"/>
                      </a:lnTo>
                      <a:lnTo>
                        <a:pt x="546" y="505"/>
                      </a:lnTo>
                      <a:lnTo>
                        <a:pt x="546" y="835"/>
                      </a:lnTo>
                      <a:lnTo>
                        <a:pt x="281" y="835"/>
                      </a:lnTo>
                      <a:lnTo>
                        <a:pt x="32" y="835"/>
                      </a:lnTo>
                      <a:lnTo>
                        <a:pt x="32" y="589"/>
                      </a:lnTo>
                      <a:lnTo>
                        <a:pt x="0" y="584"/>
                      </a:lnTo>
                      <a:lnTo>
                        <a:pt x="48" y="394"/>
                      </a:lnTo>
                      <a:lnTo>
                        <a:pt x="16" y="336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33" name="Freeform 118"/>
                <p:cNvSpPr>
                  <a:spLocks/>
                </p:cNvSpPr>
                <p:nvPr/>
              </p:nvSpPr>
              <p:spPr bwMode="auto">
                <a:xfrm>
                  <a:off x="861" y="1639"/>
                  <a:ext cx="514" cy="830"/>
                </a:xfrm>
                <a:custGeom>
                  <a:avLst/>
                  <a:gdLst>
                    <a:gd name="T0" fmla="*/ 0 w 514"/>
                    <a:gd name="T1" fmla="*/ 0 h 830"/>
                    <a:gd name="T2" fmla="*/ 513 w 514"/>
                    <a:gd name="T3" fmla="*/ 0 h 830"/>
                    <a:gd name="T4" fmla="*/ 513 w 514"/>
                    <a:gd name="T5" fmla="*/ 564 h 830"/>
                    <a:gd name="T6" fmla="*/ 513 w 514"/>
                    <a:gd name="T7" fmla="*/ 691 h 830"/>
                    <a:gd name="T8" fmla="*/ 456 w 514"/>
                    <a:gd name="T9" fmla="*/ 677 h 830"/>
                    <a:gd name="T10" fmla="*/ 482 w 514"/>
                    <a:gd name="T11" fmla="*/ 829 h 830"/>
                    <a:gd name="T12" fmla="*/ 0 w 514"/>
                    <a:gd name="T13" fmla="*/ 350 h 830"/>
                    <a:gd name="T14" fmla="*/ 0 w 514"/>
                    <a:gd name="T15" fmla="*/ 0 h 8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14"/>
                    <a:gd name="T25" fmla="*/ 0 h 830"/>
                    <a:gd name="T26" fmla="*/ 514 w 514"/>
                    <a:gd name="T27" fmla="*/ 830 h 8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14" h="830">
                      <a:moveTo>
                        <a:pt x="0" y="0"/>
                      </a:moveTo>
                      <a:lnTo>
                        <a:pt x="513" y="0"/>
                      </a:lnTo>
                      <a:lnTo>
                        <a:pt x="513" y="564"/>
                      </a:lnTo>
                      <a:lnTo>
                        <a:pt x="513" y="691"/>
                      </a:lnTo>
                      <a:lnTo>
                        <a:pt x="456" y="677"/>
                      </a:lnTo>
                      <a:lnTo>
                        <a:pt x="482" y="829"/>
                      </a:lnTo>
                      <a:lnTo>
                        <a:pt x="0" y="35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34" name="Freeform 119"/>
                <p:cNvSpPr>
                  <a:spLocks/>
                </p:cNvSpPr>
                <p:nvPr/>
              </p:nvSpPr>
              <p:spPr bwMode="auto">
                <a:xfrm>
                  <a:off x="1320" y="2206"/>
                  <a:ext cx="502" cy="642"/>
                </a:xfrm>
                <a:custGeom>
                  <a:avLst/>
                  <a:gdLst>
                    <a:gd name="T0" fmla="*/ 54 w 502"/>
                    <a:gd name="T1" fmla="*/ 0 h 642"/>
                    <a:gd name="T2" fmla="*/ 501 w 502"/>
                    <a:gd name="T3" fmla="*/ 0 h 642"/>
                    <a:gd name="T4" fmla="*/ 501 w 502"/>
                    <a:gd name="T5" fmla="*/ 641 h 642"/>
                    <a:gd name="T6" fmla="*/ 346 w 502"/>
                    <a:gd name="T7" fmla="*/ 641 h 642"/>
                    <a:gd name="T8" fmla="*/ 49 w 502"/>
                    <a:gd name="T9" fmla="*/ 499 h 642"/>
                    <a:gd name="T10" fmla="*/ 49 w 502"/>
                    <a:gd name="T11" fmla="*/ 453 h 642"/>
                    <a:gd name="T12" fmla="*/ 68 w 502"/>
                    <a:gd name="T13" fmla="*/ 317 h 642"/>
                    <a:gd name="T14" fmla="*/ 21 w 502"/>
                    <a:gd name="T15" fmla="*/ 254 h 642"/>
                    <a:gd name="T16" fmla="*/ 0 w 502"/>
                    <a:gd name="T17" fmla="*/ 110 h 642"/>
                    <a:gd name="T18" fmla="*/ 54 w 502"/>
                    <a:gd name="T19" fmla="*/ 124 h 642"/>
                    <a:gd name="T20" fmla="*/ 54 w 502"/>
                    <a:gd name="T21" fmla="*/ 0 h 6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2"/>
                    <a:gd name="T34" fmla="*/ 0 h 642"/>
                    <a:gd name="T35" fmla="*/ 502 w 502"/>
                    <a:gd name="T36" fmla="*/ 642 h 6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2" h="642">
                      <a:moveTo>
                        <a:pt x="54" y="0"/>
                      </a:moveTo>
                      <a:lnTo>
                        <a:pt x="501" y="0"/>
                      </a:lnTo>
                      <a:lnTo>
                        <a:pt x="501" y="641"/>
                      </a:lnTo>
                      <a:lnTo>
                        <a:pt x="346" y="641"/>
                      </a:lnTo>
                      <a:lnTo>
                        <a:pt x="49" y="499"/>
                      </a:lnTo>
                      <a:lnTo>
                        <a:pt x="49" y="453"/>
                      </a:lnTo>
                      <a:lnTo>
                        <a:pt x="68" y="317"/>
                      </a:lnTo>
                      <a:lnTo>
                        <a:pt x="21" y="254"/>
                      </a:lnTo>
                      <a:lnTo>
                        <a:pt x="0" y="110"/>
                      </a:lnTo>
                      <a:lnTo>
                        <a:pt x="54" y="124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  <p:sp>
              <p:nvSpPr>
                <p:cNvPr id="115835" name="Freeform 120"/>
                <p:cNvSpPr>
                  <a:spLocks/>
                </p:cNvSpPr>
                <p:nvPr/>
              </p:nvSpPr>
              <p:spPr bwMode="auto">
                <a:xfrm>
                  <a:off x="466" y="1637"/>
                  <a:ext cx="923" cy="1026"/>
                </a:xfrm>
                <a:custGeom>
                  <a:avLst/>
                  <a:gdLst>
                    <a:gd name="T0" fmla="*/ 21 w 923"/>
                    <a:gd name="T1" fmla="*/ 0 h 1026"/>
                    <a:gd name="T2" fmla="*/ 396 w 923"/>
                    <a:gd name="T3" fmla="*/ 0 h 1026"/>
                    <a:gd name="T4" fmla="*/ 396 w 923"/>
                    <a:gd name="T5" fmla="*/ 350 h 1026"/>
                    <a:gd name="T6" fmla="*/ 879 w 923"/>
                    <a:gd name="T7" fmla="*/ 831 h 1026"/>
                    <a:gd name="T8" fmla="*/ 922 w 923"/>
                    <a:gd name="T9" fmla="*/ 885 h 1026"/>
                    <a:gd name="T10" fmla="*/ 901 w 923"/>
                    <a:gd name="T11" fmla="*/ 1025 h 1026"/>
                    <a:gd name="T12" fmla="*/ 659 w 923"/>
                    <a:gd name="T13" fmla="*/ 1025 h 1026"/>
                    <a:gd name="T14" fmla="*/ 444 w 923"/>
                    <a:gd name="T15" fmla="*/ 854 h 1026"/>
                    <a:gd name="T16" fmla="*/ 369 w 923"/>
                    <a:gd name="T17" fmla="*/ 854 h 1026"/>
                    <a:gd name="T18" fmla="*/ 186 w 923"/>
                    <a:gd name="T19" fmla="*/ 532 h 1026"/>
                    <a:gd name="T20" fmla="*/ 59 w 923"/>
                    <a:gd name="T21" fmla="*/ 334 h 1026"/>
                    <a:gd name="T22" fmla="*/ 75 w 923"/>
                    <a:gd name="T23" fmla="*/ 258 h 1026"/>
                    <a:gd name="T24" fmla="*/ 0 w 923"/>
                    <a:gd name="T25" fmla="*/ 157 h 1026"/>
                    <a:gd name="T26" fmla="*/ 21 w 923"/>
                    <a:gd name="T27" fmla="*/ 0 h 102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23"/>
                    <a:gd name="T43" fmla="*/ 0 h 1026"/>
                    <a:gd name="T44" fmla="*/ 923 w 923"/>
                    <a:gd name="T45" fmla="*/ 1026 h 102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23" h="1026">
                      <a:moveTo>
                        <a:pt x="21" y="0"/>
                      </a:moveTo>
                      <a:lnTo>
                        <a:pt x="396" y="0"/>
                      </a:lnTo>
                      <a:lnTo>
                        <a:pt x="396" y="350"/>
                      </a:lnTo>
                      <a:lnTo>
                        <a:pt x="879" y="831"/>
                      </a:lnTo>
                      <a:lnTo>
                        <a:pt x="922" y="885"/>
                      </a:lnTo>
                      <a:lnTo>
                        <a:pt x="901" y="1025"/>
                      </a:lnTo>
                      <a:lnTo>
                        <a:pt x="659" y="1025"/>
                      </a:lnTo>
                      <a:lnTo>
                        <a:pt x="444" y="854"/>
                      </a:lnTo>
                      <a:lnTo>
                        <a:pt x="369" y="854"/>
                      </a:lnTo>
                      <a:lnTo>
                        <a:pt x="186" y="532"/>
                      </a:lnTo>
                      <a:lnTo>
                        <a:pt x="59" y="334"/>
                      </a:lnTo>
                      <a:lnTo>
                        <a:pt x="75" y="258"/>
                      </a:lnTo>
                      <a:lnTo>
                        <a:pt x="0" y="157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FFFFCC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30925" tIns="15463" rIns="30925" bIns="15463"/>
                <a:lstStyle/>
                <a:p>
                  <a:endParaRPr lang="ru-RU"/>
                </a:p>
              </p:txBody>
            </p:sp>
          </p:grpSp>
          <p:sp>
            <p:nvSpPr>
              <p:cNvPr id="115836" name="Line 121"/>
              <p:cNvSpPr>
                <a:spLocks noChangeShapeType="1"/>
              </p:cNvSpPr>
              <p:nvPr/>
            </p:nvSpPr>
            <p:spPr bwMode="auto">
              <a:xfrm flipH="1">
                <a:off x="3264" y="1440"/>
                <a:ext cx="48" cy="72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5837" name="AutoShape 122"/>
            <p:cNvSpPr>
              <a:spLocks noChangeArrowheads="1"/>
            </p:cNvSpPr>
            <p:nvPr/>
          </p:nvSpPr>
          <p:spPr bwMode="auto">
            <a:xfrm>
              <a:off x="3174" y="5176"/>
              <a:ext cx="604" cy="229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38" name="AutoShape 123"/>
            <p:cNvSpPr>
              <a:spLocks noChangeArrowheads="1"/>
            </p:cNvSpPr>
            <p:nvPr/>
          </p:nvSpPr>
          <p:spPr bwMode="auto">
            <a:xfrm>
              <a:off x="5801" y="4414"/>
              <a:ext cx="605" cy="229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39" name="AutoShape 124"/>
            <p:cNvSpPr>
              <a:spLocks noChangeArrowheads="1"/>
            </p:cNvSpPr>
            <p:nvPr/>
          </p:nvSpPr>
          <p:spPr bwMode="auto">
            <a:xfrm>
              <a:off x="6140" y="4667"/>
              <a:ext cx="604" cy="229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40" name="AutoShape 125"/>
            <p:cNvSpPr>
              <a:spLocks noChangeArrowheads="1"/>
            </p:cNvSpPr>
            <p:nvPr/>
          </p:nvSpPr>
          <p:spPr bwMode="auto">
            <a:xfrm>
              <a:off x="7155" y="4330"/>
              <a:ext cx="604" cy="229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41" name="AutoShape 126"/>
            <p:cNvSpPr>
              <a:spLocks noChangeArrowheads="1"/>
            </p:cNvSpPr>
            <p:nvPr/>
          </p:nvSpPr>
          <p:spPr bwMode="auto">
            <a:xfrm>
              <a:off x="5801" y="4922"/>
              <a:ext cx="605" cy="228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42" name="AutoShape 127"/>
            <p:cNvSpPr>
              <a:spLocks noChangeArrowheads="1"/>
            </p:cNvSpPr>
            <p:nvPr/>
          </p:nvSpPr>
          <p:spPr bwMode="auto">
            <a:xfrm>
              <a:off x="5716" y="5600"/>
              <a:ext cx="604" cy="229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43" name="AutoShape 129"/>
            <p:cNvSpPr>
              <a:spLocks noChangeArrowheads="1"/>
            </p:cNvSpPr>
            <p:nvPr/>
          </p:nvSpPr>
          <p:spPr bwMode="auto">
            <a:xfrm>
              <a:off x="5630" y="5007"/>
              <a:ext cx="605" cy="229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44" name="AutoShape 130"/>
            <p:cNvSpPr>
              <a:spLocks noChangeArrowheads="1"/>
            </p:cNvSpPr>
            <p:nvPr/>
          </p:nvSpPr>
          <p:spPr bwMode="auto">
            <a:xfrm>
              <a:off x="5885" y="3395"/>
              <a:ext cx="604" cy="229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45" name="AutoShape 131"/>
            <p:cNvSpPr>
              <a:spLocks noChangeArrowheads="1"/>
            </p:cNvSpPr>
            <p:nvPr/>
          </p:nvSpPr>
          <p:spPr bwMode="auto">
            <a:xfrm>
              <a:off x="5630" y="3395"/>
              <a:ext cx="605" cy="229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46" name="AutoShape 132"/>
            <p:cNvSpPr>
              <a:spLocks noChangeArrowheads="1"/>
            </p:cNvSpPr>
            <p:nvPr/>
          </p:nvSpPr>
          <p:spPr bwMode="auto">
            <a:xfrm>
              <a:off x="8003" y="4922"/>
              <a:ext cx="604" cy="228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47" name="AutoShape 133"/>
            <p:cNvSpPr>
              <a:spLocks noChangeArrowheads="1"/>
            </p:cNvSpPr>
            <p:nvPr/>
          </p:nvSpPr>
          <p:spPr bwMode="auto">
            <a:xfrm>
              <a:off x="7071" y="4922"/>
              <a:ext cx="605" cy="228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48" name="AutoShape 134"/>
            <p:cNvSpPr>
              <a:spLocks noChangeArrowheads="1"/>
            </p:cNvSpPr>
            <p:nvPr/>
          </p:nvSpPr>
          <p:spPr bwMode="auto">
            <a:xfrm>
              <a:off x="4360" y="5176"/>
              <a:ext cx="605" cy="229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49" name="AutoShape 135"/>
            <p:cNvSpPr>
              <a:spLocks noChangeArrowheads="1"/>
            </p:cNvSpPr>
            <p:nvPr/>
          </p:nvSpPr>
          <p:spPr bwMode="auto">
            <a:xfrm>
              <a:off x="3259" y="4836"/>
              <a:ext cx="605" cy="229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50" name="AutoShape 136"/>
            <p:cNvSpPr>
              <a:spLocks noChangeArrowheads="1"/>
            </p:cNvSpPr>
            <p:nvPr/>
          </p:nvSpPr>
          <p:spPr bwMode="auto">
            <a:xfrm>
              <a:off x="8511" y="6108"/>
              <a:ext cx="604" cy="229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51" name="AutoShape 137"/>
            <p:cNvSpPr>
              <a:spLocks noChangeArrowheads="1"/>
            </p:cNvSpPr>
            <p:nvPr/>
          </p:nvSpPr>
          <p:spPr bwMode="auto">
            <a:xfrm>
              <a:off x="8589" y="6530"/>
              <a:ext cx="433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52" name="AutoShape 138"/>
            <p:cNvSpPr>
              <a:spLocks noChangeArrowheads="1"/>
            </p:cNvSpPr>
            <p:nvPr/>
          </p:nvSpPr>
          <p:spPr bwMode="auto">
            <a:xfrm>
              <a:off x="8555" y="6956"/>
              <a:ext cx="515" cy="232"/>
            </a:xfrm>
            <a:prstGeom prst="flowChartExtra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53" name="AutoShape 139"/>
            <p:cNvSpPr>
              <a:spLocks noChangeArrowheads="1"/>
            </p:cNvSpPr>
            <p:nvPr/>
          </p:nvSpPr>
          <p:spPr bwMode="auto">
            <a:xfrm>
              <a:off x="8589" y="4583"/>
              <a:ext cx="433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54" name="AutoShape 140"/>
            <p:cNvSpPr>
              <a:spLocks noChangeArrowheads="1"/>
            </p:cNvSpPr>
            <p:nvPr/>
          </p:nvSpPr>
          <p:spPr bwMode="auto">
            <a:xfrm>
              <a:off x="7064" y="5429"/>
              <a:ext cx="433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55" name="AutoShape 141"/>
            <p:cNvSpPr>
              <a:spLocks noChangeArrowheads="1"/>
            </p:cNvSpPr>
            <p:nvPr/>
          </p:nvSpPr>
          <p:spPr bwMode="auto">
            <a:xfrm>
              <a:off x="5115" y="5770"/>
              <a:ext cx="433" cy="228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56" name="AutoShape 142"/>
            <p:cNvSpPr>
              <a:spLocks noChangeArrowheads="1"/>
            </p:cNvSpPr>
            <p:nvPr/>
          </p:nvSpPr>
          <p:spPr bwMode="auto">
            <a:xfrm>
              <a:off x="3931" y="5262"/>
              <a:ext cx="433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57" name="AutoShape 143"/>
            <p:cNvSpPr>
              <a:spLocks noChangeArrowheads="1"/>
            </p:cNvSpPr>
            <p:nvPr/>
          </p:nvSpPr>
          <p:spPr bwMode="auto">
            <a:xfrm>
              <a:off x="3081" y="5176"/>
              <a:ext cx="433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58" name="AutoShape 144"/>
            <p:cNvSpPr>
              <a:spLocks noChangeArrowheads="1"/>
            </p:cNvSpPr>
            <p:nvPr/>
          </p:nvSpPr>
          <p:spPr bwMode="auto">
            <a:xfrm>
              <a:off x="3421" y="5262"/>
              <a:ext cx="434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59" name="AutoShape 145"/>
            <p:cNvSpPr>
              <a:spLocks noChangeArrowheads="1"/>
            </p:cNvSpPr>
            <p:nvPr/>
          </p:nvSpPr>
          <p:spPr bwMode="auto">
            <a:xfrm>
              <a:off x="2828" y="4922"/>
              <a:ext cx="433" cy="228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60" name="AutoShape 146"/>
            <p:cNvSpPr>
              <a:spLocks noChangeArrowheads="1"/>
            </p:cNvSpPr>
            <p:nvPr/>
          </p:nvSpPr>
          <p:spPr bwMode="auto">
            <a:xfrm>
              <a:off x="2997" y="5007"/>
              <a:ext cx="434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61" name="AutoShape 147"/>
            <p:cNvSpPr>
              <a:spLocks noChangeArrowheads="1"/>
            </p:cNvSpPr>
            <p:nvPr/>
          </p:nvSpPr>
          <p:spPr bwMode="auto">
            <a:xfrm>
              <a:off x="2659" y="4838"/>
              <a:ext cx="433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62" name="AutoShape 148"/>
            <p:cNvSpPr>
              <a:spLocks noChangeArrowheads="1"/>
            </p:cNvSpPr>
            <p:nvPr/>
          </p:nvSpPr>
          <p:spPr bwMode="auto">
            <a:xfrm>
              <a:off x="2659" y="4498"/>
              <a:ext cx="433" cy="228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63" name="AutoShape 149"/>
            <p:cNvSpPr>
              <a:spLocks noChangeArrowheads="1"/>
            </p:cNvSpPr>
            <p:nvPr/>
          </p:nvSpPr>
          <p:spPr bwMode="auto">
            <a:xfrm>
              <a:off x="2404" y="4414"/>
              <a:ext cx="433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64" name="AutoShape 150"/>
            <p:cNvSpPr>
              <a:spLocks noChangeArrowheads="1"/>
            </p:cNvSpPr>
            <p:nvPr/>
          </p:nvSpPr>
          <p:spPr bwMode="auto">
            <a:xfrm>
              <a:off x="4608" y="4498"/>
              <a:ext cx="433" cy="228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65" name="AutoShape 151"/>
            <p:cNvSpPr>
              <a:spLocks noChangeArrowheads="1"/>
            </p:cNvSpPr>
            <p:nvPr/>
          </p:nvSpPr>
          <p:spPr bwMode="auto">
            <a:xfrm>
              <a:off x="6132" y="3482"/>
              <a:ext cx="434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66" name="AutoShape 152"/>
            <p:cNvSpPr>
              <a:spLocks noChangeArrowheads="1"/>
            </p:cNvSpPr>
            <p:nvPr/>
          </p:nvSpPr>
          <p:spPr bwMode="auto">
            <a:xfrm>
              <a:off x="5284" y="5853"/>
              <a:ext cx="434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67" name="AutoShape 153"/>
            <p:cNvSpPr>
              <a:spLocks noChangeArrowheads="1"/>
            </p:cNvSpPr>
            <p:nvPr/>
          </p:nvSpPr>
          <p:spPr bwMode="auto">
            <a:xfrm>
              <a:off x="7486" y="5598"/>
              <a:ext cx="433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68" name="AutoShape 154"/>
            <p:cNvSpPr>
              <a:spLocks noChangeArrowheads="1"/>
            </p:cNvSpPr>
            <p:nvPr/>
          </p:nvSpPr>
          <p:spPr bwMode="auto">
            <a:xfrm>
              <a:off x="7910" y="5262"/>
              <a:ext cx="433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69" name="AutoShape 155"/>
            <p:cNvSpPr>
              <a:spLocks noChangeArrowheads="1"/>
            </p:cNvSpPr>
            <p:nvPr/>
          </p:nvSpPr>
          <p:spPr bwMode="auto">
            <a:xfrm>
              <a:off x="2404" y="3482"/>
              <a:ext cx="433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70" name="AutoShape 156"/>
            <p:cNvSpPr>
              <a:spLocks noChangeArrowheads="1"/>
            </p:cNvSpPr>
            <p:nvPr/>
          </p:nvSpPr>
          <p:spPr bwMode="auto">
            <a:xfrm>
              <a:off x="6554" y="5007"/>
              <a:ext cx="434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71" name="AutoShape 157"/>
            <p:cNvSpPr>
              <a:spLocks noChangeArrowheads="1"/>
            </p:cNvSpPr>
            <p:nvPr/>
          </p:nvSpPr>
          <p:spPr bwMode="auto">
            <a:xfrm>
              <a:off x="8165" y="5176"/>
              <a:ext cx="433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72" name="AutoShape 158"/>
            <p:cNvSpPr>
              <a:spLocks noChangeArrowheads="1"/>
            </p:cNvSpPr>
            <p:nvPr/>
          </p:nvSpPr>
          <p:spPr bwMode="auto">
            <a:xfrm>
              <a:off x="5625" y="4583"/>
              <a:ext cx="433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73" name="AutoShape 159"/>
            <p:cNvSpPr>
              <a:spLocks noChangeArrowheads="1"/>
            </p:cNvSpPr>
            <p:nvPr/>
          </p:nvSpPr>
          <p:spPr bwMode="auto">
            <a:xfrm>
              <a:off x="7741" y="4414"/>
              <a:ext cx="433" cy="229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74" name="AutoShape 160"/>
            <p:cNvSpPr>
              <a:spLocks noChangeArrowheads="1"/>
            </p:cNvSpPr>
            <p:nvPr/>
          </p:nvSpPr>
          <p:spPr bwMode="auto">
            <a:xfrm>
              <a:off x="3473" y="4924"/>
              <a:ext cx="515" cy="232"/>
            </a:xfrm>
            <a:prstGeom prst="flowChartExtra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75" name="AutoShape 161"/>
            <p:cNvSpPr>
              <a:spLocks noChangeArrowheads="1"/>
            </p:cNvSpPr>
            <p:nvPr/>
          </p:nvSpPr>
          <p:spPr bwMode="auto">
            <a:xfrm>
              <a:off x="7369" y="3734"/>
              <a:ext cx="515" cy="232"/>
            </a:xfrm>
            <a:prstGeom prst="flowChartExtra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76" name="AutoShape 162"/>
            <p:cNvSpPr>
              <a:spLocks noChangeArrowheads="1"/>
            </p:cNvSpPr>
            <p:nvPr/>
          </p:nvSpPr>
          <p:spPr bwMode="auto">
            <a:xfrm>
              <a:off x="3135" y="5005"/>
              <a:ext cx="515" cy="233"/>
            </a:xfrm>
            <a:prstGeom prst="flowChartExtra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77" name="AutoShape 163"/>
            <p:cNvSpPr>
              <a:spLocks noChangeArrowheads="1"/>
            </p:cNvSpPr>
            <p:nvPr/>
          </p:nvSpPr>
          <p:spPr bwMode="auto">
            <a:xfrm>
              <a:off x="2542" y="4581"/>
              <a:ext cx="515" cy="233"/>
            </a:xfrm>
            <a:prstGeom prst="flowChartExtra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78" name="AutoShape 164"/>
            <p:cNvSpPr>
              <a:spLocks noChangeArrowheads="1"/>
            </p:cNvSpPr>
            <p:nvPr/>
          </p:nvSpPr>
          <p:spPr bwMode="auto">
            <a:xfrm>
              <a:off x="5506" y="5515"/>
              <a:ext cx="515" cy="232"/>
            </a:xfrm>
            <a:prstGeom prst="flowChartExtra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79" name="AutoShape 165"/>
            <p:cNvSpPr>
              <a:spLocks noChangeArrowheads="1"/>
            </p:cNvSpPr>
            <p:nvPr/>
          </p:nvSpPr>
          <p:spPr bwMode="auto">
            <a:xfrm>
              <a:off x="4574" y="5346"/>
              <a:ext cx="515" cy="232"/>
            </a:xfrm>
            <a:prstGeom prst="flowChartExtra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80" name="AutoShape 166"/>
            <p:cNvSpPr>
              <a:spLocks noChangeArrowheads="1"/>
            </p:cNvSpPr>
            <p:nvPr/>
          </p:nvSpPr>
          <p:spPr bwMode="auto">
            <a:xfrm>
              <a:off x="5292" y="5429"/>
              <a:ext cx="604" cy="229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81" name="AutoShape 125"/>
            <p:cNvSpPr>
              <a:spLocks noChangeArrowheads="1"/>
            </p:cNvSpPr>
            <p:nvPr/>
          </p:nvSpPr>
          <p:spPr bwMode="auto">
            <a:xfrm>
              <a:off x="7071" y="4498"/>
              <a:ext cx="605" cy="228"/>
            </a:xfrm>
            <a:custGeom>
              <a:avLst/>
              <a:gdLst>
                <a:gd name="T0" fmla="*/ 76200 w 152400"/>
                <a:gd name="T1" fmla="*/ 0 h 152400"/>
                <a:gd name="T2" fmla="*/ 0 w 152400"/>
                <a:gd name="T3" fmla="*/ 58211 h 152400"/>
                <a:gd name="T4" fmla="*/ 29106 w 152400"/>
                <a:gd name="T5" fmla="*/ 152399 h 152400"/>
                <a:gd name="T6" fmla="*/ 123294 w 152400"/>
                <a:gd name="T7" fmla="*/ 152399 h 152400"/>
                <a:gd name="T8" fmla="*/ 152400 w 152400"/>
                <a:gd name="T9" fmla="*/ 58211 h 1524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47095 w 152400"/>
                <a:gd name="T16" fmla="*/ 58212 h 152400"/>
                <a:gd name="T17" fmla="*/ 105305 w 152400"/>
                <a:gd name="T18" fmla="*/ 116422 h 152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400" h="152400">
                  <a:moveTo>
                    <a:pt x="0" y="58211"/>
                  </a:moveTo>
                  <a:lnTo>
                    <a:pt x="58212" y="58212"/>
                  </a:lnTo>
                  <a:lnTo>
                    <a:pt x="76200" y="0"/>
                  </a:lnTo>
                  <a:lnTo>
                    <a:pt x="94188" y="58212"/>
                  </a:lnTo>
                  <a:lnTo>
                    <a:pt x="152400" y="58211"/>
                  </a:lnTo>
                  <a:lnTo>
                    <a:pt x="105305" y="94188"/>
                  </a:lnTo>
                  <a:lnTo>
                    <a:pt x="123294" y="152399"/>
                  </a:lnTo>
                  <a:lnTo>
                    <a:pt x="76200" y="116422"/>
                  </a:lnTo>
                  <a:lnTo>
                    <a:pt x="29106" y="152399"/>
                  </a:lnTo>
                  <a:lnTo>
                    <a:pt x="47095" y="94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280049"/>
              </a:solidFill>
              <a:miter lim="800000"/>
              <a:headEnd/>
              <a:tailEnd/>
            </a:ln>
          </p:spPr>
          <p:txBody>
            <a:bodyPr lIns="30925" tIns="15463" rIns="30925" bIns="15463" anchor="ctr"/>
            <a:lstStyle/>
            <a:p>
              <a:endParaRPr lang="ru-RU"/>
            </a:p>
          </p:txBody>
        </p:sp>
        <p:sp>
          <p:nvSpPr>
            <p:cNvPr id="115882" name="Text Box 128"/>
            <p:cNvSpPr txBox="1">
              <a:spLocks noChangeArrowheads="1"/>
            </p:cNvSpPr>
            <p:nvPr/>
          </p:nvSpPr>
          <p:spPr bwMode="auto">
            <a:xfrm>
              <a:off x="9105" y="5825"/>
              <a:ext cx="2454" cy="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0691" tIns="20345" rIns="40691" bIns="20345"/>
            <a:lstStyle/>
            <a:p>
              <a:pPr eaLnBrk="0" hangingPunct="0"/>
              <a:r>
                <a:rPr lang="en-US" sz="300">
                  <a:solidFill>
                    <a:srgbClr val="66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SimSun" pitchFamily="2" charset="-122"/>
                </a:rPr>
                <a:t>   Current Installations</a:t>
              </a:r>
              <a:endParaRPr lang="en-US" sz="600"/>
            </a:p>
            <a:p>
              <a:pPr eaLnBrk="0" hangingPunct="0"/>
              <a:r>
                <a:rPr lang="en-US" sz="300">
                  <a:solidFill>
                    <a:srgbClr val="66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SimSun" pitchFamily="2" charset="-122"/>
                </a:rPr>
                <a:t> </a:t>
              </a:r>
              <a:endParaRPr lang="en-US" sz="600"/>
            </a:p>
            <a:p>
              <a:pPr eaLnBrk="0" hangingPunct="0"/>
              <a:r>
                <a:rPr lang="en-US" sz="300">
                  <a:solidFill>
                    <a:srgbClr val="66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SimSun" pitchFamily="2" charset="-122"/>
                </a:rPr>
                <a:t>Municipal Utilities </a:t>
              </a:r>
              <a:endParaRPr lang="en-US" sz="600"/>
            </a:p>
            <a:p>
              <a:pPr eaLnBrk="0" hangingPunct="0"/>
              <a:r>
                <a:rPr lang="en-US" sz="300">
                  <a:solidFill>
                    <a:srgbClr val="66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SimSun" pitchFamily="2" charset="-122"/>
                </a:rPr>
                <a:t>FDA Food Processing Plants</a:t>
              </a:r>
              <a:r>
                <a:rPr lang="en-US" sz="400">
                  <a:solidFill>
                    <a:srgbClr val="66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SimSun" pitchFamily="2" charset="-122"/>
                </a:rPr>
                <a:t> </a:t>
              </a:r>
              <a:endParaRPr lang="en-US" sz="600"/>
            </a:p>
            <a:p>
              <a:pPr eaLnBrk="0" hangingPunct="0"/>
              <a:r>
                <a:rPr lang="en-US" sz="300">
                  <a:solidFill>
                    <a:srgbClr val="66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SimSun" pitchFamily="2" charset="-122"/>
                </a:rPr>
                <a:t>Healthcare/Hospitality Facilities</a:t>
              </a:r>
              <a:endParaRPr lang="en-US"/>
            </a:p>
          </p:txBody>
        </p:sp>
      </p:grpSp>
      <p:sp>
        <p:nvSpPr>
          <p:cNvPr id="115883" name="Rectangle 171"/>
          <p:cNvSpPr>
            <a:spLocks noChangeArrowheads="1"/>
          </p:cNvSpPr>
          <p:nvPr/>
        </p:nvSpPr>
        <p:spPr bwMode="auto">
          <a:xfrm rot="10800000" flipV="1">
            <a:off x="239554" y="567999"/>
            <a:ext cx="868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Технология обеззараживания и очистки </a:t>
            </a:r>
            <a:endParaRPr lang="ru-RU" altLang="zh-CN" sz="2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</a:endParaRPr>
          </a:p>
          <a:p>
            <a:pPr algn="ctr"/>
            <a:r>
              <a:rPr lang="ru-RU" altLang="zh-CN" sz="2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водопроводных труб </a:t>
            </a:r>
            <a:endParaRPr lang="ru-RU" sz="2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</a:endParaRPr>
          </a:p>
        </p:txBody>
      </p:sp>
      <p:pic>
        <p:nvPicPr>
          <p:cNvPr id="204805" name="Picture 6" descr="used_stainless_steel_winery_tank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4562" y="2090897"/>
            <a:ext cx="2015838" cy="228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6" name="Picture 6" descr="Manufacture Totes Trailer IK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0400" y="2090897"/>
            <a:ext cx="1755000" cy="228545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824FD7-9BE6-4319-98B7-E69F8454494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46435" name="Content Placeholder 3" descr="Slide1.JPG"/>
          <p:cNvPicPr>
            <a:picLocks noGrp="1" noChangeAspect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104246" y="3576253"/>
            <a:ext cx="2133600" cy="1600200"/>
          </a:xfrm>
          <a:noFill/>
          <a:ln/>
        </p:spPr>
      </p:pic>
      <p:sp>
        <p:nvSpPr>
          <p:cNvPr id="187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82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5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7503" y="477825"/>
            <a:ext cx="8686800" cy="1371600"/>
          </a:xfrm>
          <a:noFill/>
          <a:ln/>
        </p:spPr>
        <p:txBody>
          <a:bodyPr>
            <a:noAutofit/>
          </a:bodyPr>
          <a:lstStyle/>
          <a:p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Обеззараживание </a:t>
            </a:r>
            <a:r>
              <a:rPr lang="en-US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en-US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</a:b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и очистка </a:t>
            </a:r>
            <a:r>
              <a:rPr lang="ru-RU" altLang="zh-CN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водопроводных труб </a:t>
            </a: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</a:b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 активированной водой</a:t>
            </a:r>
          </a:p>
        </p:txBody>
      </p:sp>
      <p:pic>
        <p:nvPicPr>
          <p:cNvPr id="168963" name="clean_tube.mpeg">
            <a:hlinkClick r:id="" action="ppaction://media"/>
          </p:cNvPr>
          <p:cNvPicPr>
            <a:picLocks noGrp="1" noRot="1" noChangeAspect="1" noChangeArrowheads="1"/>
          </p:cNvPicPr>
          <p:nvPr>
            <p:ph sz="quarter" idx="13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00399" y="2801658"/>
            <a:ext cx="2667000" cy="2991028"/>
          </a:xfrm>
        </p:spPr>
      </p:pic>
      <p:sp>
        <p:nvSpPr>
          <p:cNvPr id="2" name="Прямоугольник 1"/>
          <p:cNvSpPr/>
          <p:nvPr/>
        </p:nvSpPr>
        <p:spPr>
          <a:xfrm>
            <a:off x="3674401" y="2093395"/>
            <a:ext cx="1718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USA 2011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466F3-59A5-4203-91AE-693862FD980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1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8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89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896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8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689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963"/>
                  </p:tgtEl>
                </p:cond>
              </p:nextCondLst>
            </p:seq>
          </p:childTnLst>
        </p:cTn>
      </p:par>
    </p:tnLst>
    <p:bldLst>
      <p:bldP spid="1669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сlean_blood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2514600"/>
            <a:ext cx="4601633" cy="3451225"/>
          </a:xfrm>
        </p:spPr>
      </p:pic>
      <p:sp>
        <p:nvSpPr>
          <p:cNvPr id="16589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9907"/>
            <a:ext cx="8229600" cy="1252728"/>
          </a:xfrm>
          <a:noFill/>
          <a:ln/>
        </p:spPr>
        <p:txBody>
          <a:bodyPr>
            <a:normAutofit/>
          </a:bodyPr>
          <a:lstStyle/>
          <a:p>
            <a:r>
              <a:rPr lang="en-US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“</a:t>
            </a: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Чистка</a:t>
            </a:r>
            <a:r>
              <a:rPr lang="en-US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”</a:t>
            </a: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 сосудов</a:t>
            </a:r>
            <a:r>
              <a:rPr lang="en-US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en-US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</a:b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активированной водой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0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7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117" fill="hold"/>
                                        <p:tgtEl>
                                          <p:spTgt spid="1658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589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5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658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892"/>
                  </p:tgtEl>
                </p:cond>
              </p:nextCondLst>
            </p:seq>
          </p:childTnLst>
        </p:cTn>
      </p:par>
    </p:tnLst>
    <p:bldLst>
      <p:bldP spid="16589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ipfkTJwCW1wMYm8wM:" descr="http://t0.gstatic.com/images?q=tbn:kTJwCW1wMYm8wM:http://www.workfromhomejunkie.com/wp-content/uploads/2008/12/drinking-water.bmp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1502229"/>
            <a:ext cx="1536700" cy="1981200"/>
          </a:xfrm>
          <a:noFill/>
          <a:ln/>
        </p:spPr>
      </p:pic>
      <p:pic>
        <p:nvPicPr>
          <p:cNvPr id="11878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10200" y="1600200"/>
            <a:ext cx="1905000" cy="1905000"/>
          </a:xfrm>
        </p:spPr>
      </p:pic>
      <p:pic>
        <p:nvPicPr>
          <p:cNvPr id="118789" name="Picture 5" descr="tez_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367" y="4077514"/>
            <a:ext cx="2704266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6680" y="4088400"/>
            <a:ext cx="269744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228600" y="35052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ИЗМЕНЕНИЕ КАРТИНЫ КРОВИ</a:t>
            </a:r>
            <a:endParaRPr lang="ru-RU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228600" y="6248400"/>
            <a:ext cx="388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4988057" y="6248400"/>
            <a:ext cx="396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238125" y="459432"/>
            <a:ext cx="86867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Технология</a:t>
            </a:r>
            <a:r>
              <a:rPr lang="ru-RU" altLang="zh-CN" sz="2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2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“</a:t>
            </a:r>
            <a:r>
              <a:rPr lang="ru-RU" altLang="zh-CN" sz="2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чистки</a:t>
            </a:r>
            <a:r>
              <a:rPr lang="en-US" altLang="zh-CN" sz="2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”</a:t>
            </a:r>
            <a:endParaRPr lang="ru-RU" altLang="zh-CN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</a:endParaRPr>
          </a:p>
          <a:p>
            <a:pPr algn="ctr" eaLnBrk="0" hangingPunct="0"/>
            <a:r>
              <a:rPr lang="en-US" altLang="zh-CN" sz="2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 </a:t>
            </a:r>
            <a:r>
              <a:rPr lang="ru-RU" altLang="zh-CN" sz="2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сосудов кровеносной системы</a:t>
            </a:r>
            <a:r>
              <a:rPr lang="en-US" altLang="zh-CN" sz="2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3556500" y="6248400"/>
            <a:ext cx="2133600" cy="476250"/>
          </a:xfrm>
        </p:spPr>
        <p:txBody>
          <a:bodyPr/>
          <a:lstStyle/>
          <a:p>
            <a:pPr>
              <a:defRPr/>
            </a:pPr>
            <a:fld id="{B16DB780-9E5D-454D-A9E0-1085B55A74F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6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3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8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8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8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8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Заголовок 1"/>
          <p:cNvSpPr>
            <a:spLocks noGrp="1"/>
          </p:cNvSpPr>
          <p:nvPr>
            <p:ph type="title"/>
          </p:nvPr>
        </p:nvSpPr>
        <p:spPr>
          <a:xfrm>
            <a:off x="457200" y="459432"/>
            <a:ext cx="8229600" cy="1252728"/>
          </a:xfrm>
          <a:noFill/>
          <a:ln/>
        </p:spPr>
        <p:txBody>
          <a:bodyPr>
            <a:noAutofit/>
          </a:bodyPr>
          <a:lstStyle/>
          <a:p>
            <a:pPr fontAlgn="base">
              <a:lnSpc>
                <a:spcPct val="75000"/>
              </a:lnSpc>
              <a:spcAft>
                <a:spcPct val="0"/>
              </a:spcAft>
            </a:pPr>
            <a:r>
              <a:rPr lang="ru-RU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Водные растворы, вода, напитки с - ОВП, </a:t>
            </a:r>
            <a:br>
              <a:rPr lang="ru-RU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</a:br>
            <a:r>
              <a:rPr lang="ru-RU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используемые в мировой практи</a:t>
            </a:r>
            <a:r>
              <a:rPr lang="ru-RU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cs typeface="Arial" pitchFamily="34" charset="0"/>
              </a:rPr>
              <a:t>ке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D0FE-407C-4A34-B79F-682400893B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85347" name="Содержимое 2"/>
          <p:cNvSpPr>
            <a:spLocks noGrp="1"/>
          </p:cNvSpPr>
          <p:nvPr>
            <p:ph sz="quarter" idx="13"/>
          </p:nvPr>
        </p:nvSpPr>
        <p:spPr>
          <a:xfrm>
            <a:off x="228600" y="1295400"/>
            <a:ext cx="8763000" cy="3447288"/>
          </a:xfrm>
          <a:noFill/>
          <a:ln/>
        </p:spPr>
        <p:txBody>
          <a:bodyPr>
            <a:normAutofit/>
          </a:bodyPr>
          <a:lstStyle/>
          <a:p>
            <a:pPr marL="439738" indent="-266700">
              <a:lnSpc>
                <a:spcPct val="80000"/>
              </a:lnSpc>
              <a:buFont typeface="Wingdings" pitchFamily="2" charset="2"/>
              <a:buNone/>
              <a:tabLst>
                <a:tab pos="1257300" algn="l"/>
              </a:tabLst>
            </a:pPr>
            <a:endParaRPr lang="ru-RU" sz="18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439738" indent="-266700">
              <a:lnSpc>
                <a:spcPct val="80000"/>
              </a:lnSpc>
              <a:buFont typeface="Wingdings" pitchFamily="2" charset="2"/>
              <a:buNone/>
              <a:tabLst>
                <a:tab pos="1257300" algn="l"/>
              </a:tabLst>
            </a:pPr>
            <a:endParaRPr lang="en-US" sz="18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458788" indent="-285750" algn="just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1257300" algn="l"/>
              </a:tabLst>
            </a:pP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Япония, вода "H4O" c ОВП=-600 </a:t>
            </a:r>
            <a:r>
              <a:rPr lang="ru-RU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  $20 за 1 л.</a:t>
            </a:r>
          </a:p>
          <a:p>
            <a:pPr marL="458788" indent="-285750" algn="just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1257300" algn="l"/>
              </a:tabLst>
            </a:pP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Россия, вода Пискарева И.М. c ОВП=-600 </a:t>
            </a:r>
            <a:r>
              <a:rPr lang="ru-RU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mV</a:t>
            </a: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458788" indent="-285750" algn="just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1257300" algn="l"/>
              </a:tabLst>
            </a:pP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Россия, вода Киселева Б.И. "</a:t>
            </a:r>
            <a:r>
              <a:rPr lang="ru-RU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Аквацит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",  </a:t>
            </a:r>
            <a:r>
              <a:rPr lang="ru-RU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know-how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 с патентом (Пат. 1827274 СССР).</a:t>
            </a:r>
          </a:p>
          <a:p>
            <a:pPr marL="458788" indent="-285750" algn="just">
              <a:buFont typeface="Wingdings" panose="05000000000000000000" pitchFamily="2" charset="2"/>
              <a:buChar char="Ø"/>
              <a:tabLst>
                <a:tab pos="1257300" algn="l"/>
              </a:tabLst>
            </a:pP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Россия, напиток </a:t>
            </a:r>
            <a:r>
              <a:rPr lang="ru-RU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Дворникова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 В.М. "Ваше Здоровье",  с ОВП=-</a:t>
            </a: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>mV,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00 руб. за 1 л; КАЖ и т.д. (Пат. RU 2234945) </a:t>
            </a:r>
          </a:p>
          <a:p>
            <a:pPr marL="458788" indent="-285750" algn="just">
              <a:buFont typeface="Wingdings" panose="05000000000000000000" pitchFamily="2" charset="2"/>
              <a:buChar char="Ø"/>
              <a:tabLst>
                <a:tab pos="1257300" algn="l"/>
              </a:tabLst>
            </a:pP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Экстракт восковой моли на основе БАЖ с ОВП=-400 </a:t>
            </a: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>mV, 8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.000 руб. за 1 л.</a:t>
            </a:r>
          </a:p>
        </p:txBody>
      </p:sp>
      <p:pic>
        <p:nvPicPr>
          <p:cNvPr id="185348" name="Рисунок 3" descr="botle_verti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86200"/>
            <a:ext cx="115252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9" name="Рисунок 4" descr="600m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25146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0" name="Picture 18" descr="огнёв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114800"/>
            <a:ext cx="23987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0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990600"/>
          </a:xfrm>
        </p:spPr>
        <p:txBody>
          <a:bodyPr>
            <a:noAutofit/>
          </a:bodyPr>
          <a:lstStyle/>
          <a:p>
            <a:r>
              <a:rPr lang="ru-RU" sz="2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Визит делегации из Южной Кореи относительно технологии раскисления и обеззараживания почвы </a:t>
            </a:r>
            <a:r>
              <a:rPr lang="en-US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en-US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</a:b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sz="2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УР (апрель 2012 г.)</a:t>
            </a:r>
            <a:r>
              <a:rPr lang="ru-RU" sz="2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ru-RU" sz="2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cs typeface="Arial" pitchFamily="34" charset="0"/>
              </a:rPr>
            </a:br>
            <a:endParaRPr lang="ru-RU" sz="2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84323" name="Picture 2" descr="Z:\Сотрудники\Подушкин_МА\Раскисление_почвы\1.jpg"/>
          <p:cNvPicPr>
            <a:picLocks noChangeAspect="1" noChangeArrowheads="1"/>
          </p:cNvPicPr>
          <p:nvPr/>
        </p:nvPicPr>
        <p:blipFill rotWithShape="1">
          <a:blip r:embed="rId2" cstate="print"/>
          <a:srcRect l="892" t="5997" b="7042"/>
          <a:stretch/>
        </p:blipFill>
        <p:spPr bwMode="auto">
          <a:xfrm>
            <a:off x="4953000" y="1828800"/>
            <a:ext cx="3239999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24" name="Picture 3" descr="Z:\Сотрудники\Подушкин_МА\Раскисление_почвы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3240000" cy="2251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25" name="Picture 4" descr="Z:\Сотрудники\Подушкин_МА\Раскисление_почвы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267200"/>
            <a:ext cx="3240000" cy="215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26" name="Picture 5" descr="Z:\Сотрудники\Подушкин_МА\Раскисление_почвы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267200"/>
            <a:ext cx="3240000" cy="2198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0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125" y="561975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Основные </a:t>
            </a:r>
            <a:r>
              <a:rPr lang="ru-RU" altLang="zh-CN" sz="2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ожидаемые результаты</a:t>
            </a:r>
          </a:p>
          <a:p>
            <a:pPr algn="ctr"/>
            <a:r>
              <a:rPr lang="ru-RU" altLang="zh-CN" sz="2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ИМПОРТОЗАМЕЩЕНИЕ </a:t>
            </a:r>
            <a:endParaRPr lang="ru-RU" altLang="zh-CN" sz="2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</a:endParaRPr>
          </a:p>
        </p:txBody>
      </p:sp>
      <p:pic>
        <p:nvPicPr>
          <p:cNvPr id="7170" name="Picture 2" descr="F:\Temp\ikar-50_$435_$9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371600"/>
            <a:ext cx="8686800" cy="5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82174" y="6477109"/>
            <a:ext cx="1161826" cy="365125"/>
          </a:xfrm>
        </p:spPr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8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</p:spTree>
    <p:extLst>
      <p:ext uri="{BB962C8B-B14F-4D97-AF65-F5344CB8AC3E}">
        <p14:creationId xmlns:p14="http://schemas.microsoft.com/office/powerpoint/2010/main" val="10501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228600" y="367099"/>
            <a:ext cx="86868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zh-CN" sz="3600" spc="3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ea typeface="+mj-ea"/>
              </a:rPr>
              <a:t>Ц</a:t>
            </a:r>
            <a:r>
              <a:rPr lang="en-US" altLang="zh-CN" sz="3600" spc="30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ea typeface="+mj-ea"/>
              </a:rPr>
              <a:t>ель</a:t>
            </a:r>
            <a:r>
              <a:rPr lang="en-US" altLang="zh-CN" sz="3600" spc="3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3600" spc="3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ea typeface="+mj-ea"/>
              </a:rPr>
              <a:t>проекта</a:t>
            </a:r>
            <a:r>
              <a:rPr lang="en-US" altLang="zh-CN" sz="3600" spc="3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ea typeface="+mj-ea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074003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крупносерийного производства установок ИРС-УР “Икар” </a:t>
            </a:r>
          </a:p>
          <a:p>
            <a:pPr algn="ctr"/>
            <a:r>
              <a:rPr lang="ru-RU" altLang="zh-CN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решения задач по национальным проектам </a:t>
            </a:r>
            <a:r>
              <a:rPr lang="ru-RU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altLang="zh-CN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Чистая Вода” и “Здоровье”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04800" y="2133600"/>
            <a:ext cx="86106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ru-RU" altLang="zh-CN" sz="18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Социальная</a:t>
            </a:r>
            <a:r>
              <a:rPr lang="en-US" altLang="zh-CN" sz="18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 - </a:t>
            </a:r>
            <a:r>
              <a:rPr lang="ru-RU" altLang="zh-CN" sz="18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снижение </a:t>
            </a:r>
            <a:r>
              <a:rPr lang="ru-RU" altLang="zh-CN" sz="1800" dirty="0">
                <a:solidFill>
                  <a:srgbClr val="0070C0"/>
                </a:solidFill>
                <a:latin typeface="Cambria" panose="02040503050406030204" pitchFamily="18" charset="0"/>
              </a:rPr>
              <a:t>уровня </a:t>
            </a:r>
            <a:r>
              <a:rPr lang="ru-RU" altLang="zh-CN" sz="18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заболеваемости</a:t>
            </a:r>
            <a:r>
              <a:rPr lang="en-US" altLang="zh-CN" sz="18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:</a:t>
            </a:r>
            <a:endParaRPr lang="ru-RU" altLang="zh-CN" sz="1800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algn="just" eaLnBrk="0" hangingPunct="0"/>
            <a:endParaRPr lang="ru-RU" altLang="zh-CN" sz="800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285750" indent="-285750" algn="just" eaLnBrk="0" hangingPunct="0">
              <a:buFont typeface="Wingdings" panose="05000000000000000000" pitchFamily="2" charset="2"/>
              <a:buChar char="q"/>
            </a:pPr>
            <a:r>
              <a:rPr lang="ru-RU" altLang="zh-CN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в </a:t>
            </a:r>
            <a:r>
              <a:rPr lang="ru-RU" altLang="zh-CN" sz="1400" dirty="0">
                <a:solidFill>
                  <a:schemeClr val="tx1"/>
                </a:solidFill>
                <a:latin typeface="Cambria" panose="02040503050406030204" pitchFamily="18" charset="0"/>
              </a:rPr>
              <a:t>1,5-2 раза за 5 </a:t>
            </a:r>
            <a:r>
              <a:rPr lang="ru-RU" altLang="zh-CN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лет</a:t>
            </a:r>
            <a:r>
              <a:rPr lang="en-US" altLang="zh-CN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;</a:t>
            </a:r>
          </a:p>
          <a:p>
            <a:pPr marL="285750" indent="-285750" algn="just" eaLnBrk="0" hangingPunct="0">
              <a:buFont typeface="Wingdings" panose="05000000000000000000" pitchFamily="2" charset="2"/>
              <a:buChar char="q"/>
            </a:pPr>
            <a:r>
              <a:rPr lang="ru-RU" altLang="zh-CN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получения </a:t>
            </a:r>
            <a:r>
              <a:rPr lang="ru-RU" altLang="zh-CN" sz="1400" dirty="0">
                <a:solidFill>
                  <a:schemeClr val="tx1"/>
                </a:solidFill>
                <a:latin typeface="Cambria" panose="02040503050406030204" pitchFamily="18" charset="0"/>
              </a:rPr>
              <a:t>питьевой ионизированной воды </a:t>
            </a:r>
            <a:r>
              <a:rPr lang="ru-RU" altLang="zh-CN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высшего качества </a:t>
            </a:r>
            <a:r>
              <a:rPr lang="ru-RU" altLang="zh-CN" sz="1400" dirty="0">
                <a:solidFill>
                  <a:schemeClr val="tx1"/>
                </a:solidFill>
                <a:latin typeface="Cambria" panose="02040503050406030204" pitchFamily="18" charset="0"/>
              </a:rPr>
              <a:t>с </a:t>
            </a:r>
            <a:r>
              <a:rPr lang="ru-RU" altLang="zh-CN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антиоксидантными свойствами</a:t>
            </a:r>
            <a:r>
              <a:rPr lang="en-US" altLang="zh-CN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;</a:t>
            </a:r>
          </a:p>
          <a:p>
            <a:pPr marL="285750" indent="-285750" algn="just" eaLnBrk="0" hangingPunct="0">
              <a:buFont typeface="Wingdings" panose="05000000000000000000" pitchFamily="2" charset="2"/>
              <a:buChar char="q"/>
            </a:pPr>
            <a:r>
              <a:rPr lang="ru-RU" altLang="zh-CN" sz="14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организация рабочих </a:t>
            </a:r>
            <a:r>
              <a:rPr lang="ru-RU" altLang="zh-CN" sz="1400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мест </a:t>
            </a:r>
            <a:r>
              <a:rPr lang="ru-RU" altLang="zh-CN" sz="14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2.350</a:t>
            </a:r>
            <a:r>
              <a:rPr lang="en-US" altLang="zh-CN" sz="14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.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04800" y="3886200"/>
            <a:ext cx="8610600" cy="29718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Промышленное производство установок  ИРС-УР “Икар”  на заводах УР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SimSun" pitchFamily="2" charset="-122"/>
                <a:cs typeface="+mn-cs"/>
              </a:rPr>
              <a:t>:</a:t>
            </a:r>
            <a:endParaRPr kumimoji="0" lang="ru-RU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SimSun" pitchFamily="2" charset="-122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en-US" altLang="zh-CN" sz="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SimSun" pitchFamily="2" charset="-122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широкомасштабное тиражирование установок и модулей ИРС-УР 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ИКАР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”</a:t>
            </a:r>
            <a:r>
              <a: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 на заводах УР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;</a:t>
            </a:r>
            <a:endParaRPr kumimoji="0" lang="ru-RU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расширение производства установок различной производительности для получения питьевой воды на местах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;</a:t>
            </a:r>
            <a:endParaRPr kumimoji="0" lang="ru-RU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широкомасштабное внедрение во всех сферах деятельности, связанных с потреблением  воды  и  </a:t>
            </a:r>
            <a:r>
              <a:rPr kumimoji="0" lang="ru-RU" altLang="zh-CN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дезсредств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;</a:t>
            </a:r>
            <a:endParaRPr kumimoji="0" lang="ru-RU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увеличение  объема  продаж </a:t>
            </a:r>
            <a:r>
              <a: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2018 – 2020 </a:t>
            </a:r>
            <a:r>
              <a: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г. г. от </a:t>
            </a:r>
            <a:r>
              <a: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480</a:t>
            </a:r>
            <a:r>
              <a: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 млн. руб. до </a:t>
            </a:r>
            <a:r>
              <a: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 млрд. руб.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;</a:t>
            </a:r>
            <a:endParaRPr kumimoji="0" lang="ru-RU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экспорт установок в другие страны, на основе корпорации</a:t>
            </a:r>
            <a:r>
              <a:rPr kumimoji="0" lang="ru-RU" altLang="zh-CN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zh-CN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  <a:hlinkClick r:id="rId2"/>
              </a:rPr>
              <a:t>GRNT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" name="Rectangle 0"/>
          <p:cNvSpPr>
            <a:spLocks noChangeArrowheads="1"/>
          </p:cNvSpPr>
          <p:nvPr/>
        </p:nvSpPr>
        <p:spPr bwMode="auto">
          <a:xfrm>
            <a:off x="228600" y="1066800"/>
            <a:ext cx="868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Разработка </a:t>
            </a:r>
            <a:r>
              <a:rPr lang="ru-RU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защищена </a:t>
            </a:r>
            <a:r>
              <a:rPr lang="ru-RU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патентами Российской </a:t>
            </a:r>
            <a:r>
              <a:rPr lang="ru-RU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Федерации</a:t>
            </a:r>
            <a:r>
              <a:rPr lang="en-US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ru-RU" altLang="zh-CN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ru-RU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 </a:t>
            </a:r>
            <a:r>
              <a:rPr lang="ru-RU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международными </a:t>
            </a:r>
            <a:r>
              <a:rPr lang="ru-RU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заявками и наградами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224447" y="491383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200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Состояние</a:t>
            </a:r>
            <a:r>
              <a:rPr lang="en-US" altLang="zh-CN" sz="32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 </a:t>
            </a:r>
            <a:r>
              <a:rPr lang="en-US" altLang="zh-CN" sz="3200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разработки</a:t>
            </a:r>
            <a:endParaRPr lang="en-US" altLang="zh-CN" sz="32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4000" y="1861839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1994 г. Бронзовая медаль и диплом на 22-м Международном салоне изобретений в Женеве-1994. Швейцария. Медицинский комплекс для лечения и диагностики на основе резонанса.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/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2003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г. Серебреная медаль и диплом на Всемирном Салоне инноваций "Брюссель - Эврика 2003". Бельгия. Устройство для контактно-бесконтактной активации жидкостей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2004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г. Золотая медаль и диплом на 32-м Международном салоне изобретений в Женеве-2004. Швейцария. Устройство для бесконтактной активации жидкостей.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/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2010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г. Золотая медаль, диплом и I-е место на III Российском Форум «Российским инновациям – российский капитал» и VIII Ярмарке бизнес-ангелов и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инноваторов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 по направлению “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Агробиотехнологии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 нового направления”.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Агробиотехнологии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, технологии пищевой и перерабатывающей промышленности нового поколения на основе активированных водных растворов. Ижевск.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/>
              <a:ea typeface="SimSu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3836818"/>
            <a:ext cx="873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Широносов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 В.Г.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SimSun"/>
              </a:rPr>
              <a:t>Устройство для активации жидкостей. Патент на полезную модель РФ 00145022 от 22.07.2014.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Международная заявка и патент на изобретение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SimSu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по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PCT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/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RU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2014/000491 - WO/2015/012729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SimSun"/>
              </a:rPr>
              <a:t>от 04.07.2014.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Times New Roman"/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Широносов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 В.Г.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SimSun"/>
              </a:rPr>
              <a:t>Устройство для активации жидкостей. Патент на полезную модель РФ 00138740 от 18.07.2014.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 Международная заявка и патент на изобретение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SimSu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по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PCT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/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RU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2014/000492 - WO/2015/009202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SimSun"/>
              </a:rPr>
              <a:t>от 04.07.2014.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Times New Roman"/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Широносов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 В.Г.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SimSun"/>
              </a:rPr>
              <a:t>Устройство для активации жидкостей. Патент на изобретение РФ 0074909 от 20.11.2007.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Times New Roman"/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Широносов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 В.Г.,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Курганович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MS Mincho"/>
              </a:rPr>
              <a:t> В.С.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SimSun"/>
              </a:rPr>
              <a:t>Устройство для активации жидкости. Патент на изобретение РФ 2299859 от 19.09.2005.</a:t>
            </a:r>
            <a:endParaRPr lang="ru-RU" sz="1800" dirty="0">
              <a:solidFill>
                <a:schemeClr val="bg2">
                  <a:lumMod val="25000"/>
                </a:schemeClr>
              </a:solidFill>
              <a:effectLst/>
              <a:latin typeface="Times New Roman"/>
              <a:ea typeface="SimSun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9" y="5441934"/>
            <a:ext cx="787902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36536"/>
            <a:ext cx="787901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19" y="5441934"/>
            <a:ext cx="804228" cy="80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410200"/>
            <a:ext cx="834802" cy="80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784699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32" y="54102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/>
          <a:stretch>
            <a:fillRect/>
          </a:stretch>
        </p:blipFill>
        <p:spPr bwMode="auto">
          <a:xfrm>
            <a:off x="3886200" y="5334000"/>
            <a:ext cx="1124379" cy="9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0"/>
            <a:ext cx="1043132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144" y="5101590"/>
            <a:ext cx="101917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6DB780-9E5D-454D-A9E0-1085B55A74F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0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8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5240" y="381000"/>
            <a:ext cx="91287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altLang="zh-CN" sz="2800" spc="3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j-ea"/>
            </a:endParaRPr>
          </a:p>
          <a:p>
            <a:pPr algn="ctr"/>
            <a:r>
              <a:rPr lang="ru-RU" altLang="zh-CN" sz="2800" spc="3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+mj-ea"/>
              </a:rPr>
              <a:t>П</a:t>
            </a:r>
            <a:r>
              <a:rPr lang="en-US" altLang="zh-CN" sz="2800" spc="300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+mj-ea"/>
              </a:rPr>
              <a:t>роект</a:t>
            </a:r>
            <a:r>
              <a:rPr lang="ru-RU" altLang="zh-CN" sz="2800" spc="3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+mj-ea"/>
              </a:rPr>
              <a:t> от ИП </a:t>
            </a:r>
            <a:r>
              <a:rPr lang="ru-RU" altLang="zh-CN" sz="2800" spc="300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+mj-ea"/>
              </a:rPr>
              <a:t>Широносов</a:t>
            </a:r>
            <a:r>
              <a:rPr lang="ru-RU" altLang="zh-CN" sz="2800" spc="3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+mj-ea"/>
              </a:rPr>
              <a:t> </a:t>
            </a:r>
            <a:r>
              <a:rPr lang="ru-RU" altLang="zh-CN" sz="2800" spc="3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+mj-ea"/>
              </a:rPr>
              <a:t>В.Г.</a:t>
            </a:r>
            <a:endParaRPr lang="en-US" altLang="zh-CN" sz="3600" spc="3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+mj-ea"/>
            </a:endParaRPr>
          </a:p>
          <a:p>
            <a:pPr algn="ctr"/>
            <a:endParaRPr lang="ru-RU" altLang="zh-CN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4267200" y="1697142"/>
            <a:ext cx="4648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000" i="1" u="sng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Докладчик</a:t>
            </a:r>
            <a:r>
              <a:rPr lang="en-US" sz="2000" i="1" u="sng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Пресс-секретарь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ИП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V&amp;S –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Широносов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а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Ольга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Евгеньевна</a:t>
            </a:r>
          </a:p>
          <a:p>
            <a:pPr algn="r">
              <a:lnSpc>
                <a:spcPct val="150000"/>
              </a:lnSpc>
            </a:pPr>
            <a:r>
              <a:rPr lang="ru-RU" sz="2000" i="1" u="sng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Руководитель проекта</a:t>
            </a:r>
            <a:r>
              <a:rPr lang="en-US" sz="2000" i="1" u="sng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:</a:t>
            </a:r>
            <a:endParaRPr lang="ru-RU" sz="2000" i="1" u="sng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Широносов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Валентин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Георгиевич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  <a:endParaRPr lang="ru-RU" sz="2000" dirty="0" smtClean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Контакты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000" u="sng" dirty="0" smtClean="0">
                <a:latin typeface="Cambria" panose="02040503050406030204" pitchFamily="18" charset="0"/>
                <a:cs typeface="Times New Roman" pitchFamily="18" charset="0"/>
                <a:hlinkClick r:id="rId2"/>
              </a:rPr>
              <a:t>http://grnt.biz</a:t>
            </a:r>
            <a:r>
              <a:rPr lang="en-US" sz="2000" u="sng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  <a:hlinkClick r:id="rId3"/>
              </a:rPr>
              <a:t>ikar</a:t>
            </a:r>
            <a:r>
              <a:rPr lang="de-DE" sz="2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  <a:hlinkClick r:id="rId3"/>
              </a:rPr>
              <a:t>@</a:t>
            </a:r>
            <a:r>
              <a:rPr lang="de-DE" sz="2000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  <a:hlinkClick r:id="rId3"/>
              </a:rPr>
              <a:t>udm.ru</a:t>
            </a:r>
            <a:r>
              <a:rPr lang="de-DE" sz="2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skype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ikarudmru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</a:p>
          <a:p>
            <a:pPr algn="r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т</a:t>
            </a:r>
            <a:r>
              <a:rPr lang="de-DE" sz="2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. +7 (3412)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24-77-74</a:t>
            </a:r>
            <a:r>
              <a:rPr lang="de-DE" sz="2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</a:p>
          <a:p>
            <a:pPr algn="r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г. Ижевск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24750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1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pic>
        <p:nvPicPr>
          <p:cNvPr id="9" name="Рисунок 8" descr="BkTv0Q5w42g.jpg"/>
          <p:cNvPicPr>
            <a:picLocks noChangeAspect="1"/>
          </p:cNvPicPr>
          <p:nvPr/>
        </p:nvPicPr>
        <p:blipFill>
          <a:blip r:embed="rId6" cstate="print"/>
          <a:srcRect l="5051" r="-1170"/>
          <a:stretch>
            <a:fillRect/>
          </a:stretch>
        </p:blipFill>
        <p:spPr>
          <a:xfrm>
            <a:off x="838200" y="1676400"/>
            <a:ext cx="2514600" cy="1962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</p:spTree>
    <p:extLst>
      <p:ext uri="{BB962C8B-B14F-4D97-AF65-F5344CB8AC3E}">
        <p14:creationId xmlns:p14="http://schemas.microsoft.com/office/powerpoint/2010/main" val="34986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zh-CN" sz="1400" dirty="0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ru-RU" altLang="zh-CN" sz="1400" dirty="0" smtClean="0">
              <a:effectLst/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1066800" y="762000"/>
            <a:ext cx="67818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numCol="2" spcCol="360000">
            <a:spAutoFit/>
          </a:bodyPr>
          <a:lstStyle/>
          <a:p>
            <a:pPr algn="just"/>
            <a:r>
              <a:rPr lang="ru-RU" altLang="zh-CN" sz="1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Каждые 20 секунд в мире из-за грязной воды умирает ребенок. </a:t>
            </a:r>
          </a:p>
          <a:p>
            <a:pPr algn="just"/>
            <a:r>
              <a:rPr lang="ru-RU" altLang="zh-CN" sz="1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Чистой воды в мире становится все </a:t>
            </a:r>
            <a:r>
              <a:rPr lang="ru-RU" altLang="zh-CN" sz="16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меньше. Загрязненная </a:t>
            </a:r>
            <a:r>
              <a:rPr lang="ru-RU" altLang="zh-CN" sz="1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вода губит больше людей, чем войны и все другие формы насилия вместе взятые. 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SimSun" pitchFamily="2" charset="-122"/>
            </a:endParaRPr>
          </a:p>
          <a:p>
            <a:pPr algn="just"/>
            <a:r>
              <a:rPr lang="ru-RU" altLang="zh-CN" sz="1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По  данным Всемирной </a:t>
            </a:r>
            <a:r>
              <a:rPr lang="ru-RU" altLang="zh-CN" sz="16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 Организации </a:t>
            </a:r>
            <a:r>
              <a:rPr lang="ru-RU" altLang="zh-CN" sz="1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Здравоохранения 80%  всех болезней человека  связаны с качеством питьевой воды.</a:t>
            </a:r>
          </a:p>
        </p:txBody>
      </p:sp>
      <p:pic>
        <p:nvPicPr>
          <p:cNvPr id="149517" name="Picture 13" descr="26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308392"/>
            <a:ext cx="3031576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952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128392"/>
            <a:ext cx="2229474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9524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128392"/>
            <a:ext cx="2457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4864" name="Rectangle 0"/>
          <p:cNvSpPr>
            <a:spLocks noChangeArrowheads="1"/>
          </p:cNvSpPr>
          <p:nvPr/>
        </p:nvSpPr>
        <p:spPr bwMode="auto">
          <a:xfrm>
            <a:off x="228600" y="4648392"/>
            <a:ext cx="863027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Использование питьевой  воды с положительным </a:t>
            </a:r>
            <a:r>
              <a:rPr lang="ru-RU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О</a:t>
            </a:r>
            <a:r>
              <a:rPr lang="en-US" sz="18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кислительно-</a:t>
            </a:r>
            <a:r>
              <a:rPr lang="ru-RU" sz="18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В</a:t>
            </a:r>
            <a:r>
              <a:rPr lang="en-US" sz="1800" b="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осстановительным</a:t>
            </a:r>
            <a:r>
              <a:rPr lang="en-US" sz="18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П</a:t>
            </a:r>
            <a:r>
              <a:rPr lang="en-US" sz="1800" b="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отенциалом</a:t>
            </a:r>
            <a:r>
              <a:rPr lang="en-US" sz="18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ОВП</a:t>
            </a:r>
            <a:r>
              <a:rPr lang="en-US" sz="18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и 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нейтральным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mbria" panose="02040503050406030204" pitchFamily="18" charset="0"/>
              </a:rPr>
              <a:t>рН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приводит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 к 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разбалансировке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механизмов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регуляции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 окислительно-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восстановительных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процессов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происходящих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 в 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человеческом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организме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снижению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  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иммунитета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,  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сгущению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крови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закупорке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кровеносных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сосудов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  и 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нарушению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функций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жизненно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важных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органов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человека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что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служит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причиной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возникновения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многих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ambria" panose="02040503050406030204" pitchFamily="18" charset="0"/>
              </a:rPr>
              <a:t>заболеваний</a:t>
            </a:r>
            <a:r>
              <a:rPr lang="en-US" sz="1800" b="0" dirty="0">
                <a:solidFill>
                  <a:schemeClr val="tx1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FD02C1-7C30-4FA8-B73C-EB611B17096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2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3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06087" y="167045"/>
            <a:ext cx="4699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3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Обоснование проекта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254697"/>
            <a:ext cx="8229600" cy="34506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В основном, во всем Мире, войны возникают из-за источников энергии. </a:t>
            </a:r>
            <a:r>
              <a:rPr lang="ru-RU" dirty="0" smtClean="0"/>
              <a:t>Как </a:t>
            </a:r>
            <a:r>
              <a:rPr lang="ru-RU" dirty="0"/>
              <a:t>отмечают эксперты, эта проблема имеет два аспекта – доступ к источникам нефти и доступ к питьевой воде.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Нефть </a:t>
            </a:r>
            <a:r>
              <a:rPr lang="ru-RU" dirty="0"/>
              <a:t>- основной источник энергии для механических систем.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Вода </a:t>
            </a:r>
            <a:r>
              <a:rPr lang="ru-RU" dirty="0"/>
              <a:t>- для </a:t>
            </a:r>
            <a:r>
              <a:rPr lang="ru-RU" dirty="0" smtClean="0"/>
              <a:t>биологических систем. </a:t>
            </a:r>
            <a:endParaRPr lang="ru-RU" dirty="0"/>
          </a:p>
          <a:p>
            <a:pPr algn="just">
              <a:buFont typeface="Wingdings" panose="05000000000000000000" pitchFamily="2" charset="2"/>
              <a:buChar char="q"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Некачественные жидкости (бензин и питьевая вода) – приводят к зарастанию </a:t>
            </a:r>
            <a:r>
              <a:rPr lang="ru-RU" dirty="0" smtClean="0"/>
              <a:t>«сосудов» </a:t>
            </a:r>
            <a:r>
              <a:rPr lang="ru-RU" dirty="0"/>
              <a:t>и к порче и гибели как механических, так и биологических систем. 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sp>
        <p:nvSpPr>
          <p:cNvPr id="7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33400" y="53340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j-ea"/>
                <a:cs typeface="Arial" pitchFamily="34" charset="0"/>
              </a:rPr>
              <a:t>Приоритеты Века Глобализации</a:t>
            </a:r>
            <a:endParaRPr kumimoji="0" lang="ru-RU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28600" y="2209800"/>
            <a:ext cx="4270247" cy="3916680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В век Глобализации, важно выйти на производство массовой продукции высшего качества, не имеющей аналогов, особенно для Удмуртии.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Во всем </a:t>
            </a:r>
            <a:r>
              <a:rPr lang="ru-RU" dirty="0"/>
              <a:t>в Мире </a:t>
            </a:r>
            <a:r>
              <a:rPr lang="ru-RU" dirty="0" smtClean="0"/>
              <a:t>известен </a:t>
            </a:r>
            <a:r>
              <a:rPr lang="ru-RU" dirty="0"/>
              <a:t>уникальный Автомат Калашникова, для защиты от внешних врагов.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Но не все знают, что </a:t>
            </a:r>
            <a:r>
              <a:rPr lang="ru-RU" dirty="0" smtClean="0"/>
              <a:t>он Изобретен,  Разработан, Сделан  </a:t>
            </a:r>
            <a:r>
              <a:rPr lang="ru-RU" dirty="0"/>
              <a:t>и серийно выпускается в </a:t>
            </a:r>
            <a:r>
              <a:rPr lang="ru-RU" dirty="0" smtClean="0"/>
              <a:t>Удмуртии.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152" y="2209800"/>
            <a:ext cx="4270248" cy="391668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Многие уже знают, что уникальный автомат </a:t>
            </a:r>
            <a:r>
              <a:rPr lang="ru-RU" dirty="0" smtClean="0"/>
              <a:t>«Икар»– </a:t>
            </a:r>
            <a:r>
              <a:rPr lang="ru-RU" dirty="0"/>
              <a:t>Изобретен, Разработан и Сделан в Ижевске, и защищает нас от внутренних врагов – микробов и болезней. Осталось только по начать его широкомасштабное тиражирование на заводах Удмуртии.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Тогда Удмуртия станет стратегическим Международным центром, соединяющим Европу и Азию и поставляющим свои изделия для защиты населения от внешних и внутренних врагов.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7620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. </a:t>
            </a:r>
            <a:endParaRPr lang="en-US" sz="2000" dirty="0" smtClean="0"/>
          </a:p>
          <a:p>
            <a:endParaRPr lang="ru-RU" sz="2000" dirty="0" smtClean="0"/>
          </a:p>
        </p:txBody>
      </p:sp>
      <p:sp>
        <p:nvSpPr>
          <p:cNvPr id="7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  <p:sp>
        <p:nvSpPr>
          <p:cNvPr id="8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В чем особенность и новизна нового автомата </a:t>
            </a:r>
            <a:r>
              <a:rPr lang="ru-RU" sz="28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«ИКАР»?! </a:t>
            </a:r>
            <a:endParaRPr lang="ru-RU" sz="2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Temp\image-1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12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</p:spTree>
    <p:extLst>
      <p:ext uri="{BB962C8B-B14F-4D97-AF65-F5344CB8AC3E}">
        <p14:creationId xmlns:p14="http://schemas.microsoft.com/office/powerpoint/2010/main" val="250316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468" y="1066800"/>
            <a:ext cx="8707066" cy="4925113"/>
          </a:xfrm>
          <a:prstGeom prst="rect">
            <a:avLst/>
          </a:prstGeom>
        </p:spPr>
      </p:pic>
      <p:sp>
        <p:nvSpPr>
          <p:cNvPr id="8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9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</p:spTree>
    <p:extLst>
      <p:ext uri="{BB962C8B-B14F-4D97-AF65-F5344CB8AC3E}">
        <p14:creationId xmlns:p14="http://schemas.microsoft.com/office/powerpoint/2010/main" val="801158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2" descr="F:\Temp\image-3big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66800"/>
            <a:ext cx="8686800" cy="487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0"/>
          <p:cNvSpPr>
            <a:spLocks noChangeArrowheads="1"/>
          </p:cNvSpPr>
          <p:nvPr/>
        </p:nvSpPr>
        <p:spPr bwMode="auto">
          <a:xfrm>
            <a:off x="7848600" y="2286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GRNT</a:t>
            </a:r>
            <a:endParaRPr lang="ru-RU" sz="2400" dirty="0"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  <a:softEdge rad="0"/>
              </a:effectLst>
            </a:endParaRPr>
          </a:p>
        </p:txBody>
      </p:sp>
      <p:sp>
        <p:nvSpPr>
          <p:cNvPr id="9" name="Rectangle 0"/>
          <p:cNvSpPr>
            <a:spLocks noChangeArrowheads="1"/>
          </p:cNvSpPr>
          <p:nvPr/>
        </p:nvSpPr>
        <p:spPr bwMode="auto">
          <a:xfrm>
            <a:off x="228600" y="2286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  <a:softEdge rad="0"/>
                </a:effectLst>
              </a:rPr>
              <a:t>ИРС-УР «ИКАР»</a:t>
            </a:r>
          </a:p>
        </p:txBody>
      </p:sp>
    </p:spTree>
    <p:extLst>
      <p:ext uri="{BB962C8B-B14F-4D97-AF65-F5344CB8AC3E}">
        <p14:creationId xmlns:p14="http://schemas.microsoft.com/office/powerpoint/2010/main" val="2261698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24877</TotalTime>
  <Words>1705</Words>
  <Application>Microsoft Office PowerPoint</Application>
  <PresentationFormat>Экран (4:3)</PresentationFormat>
  <Paragraphs>261</Paragraphs>
  <Slides>31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Custom Design</vt:lpstr>
      <vt:lpstr>Волна</vt:lpstr>
      <vt:lpstr>Презентация PowerPoint</vt:lpstr>
      <vt:lpstr>Болезни ЖКХ</vt:lpstr>
      <vt:lpstr>Презентация PowerPoint</vt:lpstr>
      <vt:lpstr>Презентация PowerPoint</vt:lpstr>
      <vt:lpstr>Презентация PowerPoint</vt:lpstr>
      <vt:lpstr>В чем особенность и новизна нового автомата «ИКАР»?!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Эти решения не обеспечивают приготовление питьевой ионизированной воды высшего качества с заданным минеральным составом и антиоксидантными свойствами:   микроэлементами Са++, Mg++, йод ... рН, отрицательным ОВП и  Резонансными Микрокластерами  </vt:lpstr>
      <vt:lpstr>Презентация PowerPoint</vt:lpstr>
      <vt:lpstr>Модуль ИРС-УР «ИКАР» к системам  обратного осмоса. </vt:lpstr>
      <vt:lpstr>Презентация PowerPoint</vt:lpstr>
      <vt:lpstr>“Икар”  (мод.50 и мод.2000)</vt:lpstr>
      <vt:lpstr>“Икар” (мод.50)</vt:lpstr>
      <vt:lpstr>“Икар” (мод.2000)</vt:lpstr>
      <vt:lpstr>Презентация PowerPoint</vt:lpstr>
      <vt:lpstr>Презентация PowerPoint</vt:lpstr>
      <vt:lpstr>Презентация PowerPoint</vt:lpstr>
      <vt:lpstr>Презентация PowerPoint</vt:lpstr>
      <vt:lpstr>Обеззараживание  и очистка водопроводных труб   активированной водой</vt:lpstr>
      <vt:lpstr>“Чистка” сосудов активированной водой</vt:lpstr>
      <vt:lpstr>Презентация PowerPoint</vt:lpstr>
      <vt:lpstr>Водные растворы, вода, напитки с - ОВП,  используемые в мировой практике</vt:lpstr>
      <vt:lpstr>Визит делегации из Южной Кореи относительно технологии раскисления и обеззараживания почвы  в УР (апрель 2012 г.) </vt:lpstr>
      <vt:lpstr>Презентация PowerPoint</vt:lpstr>
      <vt:lpstr>Презентация PowerPoint</vt:lpstr>
      <vt:lpstr>Презентация PowerPoint</vt:lpstr>
    </vt:vector>
  </TitlesOfParts>
  <Company>spicer randolph,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Pipe Cleaning With RE-Ox</dc:title>
  <dc:creator>deby becker</dc:creator>
  <cp:lastModifiedBy>Валентин</cp:lastModifiedBy>
  <cp:revision>767</cp:revision>
  <dcterms:created xsi:type="dcterms:W3CDTF">2005-11-26T03:15:07Z</dcterms:created>
  <dcterms:modified xsi:type="dcterms:W3CDTF">2017-08-30T04:48:57Z</dcterms:modified>
</cp:coreProperties>
</file>